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1" r:id="rId1"/>
    <p:sldMasterId id="2147483775" r:id="rId2"/>
    <p:sldMasterId id="2147483781" r:id="rId3"/>
  </p:sldMasterIdLst>
  <p:notesMasterIdLst>
    <p:notesMasterId r:id="rId35"/>
  </p:notesMasterIdLst>
  <p:sldIdLst>
    <p:sldId id="369" r:id="rId4"/>
    <p:sldId id="351" r:id="rId5"/>
    <p:sldId id="363" r:id="rId6"/>
    <p:sldId id="337" r:id="rId7"/>
    <p:sldId id="362" r:id="rId8"/>
    <p:sldId id="339" r:id="rId9"/>
    <p:sldId id="352" r:id="rId10"/>
    <p:sldId id="338" r:id="rId11"/>
    <p:sldId id="353" r:id="rId12"/>
    <p:sldId id="340" r:id="rId13"/>
    <p:sldId id="354" r:id="rId14"/>
    <p:sldId id="342" r:id="rId15"/>
    <p:sldId id="355" r:id="rId16"/>
    <p:sldId id="343" r:id="rId17"/>
    <p:sldId id="356" r:id="rId18"/>
    <p:sldId id="344" r:id="rId19"/>
    <p:sldId id="357" r:id="rId20"/>
    <p:sldId id="345" r:id="rId21"/>
    <p:sldId id="358" r:id="rId22"/>
    <p:sldId id="364" r:id="rId23"/>
    <p:sldId id="365" r:id="rId24"/>
    <p:sldId id="346" r:id="rId25"/>
    <p:sldId id="359" r:id="rId26"/>
    <p:sldId id="347" r:id="rId27"/>
    <p:sldId id="360" r:id="rId28"/>
    <p:sldId id="348" r:id="rId29"/>
    <p:sldId id="361" r:id="rId30"/>
    <p:sldId id="366" r:id="rId31"/>
    <p:sldId id="367" r:id="rId32"/>
    <p:sldId id="350" r:id="rId33"/>
    <p:sldId id="368" r:id="rId34"/>
  </p:sldIdLst>
  <p:sldSz cx="9144000" cy="6858000" type="screen4x3"/>
  <p:notesSz cx="6669088" cy="9926638"/>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C72"/>
    <a:srgbClr val="FFFCF7"/>
    <a:srgbClr val="038EED"/>
    <a:srgbClr val="71717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88" autoAdjust="0"/>
    <p:restoredTop sz="86420" autoAdjust="0"/>
  </p:normalViewPr>
  <p:slideViewPr>
    <p:cSldViewPr>
      <p:cViewPr>
        <p:scale>
          <a:sx n="76" d="100"/>
          <a:sy n="76" d="100"/>
        </p:scale>
        <p:origin x="-118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779838" y="0"/>
            <a:ext cx="2889250" cy="496888"/>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he-IL"/>
          </a:p>
        </p:txBody>
      </p:sp>
      <p:sp>
        <p:nvSpPr>
          <p:cNvPr id="3" name="Date Placeholder 2"/>
          <p:cNvSpPr>
            <a:spLocks noGrp="1"/>
          </p:cNvSpPr>
          <p:nvPr>
            <p:ph type="dt" idx="1"/>
          </p:nvPr>
        </p:nvSpPr>
        <p:spPr>
          <a:xfrm>
            <a:off x="1588" y="0"/>
            <a:ext cx="2889250" cy="496888"/>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554DD1FD-FEAB-45FD-9C4F-D6D51C3AFA7F}" type="datetimeFigureOut">
              <a:rPr lang="he-IL"/>
              <a:pPr>
                <a:defRPr/>
              </a:pPr>
              <a:t>י"א/אדר א/תשע"ט</a:t>
            </a:fld>
            <a:endParaRPr lang="he-IL"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1" anchor="ctr"/>
          <a:lstStyle/>
          <a:p>
            <a:pPr lvl="0"/>
            <a:endParaRPr lang="he-IL" noProof="0" dirty="0"/>
          </a:p>
        </p:txBody>
      </p:sp>
      <p:sp>
        <p:nvSpPr>
          <p:cNvPr id="5" name="Notes Placeholder 4"/>
          <p:cNvSpPr>
            <a:spLocks noGrp="1"/>
          </p:cNvSpPr>
          <p:nvPr>
            <p:ph type="body" sz="quarter" idx="3"/>
          </p:nvPr>
        </p:nvSpPr>
        <p:spPr>
          <a:xfrm>
            <a:off x="666750" y="4714875"/>
            <a:ext cx="5335588" cy="4467225"/>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779838" y="9428163"/>
            <a:ext cx="2889250" cy="496887"/>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he-IL"/>
          </a:p>
        </p:txBody>
      </p:sp>
      <p:sp>
        <p:nvSpPr>
          <p:cNvPr id="7" name="Slide Number Placeholder 6"/>
          <p:cNvSpPr>
            <a:spLocks noGrp="1"/>
          </p:cNvSpPr>
          <p:nvPr>
            <p:ph type="sldNum" sz="quarter" idx="5"/>
          </p:nvPr>
        </p:nvSpPr>
        <p:spPr>
          <a:xfrm>
            <a:off x="1588" y="9428163"/>
            <a:ext cx="2889250" cy="496887"/>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6AF79632-7206-4D45-86FF-3E074CDC14BB}" type="slidenum">
              <a:rPr lang="he-IL"/>
              <a:pPr>
                <a:defRPr/>
              </a:pPr>
              <a:t>‹#›</a:t>
            </a:fld>
            <a:endParaRPr lang="he-IL" dirty="0"/>
          </a:p>
        </p:txBody>
      </p:sp>
    </p:spTree>
    <p:extLst>
      <p:ext uri="{BB962C8B-B14F-4D97-AF65-F5344CB8AC3E}">
        <p14:creationId xmlns:p14="http://schemas.microsoft.com/office/powerpoint/2010/main" val="754085203"/>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he-IL" altLang="he-IL" dirty="0"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79140BF-222F-4918-98AA-673B13654179}" type="slidenum">
              <a:rPr lang="he-IL" smtClean="0">
                <a:solidFill>
                  <a:prstClr val="black"/>
                </a:solidFill>
              </a:rPr>
              <a:pPr>
                <a:defRPr/>
              </a:pPr>
              <a:t>1</a:t>
            </a:fld>
            <a:endParaRPr lang="he-IL" dirty="0"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B5E3C7F5-3B5D-463C-A396-BF84E1618674}" type="datetime8">
              <a:rPr lang="he-IL"/>
              <a:pPr>
                <a:defRPr/>
              </a:pPr>
              <a:t>16 פברואר 19</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13271B9F-A288-4008-8C2D-80424DCE4888}" type="slidenum">
              <a:rPr lang="he-IL"/>
              <a:pPr>
                <a:defRPr/>
              </a:pPr>
              <a:t>‹#›</a:t>
            </a:fld>
            <a:endParaRPr lang="he-IL" dirty="0"/>
          </a:p>
        </p:txBody>
      </p:sp>
    </p:spTree>
    <p:extLst>
      <p:ext uri="{BB962C8B-B14F-4D97-AF65-F5344CB8AC3E}">
        <p14:creationId xmlns:p14="http://schemas.microsoft.com/office/powerpoint/2010/main" val="4223376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11173E4D-5547-4C18-AAA8-189CAB33103F}" type="datetime8">
              <a:rPr lang="he-IL">
                <a:solidFill>
                  <a:prstClr val="black">
                    <a:tint val="75000"/>
                  </a:prstClr>
                </a:solidFill>
              </a:rPr>
              <a:pPr>
                <a:defRPr/>
              </a:pPr>
              <a:t>16 פברואר 19</a:t>
            </a:fld>
            <a:endParaRPr lang="he-IL"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3851FB65-3C5E-4BBE-9AC3-D09404B7080E}" type="slidenum">
              <a:rPr lang="he-IL"/>
              <a:pPr>
                <a:defRPr/>
              </a:pPr>
              <a:t>‹#›</a:t>
            </a:fld>
            <a:endParaRPr lang="he-IL" dirty="0"/>
          </a:p>
        </p:txBody>
      </p:sp>
    </p:spTree>
    <p:extLst>
      <p:ext uri="{BB962C8B-B14F-4D97-AF65-F5344CB8AC3E}">
        <p14:creationId xmlns:p14="http://schemas.microsoft.com/office/powerpoint/2010/main" val="2802280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617F642C-D71D-41F8-9CDA-686A81B0C3BD}" type="slidenum">
              <a:rPr lang="he-IL"/>
              <a:pPr>
                <a:defRPr/>
              </a:pPr>
              <a:t>‹#›</a:t>
            </a:fld>
            <a:endParaRPr lang="he-IL" dirty="0"/>
          </a:p>
        </p:txBody>
      </p:sp>
    </p:spTree>
    <p:extLst>
      <p:ext uri="{BB962C8B-B14F-4D97-AF65-F5344CB8AC3E}">
        <p14:creationId xmlns:p14="http://schemas.microsoft.com/office/powerpoint/2010/main" val="4235448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BBB5226A-9768-431D-B79A-07B012B6295A}" type="slidenum">
              <a:rPr lang="he-IL"/>
              <a:pPr>
                <a:defRPr/>
              </a:pPr>
              <a:t>‹#›</a:t>
            </a:fld>
            <a:endParaRPr lang="he-IL" dirty="0"/>
          </a:p>
        </p:txBody>
      </p:sp>
    </p:spTree>
    <p:extLst>
      <p:ext uri="{BB962C8B-B14F-4D97-AF65-F5344CB8AC3E}">
        <p14:creationId xmlns:p14="http://schemas.microsoft.com/office/powerpoint/2010/main" val="2847748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e-IL"/>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lvl1pPr>
              <a:defRPr/>
            </a:lvl1pPr>
          </a:lstStyle>
          <a:p>
            <a:pPr>
              <a:defRPr/>
            </a:pPr>
            <a:fld id="{8DAA096C-6B43-4895-A104-178D7BE194A3}" type="datetime8">
              <a:rPr lang="he-IL">
                <a:solidFill>
                  <a:prstClr val="black">
                    <a:tint val="75000"/>
                  </a:prstClr>
                </a:solidFill>
              </a:rPr>
              <a:pPr>
                <a:defRPr/>
              </a:pPr>
              <a:t>16 פברואר 19</a:t>
            </a:fld>
            <a:endParaRPr lang="he-IL"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6" name="Slide Number Placeholder 5"/>
          <p:cNvSpPr>
            <a:spLocks noGrp="1"/>
          </p:cNvSpPr>
          <p:nvPr>
            <p:ph type="sldNum" sz="quarter" idx="12"/>
          </p:nvPr>
        </p:nvSpPr>
        <p:spPr>
          <a:xfrm>
            <a:off x="428625" y="6572250"/>
            <a:ext cx="2133600" cy="214313"/>
          </a:xfrm>
        </p:spPr>
        <p:txBody>
          <a:bodyPr/>
          <a:lstStyle>
            <a:lvl1pPr algn="l">
              <a:defRPr sz="1400">
                <a:solidFill>
                  <a:srgbClr val="FFFCF7"/>
                </a:solidFill>
              </a:defRPr>
            </a:lvl1pPr>
          </a:lstStyle>
          <a:p>
            <a:pPr>
              <a:defRPr/>
            </a:pPr>
            <a:fld id="{FC460105-EC4B-4FF3-98EE-2240ACEB5CA3}" type="slidenum">
              <a:rPr lang="he-IL"/>
              <a:pPr>
                <a:defRPr/>
              </a:pPr>
              <a:t>‹#›</a:t>
            </a:fld>
            <a:endParaRPr lang="he-IL" dirty="0"/>
          </a:p>
        </p:txBody>
      </p:sp>
    </p:spTree>
    <p:extLst>
      <p:ext uri="{BB962C8B-B14F-4D97-AF65-F5344CB8AC3E}">
        <p14:creationId xmlns:p14="http://schemas.microsoft.com/office/powerpoint/2010/main" val="1440418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mn-lt"/>
                <a:cs typeface="+mn-cs"/>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mn-lt"/>
                <a:cs typeface="+mn-cs"/>
              </a:rPr>
              <a:t>שאלות</a:t>
            </a:r>
          </a:p>
          <a:p>
            <a:pPr fontAlgn="auto">
              <a:spcBef>
                <a:spcPts val="0"/>
              </a:spcBef>
              <a:spcAft>
                <a:spcPts val="0"/>
              </a:spcAft>
              <a:defRPr/>
            </a:pPr>
            <a:endParaRPr lang="he-IL" sz="2000" dirty="0">
              <a:solidFill>
                <a:schemeClr val="tx1">
                  <a:lumMod val="50000"/>
                  <a:lumOff val="50000"/>
                </a:schemeClr>
              </a:solidFill>
              <a:latin typeface="+mn-lt"/>
              <a:cs typeface="+mn-cs"/>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5A45F1FA-F795-4EDF-BE46-58AC74FB474F}" type="slidenum">
              <a:rPr lang="he-IL"/>
              <a:pPr>
                <a:defRPr/>
              </a:pPr>
              <a:t>‹#›</a:t>
            </a:fld>
            <a:endParaRPr lang="he-IL" dirty="0"/>
          </a:p>
        </p:txBody>
      </p:sp>
    </p:spTree>
    <p:extLst>
      <p:ext uri="{BB962C8B-B14F-4D97-AF65-F5344CB8AC3E}">
        <p14:creationId xmlns:p14="http://schemas.microsoft.com/office/powerpoint/2010/main" val="2433874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mn-lt"/>
                <a:cs typeface="+mn-cs"/>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mn-lt"/>
                <a:cs typeface="+mn-cs"/>
              </a:rPr>
              <a:t>תשובות</a:t>
            </a:r>
          </a:p>
          <a:p>
            <a:pPr fontAlgn="auto">
              <a:spcBef>
                <a:spcPts val="0"/>
              </a:spcBef>
              <a:spcAft>
                <a:spcPts val="0"/>
              </a:spcAft>
              <a:defRPr/>
            </a:pPr>
            <a:endParaRPr lang="he-IL" sz="2000" dirty="0">
              <a:solidFill>
                <a:schemeClr val="tx1">
                  <a:lumMod val="50000"/>
                  <a:lumOff val="50000"/>
                </a:schemeClr>
              </a:solidFill>
              <a:latin typeface="+mn-lt"/>
              <a:cs typeface="+mn-cs"/>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A44757E3-03C4-481B-AA78-8365F458FCB4}" type="slidenum">
              <a:rPr lang="he-IL"/>
              <a:pPr>
                <a:defRPr/>
              </a:pPr>
              <a:t>‹#›</a:t>
            </a:fld>
            <a:endParaRPr lang="he-IL" dirty="0"/>
          </a:p>
        </p:txBody>
      </p:sp>
    </p:spTree>
    <p:extLst>
      <p:ext uri="{BB962C8B-B14F-4D97-AF65-F5344CB8AC3E}">
        <p14:creationId xmlns:p14="http://schemas.microsoft.com/office/powerpoint/2010/main" val="95917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lvl1pPr>
              <a:defRPr/>
            </a:lvl1pPr>
          </a:lstStyle>
          <a:p>
            <a:pPr>
              <a:defRPr/>
            </a:pPr>
            <a:fld id="{DC80ACA5-6080-4F3A-AA08-2504904F792E}" type="datetime8">
              <a:rPr lang="he-IL"/>
              <a:pPr>
                <a:defRPr/>
              </a:pPr>
              <a:t>16 פברואר 19</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6589B69F-7B08-4344-A24E-2A0F50602E93}" type="slidenum">
              <a:rPr lang="he-IL"/>
              <a:pPr>
                <a:defRPr/>
              </a:pPr>
              <a:t>‹#›</a:t>
            </a:fld>
            <a:endParaRPr lang="he-IL" dirty="0"/>
          </a:p>
        </p:txBody>
      </p:sp>
    </p:spTree>
    <p:extLst>
      <p:ext uri="{BB962C8B-B14F-4D97-AF65-F5344CB8AC3E}">
        <p14:creationId xmlns:p14="http://schemas.microsoft.com/office/powerpoint/2010/main" val="347486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7"/>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2" name="Title 1"/>
          <p:cNvSpPr>
            <a:spLocks noGrp="1"/>
          </p:cNvSpPr>
          <p:nvPr>
            <p:ph type="ctrTitle"/>
          </p:nvPr>
        </p:nvSpPr>
        <p:spPr>
          <a:xfrm>
            <a:off x="785786" y="130161"/>
            <a:ext cx="7772400" cy="369881"/>
          </a:xfrm>
          <a:prstGeom prst="rect">
            <a:avLst/>
          </a:prstGeom>
        </p:spPr>
        <p:txBody>
          <a:bodyPr/>
          <a:lstStyle>
            <a:lvl1pPr marL="0" marR="0" indent="0" algn="r" defTabSz="914400" rtl="1" eaLnBrk="1" fontAlgn="auto" latinLnBrk="0" hangingPunct="1">
              <a:lnSpc>
                <a:spcPct val="100000"/>
              </a:lnSpc>
              <a:spcBef>
                <a:spcPts val="0"/>
              </a:spcBef>
              <a:spcAft>
                <a:spcPts val="0"/>
              </a:spcAft>
              <a:buClrTx/>
              <a:buSzTx/>
              <a:buFontTx/>
              <a:buNone/>
              <a:tabLst/>
              <a:defRPr lang="he-IL" sz="1800" b="1" smtClean="0"/>
            </a:lvl1pPr>
          </a:lstStyle>
          <a:p>
            <a:r>
              <a:rPr lang="he-IL" noProof="0" smtClean="0"/>
              <a:t>לחץ כדי לערוך סגנון כותרת של תבנית בסיס</a:t>
            </a:r>
            <a:endParaRPr lang="he-IL" dirty="0"/>
          </a:p>
        </p:txBody>
      </p:sp>
      <p:sp>
        <p:nvSpPr>
          <p:cNvPr id="4" name="Date Placeholder 3"/>
          <p:cNvSpPr>
            <a:spLocks noGrp="1"/>
          </p:cNvSpPr>
          <p:nvPr>
            <p:ph type="dt" sz="half" idx="10"/>
          </p:nvPr>
        </p:nvSpPr>
        <p:spPr/>
        <p:txBody>
          <a:bodyPr/>
          <a:lstStyle>
            <a:lvl1pPr>
              <a:defRPr/>
            </a:lvl1pPr>
          </a:lstStyle>
          <a:p>
            <a:pPr>
              <a:defRPr/>
            </a:pPr>
            <a:fld id="{FC8D82DF-DA37-49BB-8D70-18805192C16C}" type="datetime8">
              <a:rPr lang="he-IL"/>
              <a:pPr>
                <a:defRPr/>
              </a:pPr>
              <a:t>16 פברואר 19</a:t>
            </a:fld>
            <a:endParaRPr lang="he-IL" dirty="0"/>
          </a:p>
        </p:txBody>
      </p:sp>
      <p:sp>
        <p:nvSpPr>
          <p:cNvPr id="5" name="Footer Placeholder 4"/>
          <p:cNvSpPr>
            <a:spLocks noGrp="1"/>
          </p:cNvSpPr>
          <p:nvPr>
            <p:ph type="ftr" sz="quarter" idx="11"/>
          </p:nvPr>
        </p:nvSpPr>
        <p:spPr/>
        <p:txBody>
          <a:bodyPr/>
          <a:lstStyle>
            <a:lvl1pPr>
              <a:defRPr dirty="0"/>
            </a:lvl1pPr>
          </a:lstStyle>
          <a:p>
            <a:pPr>
              <a:defRPr/>
            </a:pPr>
            <a:endParaRPr lang="he-IL"/>
          </a:p>
        </p:txBody>
      </p:sp>
      <p:sp>
        <p:nvSpPr>
          <p:cNvPr id="6" name="Slide Number Placeholder 5"/>
          <p:cNvSpPr>
            <a:spLocks noGrp="1"/>
          </p:cNvSpPr>
          <p:nvPr>
            <p:ph type="sldNum" sz="quarter" idx="12"/>
          </p:nvPr>
        </p:nvSpPr>
        <p:spPr/>
        <p:txBody>
          <a:bodyPr/>
          <a:lstStyle>
            <a:lvl1pPr algn="l">
              <a:defRPr>
                <a:solidFill>
                  <a:srgbClr val="FFFCF7"/>
                </a:solidFill>
              </a:defRPr>
            </a:lvl1pPr>
          </a:lstStyle>
          <a:p>
            <a:pPr>
              <a:defRPr/>
            </a:pPr>
            <a:fld id="{65905D7B-85CF-4800-8140-1D84117CD173}" type="slidenum">
              <a:rPr lang="he-IL"/>
              <a:pPr>
                <a:defRPr/>
              </a:pPr>
              <a:t>‹#›</a:t>
            </a:fld>
            <a:endParaRPr lang="he-IL" dirty="0"/>
          </a:p>
        </p:txBody>
      </p:sp>
    </p:spTree>
    <p:extLst>
      <p:ext uri="{BB962C8B-B14F-4D97-AF65-F5344CB8AC3E}">
        <p14:creationId xmlns:p14="http://schemas.microsoft.com/office/powerpoint/2010/main" val="4204861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haelot">
    <p:spTree>
      <p:nvGrpSpPr>
        <p:cNvPr id="1" name=""/>
        <p:cNvGrpSpPr/>
        <p:nvPr/>
      </p:nvGrpSpPr>
      <p:grpSpPr>
        <a:xfrm>
          <a:off x="0" y="0"/>
          <a:ext cx="0" cy="0"/>
          <a:chOff x="0" y="0"/>
          <a:chExt cx="0" cy="0"/>
        </a:xfrm>
      </p:grpSpPr>
      <p:sp>
        <p:nvSpPr>
          <p:cNvPr id="3" name="Rectangle 6"/>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4" name="TextBox 3"/>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5" name="TextBox 4"/>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שאלות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6"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6" name="Slide Number Placeholder 5"/>
          <p:cNvSpPr>
            <a:spLocks noGrp="1"/>
          </p:cNvSpPr>
          <p:nvPr>
            <p:ph type="sldNum" sz="quarter" idx="11"/>
          </p:nvPr>
        </p:nvSpPr>
        <p:spPr/>
        <p:txBody>
          <a:bodyPr/>
          <a:lstStyle>
            <a:lvl1pPr algn="l">
              <a:defRPr>
                <a:solidFill>
                  <a:srgbClr val="FFFCF7"/>
                </a:solidFill>
              </a:defRPr>
            </a:lvl1pPr>
          </a:lstStyle>
          <a:p>
            <a:pPr>
              <a:defRPr/>
            </a:pPr>
            <a:fld id="{EA42B745-BFAC-413D-9374-DDD327F1373E}" type="slidenum">
              <a:rPr lang="he-IL"/>
              <a:pPr>
                <a:defRPr/>
              </a:pPr>
              <a:t>‹#›</a:t>
            </a:fld>
            <a:endParaRPr lang="he-IL" dirty="0"/>
          </a:p>
        </p:txBody>
      </p:sp>
    </p:spTree>
    <p:extLst>
      <p:ext uri="{BB962C8B-B14F-4D97-AF65-F5344CB8AC3E}">
        <p14:creationId xmlns:p14="http://schemas.microsoft.com/office/powerpoint/2010/main" val="423929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haelot">
    <p:spTree>
      <p:nvGrpSpPr>
        <p:cNvPr id="1" name=""/>
        <p:cNvGrpSpPr/>
        <p:nvPr/>
      </p:nvGrpSpPr>
      <p:grpSpPr>
        <a:xfrm>
          <a:off x="0" y="0"/>
          <a:ext cx="0" cy="0"/>
          <a:chOff x="0" y="0"/>
          <a:chExt cx="0" cy="0"/>
        </a:xfrm>
      </p:grpSpPr>
      <p:sp>
        <p:nvSpPr>
          <p:cNvPr id="4" name="Rectangle 5"/>
          <p:cNvSpPr/>
          <p:nvPr userDrawn="1"/>
        </p:nvSpPr>
        <p:spPr>
          <a:xfrm>
            <a:off x="231775" y="419100"/>
            <a:ext cx="8215313" cy="46038"/>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solidFill>
                <a:prstClr val="white"/>
              </a:solidFill>
            </a:endParaRPr>
          </a:p>
        </p:txBody>
      </p:sp>
      <p:sp>
        <p:nvSpPr>
          <p:cNvPr id="5" name="TextBox 4"/>
          <p:cNvSpPr txBox="1"/>
          <p:nvPr userDrawn="1"/>
        </p:nvSpPr>
        <p:spPr>
          <a:xfrm>
            <a:off x="357188" y="142875"/>
            <a:ext cx="8143875" cy="3079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1400" b="1" dirty="0">
                <a:solidFill>
                  <a:srgbClr val="FF6600"/>
                </a:solidFill>
                <a:latin typeface="Arial"/>
                <a:cs typeface="Arial"/>
              </a:rPr>
              <a:t>מעבר חומרים דרך הקרום באמצעות דיפוזיה</a:t>
            </a:r>
          </a:p>
        </p:txBody>
      </p:sp>
      <p:sp>
        <p:nvSpPr>
          <p:cNvPr id="6" name="TextBox 5"/>
          <p:cNvSpPr txBox="1"/>
          <p:nvPr userDrawn="1"/>
        </p:nvSpPr>
        <p:spPr>
          <a:xfrm>
            <a:off x="4857750" y="500063"/>
            <a:ext cx="3643313" cy="357187"/>
          </a:xfrm>
          <a:prstGeom prst="rect">
            <a:avLst/>
          </a:prstGeom>
          <a:noFill/>
          <a:ln w="22225">
            <a:noFill/>
          </a:ln>
          <a:effectLst>
            <a:outerShdw sx="101000" sy="101000" algn="ctr" rotWithShape="0">
              <a:schemeClr val="bg1">
                <a:lumMod val="75000"/>
              </a:schemeClr>
            </a:outerShdw>
          </a:effectLst>
        </p:spPr>
        <p:txBody>
          <a:bodyPr wrap="none" rtlCol="1">
            <a:normAutofit/>
          </a:bodyPr>
          <a:lstStyle/>
          <a:p>
            <a:pPr fontAlgn="auto">
              <a:spcBef>
                <a:spcPts val="0"/>
              </a:spcBef>
              <a:spcAft>
                <a:spcPts val="0"/>
              </a:spcAft>
              <a:defRPr/>
            </a:pPr>
            <a:r>
              <a:rPr lang="he-IL" sz="1400" b="1" dirty="0">
                <a:solidFill>
                  <a:srgbClr val="1D4C72"/>
                </a:solidFill>
                <a:latin typeface="Arial"/>
                <a:cs typeface="Arial"/>
              </a:rPr>
              <a:t>תשובות</a:t>
            </a:r>
          </a:p>
          <a:p>
            <a:pPr fontAlgn="auto">
              <a:spcBef>
                <a:spcPts val="0"/>
              </a:spcBef>
              <a:spcAft>
                <a:spcPts val="0"/>
              </a:spcAft>
              <a:defRPr/>
            </a:pPr>
            <a:endParaRPr lang="he-IL" sz="2000" dirty="0">
              <a:solidFill>
                <a:prstClr val="black">
                  <a:lumMod val="50000"/>
                  <a:lumOff val="50000"/>
                </a:prstClr>
              </a:solidFill>
              <a:latin typeface="Arial"/>
              <a:cs typeface="Arial"/>
            </a:endParaRPr>
          </a:p>
        </p:txBody>
      </p:sp>
      <p:sp>
        <p:nvSpPr>
          <p:cNvPr id="19" name="Text Placeholder 15"/>
          <p:cNvSpPr>
            <a:spLocks noGrp="1"/>
          </p:cNvSpPr>
          <p:nvPr>
            <p:ph type="body" sz="quarter" idx="10"/>
          </p:nvPr>
        </p:nvSpPr>
        <p:spPr>
          <a:xfrm>
            <a:off x="214313" y="857250"/>
            <a:ext cx="8215312" cy="1357303"/>
          </a:xfrm>
          <a:prstGeom prst="rect">
            <a:avLst/>
          </a:prstGeom>
        </p:spPr>
        <p:txBody>
          <a:bodyPr/>
          <a:lstStyle>
            <a:lvl1pPr>
              <a:buFontTx/>
              <a:buNone/>
              <a:defRPr sz="3200"/>
            </a:lvl1pPr>
          </a:lstStyle>
          <a:p>
            <a:pPr lvl="0"/>
            <a:r>
              <a:rPr lang="he-IL" smtClean="0"/>
              <a:t>לחץ כדי לערוך סגנונות טקסט של תבנית בסיס</a:t>
            </a:r>
          </a:p>
          <a:p>
            <a:pPr lvl="1"/>
            <a:r>
              <a:rPr lang="he-IL" smtClean="0"/>
              <a:t>רמה שנייה</a:t>
            </a:r>
          </a:p>
        </p:txBody>
      </p:sp>
      <p:sp>
        <p:nvSpPr>
          <p:cNvPr id="21" name="Text Placeholder 20"/>
          <p:cNvSpPr>
            <a:spLocks noGrp="1"/>
          </p:cNvSpPr>
          <p:nvPr>
            <p:ph type="body" sz="quarter" idx="11"/>
          </p:nvPr>
        </p:nvSpPr>
        <p:spPr>
          <a:xfrm>
            <a:off x="214282" y="2500306"/>
            <a:ext cx="8215312" cy="1357312"/>
          </a:xfrm>
          <a:prstGeom prst="rect">
            <a:avLst/>
          </a:prstGeom>
          <a:gradFill>
            <a:gsLst>
              <a:gs pos="0">
                <a:schemeClr val="bg1"/>
              </a:gs>
              <a:gs pos="50000">
                <a:schemeClr val="bg1">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lvl1pPr marL="0" algn="r" defTabSz="914400" rtl="1" eaLnBrk="1" latinLnBrk="0" hangingPunct="1">
              <a:buNone/>
              <a:defRPr lang="he-IL" sz="1200" b="0" kern="1200" dirty="0" smtClean="0">
                <a:solidFill>
                  <a:schemeClr val="tx1"/>
                </a:solidFill>
                <a:latin typeface="+mn-lt"/>
                <a:ea typeface="+mn-ea"/>
                <a:cs typeface="+mn-cs"/>
              </a:defRPr>
            </a:lvl1pPr>
          </a:lstStyle>
          <a:p>
            <a:pPr lvl="0"/>
            <a:r>
              <a:rPr lang="he-IL" smtClean="0"/>
              <a:t>לחץ כדי לערוך סגנונות טקסט של תבנית בסיס</a:t>
            </a:r>
          </a:p>
          <a:p>
            <a:pPr lvl="1"/>
            <a:r>
              <a:rPr lang="he-IL" smtClean="0"/>
              <a:t>רמה שנייה</a:t>
            </a:r>
          </a:p>
          <a:p>
            <a:pPr lvl="2"/>
            <a:r>
              <a:rPr lang="he-IL" smtClean="0"/>
              <a:t>רמה שלישית</a:t>
            </a:r>
          </a:p>
        </p:txBody>
      </p:sp>
      <p:sp>
        <p:nvSpPr>
          <p:cNvPr id="7" name="Slide Number Placeholder 5"/>
          <p:cNvSpPr>
            <a:spLocks noGrp="1"/>
          </p:cNvSpPr>
          <p:nvPr>
            <p:ph type="sldNum" sz="quarter" idx="12"/>
          </p:nvPr>
        </p:nvSpPr>
        <p:spPr/>
        <p:txBody>
          <a:bodyPr/>
          <a:lstStyle>
            <a:lvl1pPr algn="l">
              <a:defRPr>
                <a:solidFill>
                  <a:srgbClr val="FFFCF7"/>
                </a:solidFill>
              </a:defRPr>
            </a:lvl1pPr>
          </a:lstStyle>
          <a:p>
            <a:pPr>
              <a:defRPr/>
            </a:pPr>
            <a:fld id="{8211456F-1817-432B-ADE5-DA3735F5DA42}" type="slidenum">
              <a:rPr lang="he-IL"/>
              <a:pPr>
                <a:defRPr/>
              </a:pPr>
              <a:t>‹#›</a:t>
            </a:fld>
            <a:endParaRPr lang="he-IL" dirty="0"/>
          </a:p>
        </p:txBody>
      </p:sp>
    </p:spTree>
    <p:extLst>
      <p:ext uri="{BB962C8B-B14F-4D97-AF65-F5344CB8AC3E}">
        <p14:creationId xmlns:p14="http://schemas.microsoft.com/office/powerpoint/2010/main" val="3329082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lvl1pPr>
              <a:defRPr/>
            </a:lvl1pPr>
          </a:lstStyle>
          <a:p>
            <a:pPr>
              <a:defRPr/>
            </a:pPr>
            <a:fld id="{887DE7EA-61F4-4604-A768-F64916824F4E}" type="datetime8">
              <a:rPr lang="he-IL"/>
              <a:pPr>
                <a:defRPr/>
              </a:pPr>
              <a:t>16 פברואר 19</a:t>
            </a:fld>
            <a:endParaRPr lang="he-IL" dirty="0"/>
          </a:p>
        </p:txBody>
      </p:sp>
      <p:sp>
        <p:nvSpPr>
          <p:cNvPr id="5" name="Footer Placeholder 4"/>
          <p:cNvSpPr>
            <a:spLocks noGrp="1"/>
          </p:cNvSpPr>
          <p:nvPr>
            <p:ph type="ftr" sz="quarter" idx="11"/>
          </p:nvPr>
        </p:nvSpPr>
        <p:spPr/>
        <p:txBody>
          <a:bodyPr/>
          <a:lstStyle>
            <a:lvl1pPr>
              <a:defRPr/>
            </a:lvl1pPr>
          </a:lstStyle>
          <a:p>
            <a:pPr>
              <a:defRPr/>
            </a:pPr>
            <a:endParaRPr lang="he-IL" dirty="0"/>
          </a:p>
        </p:txBody>
      </p:sp>
      <p:sp>
        <p:nvSpPr>
          <p:cNvPr id="6" name="Slide Number Placeholder 5"/>
          <p:cNvSpPr>
            <a:spLocks noGrp="1"/>
          </p:cNvSpPr>
          <p:nvPr>
            <p:ph type="sldNum" sz="quarter" idx="12"/>
          </p:nvPr>
        </p:nvSpPr>
        <p:spPr/>
        <p:txBody>
          <a:bodyPr/>
          <a:lstStyle>
            <a:lvl1pPr>
              <a:defRPr/>
            </a:lvl1pPr>
          </a:lstStyle>
          <a:p>
            <a:pPr>
              <a:defRPr/>
            </a:pPr>
            <a:fld id="{0192B862-69C9-41BE-8CFC-0AFE74478341}" type="slidenum">
              <a:rPr lang="he-IL"/>
              <a:pPr>
                <a:defRPr/>
              </a:pPr>
              <a:t>‹#›</a:t>
            </a:fld>
            <a:endParaRPr lang="he-IL" dirty="0"/>
          </a:p>
        </p:txBody>
      </p:sp>
    </p:spTree>
    <p:extLst>
      <p:ext uri="{BB962C8B-B14F-4D97-AF65-F5344CB8AC3E}">
        <p14:creationId xmlns:p14="http://schemas.microsoft.com/office/powerpoint/2010/main" val="3242198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e-IL"/>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lvl1pPr>
              <a:defRPr/>
            </a:lvl1pPr>
          </a:lstStyle>
          <a:p>
            <a:pPr>
              <a:defRPr/>
            </a:pPr>
            <a:fld id="{164601F3-84FA-4265-A721-CCB2958CA45E}" type="datetime8">
              <a:rPr lang="he-IL"/>
              <a:pPr>
                <a:defRPr/>
              </a:pPr>
              <a:t>16 פברואר 19</a:t>
            </a:fld>
            <a:endParaRPr lang="he-IL" dirty="0"/>
          </a:p>
        </p:txBody>
      </p:sp>
      <p:sp>
        <p:nvSpPr>
          <p:cNvPr id="5" name="Footer Placeholder 4"/>
          <p:cNvSpPr>
            <a:spLocks noGrp="1"/>
          </p:cNvSpPr>
          <p:nvPr>
            <p:ph type="ftr" sz="quarter" idx="11"/>
          </p:nvPr>
        </p:nvSpPr>
        <p:spPr/>
        <p:txBody>
          <a:bodyPr/>
          <a:lstStyle>
            <a:lvl1pPr>
              <a:defRPr dirty="0"/>
            </a:lvl1pPr>
          </a:lstStyle>
          <a:p>
            <a:pPr>
              <a:defRPr/>
            </a:pPr>
            <a:endParaRPr lang="he-IL"/>
          </a:p>
        </p:txBody>
      </p:sp>
      <p:sp>
        <p:nvSpPr>
          <p:cNvPr id="6" name="Slide Number Placeholder 5"/>
          <p:cNvSpPr>
            <a:spLocks noGrp="1"/>
          </p:cNvSpPr>
          <p:nvPr>
            <p:ph type="sldNum" sz="quarter" idx="12"/>
          </p:nvPr>
        </p:nvSpPr>
        <p:spPr>
          <a:xfrm>
            <a:off x="428625" y="6572250"/>
            <a:ext cx="2133600" cy="214313"/>
          </a:xfrm>
        </p:spPr>
        <p:txBody>
          <a:bodyPr/>
          <a:lstStyle>
            <a:lvl1pPr algn="l">
              <a:defRPr sz="1400">
                <a:solidFill>
                  <a:srgbClr val="FFFCF7"/>
                </a:solidFill>
              </a:defRPr>
            </a:lvl1pPr>
          </a:lstStyle>
          <a:p>
            <a:pPr>
              <a:defRPr/>
            </a:pPr>
            <a:fld id="{2284D13B-97B2-45B1-A0A3-AA7D7A2722A5}" type="slidenum">
              <a:rPr lang="he-IL"/>
              <a:pPr>
                <a:defRPr/>
              </a:pPr>
              <a:t>‹#›</a:t>
            </a:fld>
            <a:endParaRPr lang="he-IL" dirty="0"/>
          </a:p>
        </p:txBody>
      </p:sp>
    </p:spTree>
    <p:extLst>
      <p:ext uri="{BB962C8B-B14F-4D97-AF65-F5344CB8AC3E}">
        <p14:creationId xmlns:p14="http://schemas.microsoft.com/office/powerpoint/2010/main" val="13515179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1.png"/><Relationship Id="rId5" Type="http://schemas.openxmlformats.org/officeDocument/2006/relationships/theme" Target="../theme/theme3.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A0686FD-8FC6-4D8F-879F-6D6C17778BFC}" type="datetime8">
              <a:rPr lang="he-IL"/>
              <a:pPr>
                <a:defRPr/>
              </a:pPr>
              <a:t>16 פברואר 19</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065FBC3F-8E65-40AB-9C26-6003BAB8DE43}"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1" r:id="rId4"/>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mn-lt"/>
                <a:cs typeface="+mn-cs"/>
              </a:defRPr>
            </a:lvl1pPr>
          </a:lstStyle>
          <a:p>
            <a:pPr>
              <a:defRPr/>
            </a:pPr>
            <a:fld id="{E3FFD823-6263-4E2A-832A-7A9E72885028}" type="datetime8">
              <a:rPr lang="he-IL"/>
              <a:pPr>
                <a:defRPr/>
              </a:pPr>
              <a:t>16 פברואר 19</a:t>
            </a:fld>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dirty="0">
                <a:solidFill>
                  <a:prstClr val="black">
                    <a:tint val="75000"/>
                  </a:prst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533149E4-4869-48D8-98CF-C3881057DD37}" type="slidenum">
              <a:rPr lang="he-IL"/>
              <a:pPr>
                <a:defRPr/>
              </a:pPr>
              <a:t>‹#›</a:t>
            </a:fld>
            <a:endParaRPr lang="he-IL" dirty="0"/>
          </a:p>
        </p:txBody>
      </p:sp>
    </p:spTree>
    <p:extLst>
      <p:ext uri="{BB962C8B-B14F-4D97-AF65-F5344CB8AC3E}">
        <p14:creationId xmlns:p14="http://schemas.microsoft.com/office/powerpoint/2010/main" val="298464952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CA40472-C90A-42AC-A7D2-038A9A8E7449}" type="datetime8">
              <a:rPr lang="he-IL">
                <a:solidFill>
                  <a:prstClr val="black">
                    <a:tint val="75000"/>
                  </a:prstClr>
                </a:solidFill>
              </a:rPr>
              <a:pPr>
                <a:defRPr/>
              </a:pPr>
              <a:t>16 פברואר 19</a:t>
            </a:fld>
            <a:endParaRPr lang="he-IL"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he-IL">
              <a:solidFill>
                <a:prstClr val="black">
                  <a:tint val="75000"/>
                </a:prstClr>
              </a:solidFill>
            </a:endParaRPr>
          </a:p>
        </p:txBody>
      </p:sp>
      <p:sp>
        <p:nvSpPr>
          <p:cNvPr id="7" name="Slide Number Placeholder 5"/>
          <p:cNvSpPr>
            <a:spLocks noGrp="1"/>
          </p:cNvSpPr>
          <p:nvPr>
            <p:ph type="sldNum" sz="quarter" idx="4"/>
          </p:nvPr>
        </p:nvSpPr>
        <p:spPr>
          <a:xfrm>
            <a:off x="428625" y="6564313"/>
            <a:ext cx="2133600" cy="365125"/>
          </a:xfrm>
          <a:prstGeom prst="rect">
            <a:avLst/>
          </a:prstGeom>
        </p:spPr>
        <p:txBody>
          <a:bodyPr/>
          <a:lstStyle>
            <a:lvl1pPr algn="l" fontAlgn="auto">
              <a:spcBef>
                <a:spcPts val="0"/>
              </a:spcBef>
              <a:spcAft>
                <a:spcPts val="0"/>
              </a:spcAft>
              <a:defRPr>
                <a:solidFill>
                  <a:srgbClr val="FFFCF7"/>
                </a:solidFill>
                <a:latin typeface="+mn-lt"/>
                <a:cs typeface="+mn-cs"/>
              </a:defRPr>
            </a:lvl1pPr>
          </a:lstStyle>
          <a:p>
            <a:pPr>
              <a:defRPr/>
            </a:pPr>
            <a:fld id="{1733DF1B-22F0-48E3-A0E6-FAB8DBD52999}" type="slidenum">
              <a:rPr lang="he-IL"/>
              <a:pPr>
                <a:defRPr/>
              </a:pPr>
              <a:t>‹#›</a:t>
            </a:fld>
            <a:endParaRPr lang="he-IL" dirty="0"/>
          </a:p>
        </p:txBody>
      </p:sp>
    </p:spTree>
    <p:extLst>
      <p:ext uri="{BB962C8B-B14F-4D97-AF65-F5344CB8AC3E}">
        <p14:creationId xmlns:p14="http://schemas.microsoft.com/office/powerpoint/2010/main" val="2055809495"/>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6" r:id="rId4"/>
  </p:sldLayoutIdLst>
  <p:hf hdr="0" ftr="0" dt="0"/>
  <p:txStyles>
    <p:titleStyle>
      <a:lvl1pPr algn="r" rtl="1" eaLnBrk="0" fontAlgn="base" hangingPunct="0">
        <a:spcBef>
          <a:spcPct val="0"/>
        </a:spcBef>
        <a:spcAft>
          <a:spcPct val="0"/>
        </a:spcAft>
        <a:defRPr sz="4400" kern="1200">
          <a:solidFill>
            <a:schemeClr val="tx1"/>
          </a:solidFill>
          <a:latin typeface="+mj-lt"/>
          <a:ea typeface="+mj-ea"/>
          <a:cs typeface="+mj-cs"/>
        </a:defRPr>
      </a:lvl1pPr>
      <a:lvl2pPr algn="r" rtl="1" eaLnBrk="0" fontAlgn="base" hangingPunct="0">
        <a:spcBef>
          <a:spcPct val="0"/>
        </a:spcBef>
        <a:spcAft>
          <a:spcPct val="0"/>
        </a:spcAft>
        <a:defRPr sz="4400">
          <a:solidFill>
            <a:schemeClr val="tx1"/>
          </a:solidFill>
          <a:latin typeface="Arial" pitchFamily="34" charset="0"/>
          <a:cs typeface="Arial" pitchFamily="34" charset="0"/>
        </a:defRPr>
      </a:lvl2pPr>
      <a:lvl3pPr algn="r" rtl="1" eaLnBrk="0" fontAlgn="base" hangingPunct="0">
        <a:spcBef>
          <a:spcPct val="0"/>
        </a:spcBef>
        <a:spcAft>
          <a:spcPct val="0"/>
        </a:spcAft>
        <a:defRPr sz="4400">
          <a:solidFill>
            <a:schemeClr val="tx1"/>
          </a:solidFill>
          <a:latin typeface="Arial" pitchFamily="34" charset="0"/>
          <a:cs typeface="Arial" pitchFamily="34" charset="0"/>
        </a:defRPr>
      </a:lvl3pPr>
      <a:lvl4pPr algn="r" rtl="1" eaLnBrk="0" fontAlgn="base" hangingPunct="0">
        <a:spcBef>
          <a:spcPct val="0"/>
        </a:spcBef>
        <a:spcAft>
          <a:spcPct val="0"/>
        </a:spcAft>
        <a:defRPr sz="4400">
          <a:solidFill>
            <a:schemeClr val="tx1"/>
          </a:solidFill>
          <a:latin typeface="Arial" pitchFamily="34" charset="0"/>
          <a:cs typeface="Arial" pitchFamily="34" charset="0"/>
        </a:defRPr>
      </a:lvl4pPr>
      <a:lvl5pPr algn="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r" rtl="1" fontAlgn="base">
        <a:spcBef>
          <a:spcPct val="0"/>
        </a:spcBef>
        <a:spcAft>
          <a:spcPct val="0"/>
        </a:spcAft>
        <a:defRPr sz="4400">
          <a:solidFill>
            <a:schemeClr val="tx1"/>
          </a:solidFill>
          <a:latin typeface="Calibri" pitchFamily="34" charset="0"/>
          <a:cs typeface="Times New Roman" pitchFamily="18" charset="0"/>
        </a:defRPr>
      </a:lvl6pPr>
      <a:lvl7pPr marL="914400" algn="r" rtl="1" fontAlgn="base">
        <a:spcBef>
          <a:spcPct val="0"/>
        </a:spcBef>
        <a:spcAft>
          <a:spcPct val="0"/>
        </a:spcAft>
        <a:defRPr sz="4400">
          <a:solidFill>
            <a:schemeClr val="tx1"/>
          </a:solidFill>
          <a:latin typeface="Calibri" pitchFamily="34" charset="0"/>
          <a:cs typeface="Times New Roman" pitchFamily="18" charset="0"/>
        </a:defRPr>
      </a:lvl7pPr>
      <a:lvl8pPr marL="1371600" algn="r" rtl="1" fontAlgn="base">
        <a:spcBef>
          <a:spcPct val="0"/>
        </a:spcBef>
        <a:spcAft>
          <a:spcPct val="0"/>
        </a:spcAft>
        <a:defRPr sz="4400">
          <a:solidFill>
            <a:schemeClr val="tx1"/>
          </a:solidFill>
          <a:latin typeface="Calibri" pitchFamily="34" charset="0"/>
          <a:cs typeface="Times New Roman" pitchFamily="18" charset="0"/>
        </a:defRPr>
      </a:lvl8pPr>
      <a:lvl9pPr marL="1828800" algn="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642938" y="1196975"/>
            <a:ext cx="8143875" cy="2308324"/>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3600" b="1" dirty="0" smtClean="0">
                <a:solidFill>
                  <a:srgbClr val="FF6600"/>
                </a:solidFill>
                <a:latin typeface="Arial"/>
                <a:cs typeface="Arial"/>
              </a:rPr>
              <a:t>תרגול נוסף:</a:t>
            </a:r>
          </a:p>
          <a:p>
            <a:pPr fontAlgn="auto">
              <a:spcBef>
                <a:spcPts val="0"/>
              </a:spcBef>
              <a:spcAft>
                <a:spcPts val="0"/>
              </a:spcAft>
              <a:defRPr/>
            </a:pPr>
            <a:r>
              <a:rPr lang="he-IL" sz="3600" b="1" dirty="0" smtClean="0">
                <a:solidFill>
                  <a:srgbClr val="FF6600"/>
                </a:solidFill>
                <a:latin typeface="Arial"/>
                <a:cs typeface="Arial"/>
              </a:rPr>
              <a:t>חומרים </a:t>
            </a:r>
            <a:r>
              <a:rPr lang="he-IL" sz="3600" b="1" dirty="0">
                <a:solidFill>
                  <a:srgbClr val="FF6600"/>
                </a:solidFill>
                <a:latin typeface="Arial"/>
                <a:cs typeface="Arial"/>
              </a:rPr>
              <a:t>ואנרגיה במערכת האקולוגית</a:t>
            </a:r>
          </a:p>
          <a:p>
            <a:pPr fontAlgn="auto">
              <a:spcBef>
                <a:spcPts val="0"/>
              </a:spcBef>
              <a:spcAft>
                <a:spcPts val="0"/>
              </a:spcAft>
              <a:defRPr/>
            </a:pPr>
            <a:endParaRPr lang="he-IL" sz="3600" b="1" dirty="0">
              <a:solidFill>
                <a:srgbClr val="FF6600"/>
              </a:solidFill>
              <a:latin typeface="Arial"/>
              <a:cs typeface="Arial"/>
            </a:endParaRPr>
          </a:p>
          <a:p>
            <a:pPr fontAlgn="auto">
              <a:spcBef>
                <a:spcPts val="0"/>
              </a:spcBef>
              <a:spcAft>
                <a:spcPts val="0"/>
              </a:spcAft>
              <a:defRPr/>
            </a:pPr>
            <a:endParaRPr lang="he-IL" sz="3600" b="1" dirty="0">
              <a:solidFill>
                <a:srgbClr val="FF6600"/>
              </a:solidFill>
              <a:latin typeface="Arial"/>
              <a:cs typeface="Arial"/>
            </a:endParaRPr>
          </a:p>
        </p:txBody>
      </p:sp>
      <p:sp>
        <p:nvSpPr>
          <p:cNvPr id="26627" name="Rectangle 18"/>
          <p:cNvSpPr>
            <a:spLocks noChangeArrowheads="1"/>
          </p:cNvSpPr>
          <p:nvPr/>
        </p:nvSpPr>
        <p:spPr bwMode="auto">
          <a:xfrm>
            <a:off x="7200015" y="2555612"/>
            <a:ext cx="15359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altLang="he-IL" b="1" dirty="0">
                <a:solidFill>
                  <a:srgbClr val="1D4C72"/>
                </a:solidFill>
                <a:latin typeface="Calibri" pitchFamily="34" charset="0"/>
              </a:rPr>
              <a:t>נושאי </a:t>
            </a:r>
            <a:r>
              <a:rPr lang="he-IL" altLang="he-IL" b="1" dirty="0" smtClean="0">
                <a:solidFill>
                  <a:srgbClr val="1D4C72"/>
                </a:solidFill>
                <a:latin typeface="Calibri" pitchFamily="34" charset="0"/>
              </a:rPr>
              <a:t>השאלות</a:t>
            </a:r>
            <a:endParaRPr lang="he-IL" altLang="he-IL" b="1" dirty="0">
              <a:solidFill>
                <a:srgbClr val="1D4C72"/>
              </a:solidFill>
              <a:latin typeface="Calibri" pitchFamily="34" charset="0"/>
            </a:endParaRPr>
          </a:p>
        </p:txBody>
      </p:sp>
      <p:sp>
        <p:nvSpPr>
          <p:cNvPr id="7" name="TextBox 6"/>
          <p:cNvSpPr txBox="1"/>
          <p:nvPr/>
        </p:nvSpPr>
        <p:spPr>
          <a:xfrm>
            <a:off x="785813" y="354013"/>
            <a:ext cx="8143875" cy="830262"/>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4800" b="1" dirty="0">
                <a:solidFill>
                  <a:srgbClr val="1D4C72"/>
                </a:solidFill>
                <a:latin typeface="Arial"/>
                <a:cs typeface="Arial"/>
              </a:rPr>
              <a:t>אקולוגיה</a:t>
            </a:r>
          </a:p>
        </p:txBody>
      </p:sp>
      <p:sp>
        <p:nvSpPr>
          <p:cNvPr id="8" name="Rectangle 3"/>
          <p:cNvSpPr/>
          <p:nvPr/>
        </p:nvSpPr>
        <p:spPr>
          <a:xfrm>
            <a:off x="568325" y="1150938"/>
            <a:ext cx="8215313"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10" name="Rectangle 17"/>
          <p:cNvSpPr/>
          <p:nvPr/>
        </p:nvSpPr>
        <p:spPr>
          <a:xfrm>
            <a:off x="592138" y="2924944"/>
            <a:ext cx="8143875" cy="271462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buFontTx/>
              <a:buBlip>
                <a:blip r:embed="rId4"/>
              </a:buBlip>
              <a:defRPr/>
            </a:pPr>
            <a:r>
              <a:rPr lang="he-IL" sz="2000" dirty="0">
                <a:solidFill>
                  <a:schemeClr val="tx1"/>
                </a:solidFill>
              </a:rPr>
              <a:t> דרכי הזנה אוטוטרופית והטרוטרופית</a:t>
            </a:r>
          </a:p>
          <a:p>
            <a:pPr fontAlgn="auto">
              <a:spcBef>
                <a:spcPts val="0"/>
              </a:spcBef>
              <a:spcAft>
                <a:spcPts val="0"/>
              </a:spcAft>
              <a:defRPr/>
            </a:pPr>
            <a:endParaRPr lang="he-IL" sz="800" dirty="0">
              <a:solidFill>
                <a:schemeClr val="tx1"/>
              </a:solidFill>
            </a:endParaRPr>
          </a:p>
          <a:p>
            <a:pPr fontAlgn="auto">
              <a:spcBef>
                <a:spcPts val="0"/>
              </a:spcBef>
              <a:spcAft>
                <a:spcPts val="0"/>
              </a:spcAft>
              <a:buFontTx/>
              <a:buBlip>
                <a:blip r:embed="rId4"/>
              </a:buBlip>
              <a:defRPr/>
            </a:pPr>
            <a:r>
              <a:rPr lang="he-IL" sz="2000" dirty="0">
                <a:solidFill>
                  <a:schemeClr val="tx1"/>
                </a:solidFill>
              </a:rPr>
              <a:t> שרשרת מזון ומרכיביה</a:t>
            </a:r>
          </a:p>
          <a:p>
            <a:pPr fontAlgn="auto">
              <a:spcBef>
                <a:spcPts val="0"/>
              </a:spcBef>
              <a:spcAft>
                <a:spcPts val="0"/>
              </a:spcAft>
              <a:defRPr/>
            </a:pPr>
            <a:r>
              <a:rPr lang="en-US" sz="800" dirty="0">
                <a:solidFill>
                  <a:schemeClr val="tx1"/>
                </a:solidFill>
              </a:rPr>
              <a:t> </a:t>
            </a:r>
            <a:endParaRPr lang="he-IL" sz="800" dirty="0">
              <a:solidFill>
                <a:schemeClr val="tx1"/>
              </a:solidFill>
            </a:endParaRPr>
          </a:p>
          <a:p>
            <a:pPr fontAlgn="auto">
              <a:spcBef>
                <a:spcPts val="0"/>
              </a:spcBef>
              <a:spcAft>
                <a:spcPts val="0"/>
              </a:spcAft>
              <a:buFontTx/>
              <a:buBlip>
                <a:blip r:embed="rId4"/>
              </a:buBlip>
              <a:defRPr/>
            </a:pPr>
            <a:r>
              <a:rPr lang="he-IL" sz="2000" dirty="0">
                <a:solidFill>
                  <a:schemeClr val="tx1"/>
                </a:solidFill>
              </a:rPr>
              <a:t> מעבר חומרים (ואנרגיה האצורה בהם) בשרשרת המזון</a:t>
            </a:r>
          </a:p>
          <a:p>
            <a:pPr fontAlgn="auto">
              <a:spcBef>
                <a:spcPts val="0"/>
              </a:spcBef>
              <a:spcAft>
                <a:spcPts val="0"/>
              </a:spcAft>
              <a:defRPr/>
            </a:pPr>
            <a:r>
              <a:rPr lang="en-US" sz="800" dirty="0">
                <a:solidFill>
                  <a:schemeClr val="tx1"/>
                </a:solidFill>
              </a:rPr>
              <a:t> </a:t>
            </a:r>
            <a:endParaRPr lang="he-IL" sz="800" dirty="0">
              <a:solidFill>
                <a:schemeClr val="tx1"/>
              </a:solidFill>
            </a:endParaRPr>
          </a:p>
          <a:p>
            <a:pPr fontAlgn="auto">
              <a:spcBef>
                <a:spcPts val="0"/>
              </a:spcBef>
              <a:spcAft>
                <a:spcPts val="0"/>
              </a:spcAft>
              <a:buFontTx/>
              <a:buBlip>
                <a:blip r:embed="rId4"/>
              </a:buBlip>
              <a:defRPr/>
            </a:pPr>
            <a:r>
              <a:rPr lang="he-IL" sz="2000" dirty="0">
                <a:solidFill>
                  <a:schemeClr val="tx1"/>
                </a:solidFill>
              </a:rPr>
              <a:t> מארג המזון בטבע</a:t>
            </a:r>
          </a:p>
          <a:p>
            <a:pPr fontAlgn="auto">
              <a:spcBef>
                <a:spcPts val="0"/>
              </a:spcBef>
              <a:spcAft>
                <a:spcPts val="0"/>
              </a:spcAft>
              <a:defRPr/>
            </a:pPr>
            <a:r>
              <a:rPr lang="he-IL" sz="800" dirty="0">
                <a:solidFill>
                  <a:schemeClr val="tx1"/>
                </a:solidFill>
              </a:rPr>
              <a:t> </a:t>
            </a:r>
          </a:p>
          <a:p>
            <a:pPr fontAlgn="auto">
              <a:spcBef>
                <a:spcPts val="0"/>
              </a:spcBef>
              <a:spcAft>
                <a:spcPts val="0"/>
              </a:spcAft>
              <a:buFontTx/>
              <a:buBlip>
                <a:blip r:embed="rId4"/>
              </a:buBlip>
              <a:defRPr/>
            </a:pPr>
            <a:r>
              <a:rPr lang="he-IL" sz="2000" dirty="0">
                <a:solidFill>
                  <a:schemeClr val="tx1"/>
                </a:solidFill>
              </a:rPr>
              <a:t> פירמידת מזון אקולוגית – פירמידת ביומסה</a:t>
            </a:r>
          </a:p>
          <a:p>
            <a:pPr fontAlgn="auto">
              <a:spcBef>
                <a:spcPts val="0"/>
              </a:spcBef>
              <a:spcAft>
                <a:spcPts val="0"/>
              </a:spcAft>
              <a:defRPr/>
            </a:pPr>
            <a:r>
              <a:rPr lang="he-IL" sz="800" dirty="0">
                <a:solidFill>
                  <a:schemeClr val="tx1"/>
                </a:solidFill>
              </a:rPr>
              <a:t> </a:t>
            </a:r>
          </a:p>
          <a:p>
            <a:pPr fontAlgn="auto">
              <a:spcBef>
                <a:spcPts val="0"/>
              </a:spcBef>
              <a:spcAft>
                <a:spcPts val="0"/>
              </a:spcAft>
              <a:buFontTx/>
              <a:buBlip>
                <a:blip r:embed="rId4"/>
              </a:buBlip>
              <a:defRPr/>
            </a:pPr>
            <a:r>
              <a:rPr lang="he-IL" sz="2000" dirty="0">
                <a:solidFill>
                  <a:schemeClr val="tx1"/>
                </a:solidFill>
              </a:rPr>
              <a:t> מחזורי חומרים בטבע</a:t>
            </a:r>
          </a:p>
        </p:txBody>
      </p:sp>
    </p:spTree>
    <p:extLst>
      <p:ext uri="{BB962C8B-B14F-4D97-AF65-F5344CB8AC3E}">
        <p14:creationId xmlns:p14="http://schemas.microsoft.com/office/powerpoint/2010/main" val="20736250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3478974A-2F58-4EE4-97D8-17E677C4F9CA}" type="slidenum">
              <a:rPr lang="he-IL" smtClean="0"/>
              <a:pPr fontAlgn="base">
                <a:spcBef>
                  <a:spcPct val="0"/>
                </a:spcBef>
                <a:spcAft>
                  <a:spcPct val="0"/>
                </a:spcAft>
                <a:defRPr/>
              </a:pPr>
              <a:t>10</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שרשרת מזון ומארג מזון – שאלות 9-8</a:t>
            </a:r>
            <a:endParaRPr lang="he-IL" sz="2000" dirty="0" smtClean="0"/>
          </a:p>
        </p:txBody>
      </p:sp>
      <p:sp>
        <p:nvSpPr>
          <p:cNvPr id="10" name="TextBox 9"/>
          <p:cNvSpPr txBox="1"/>
          <p:nvPr/>
        </p:nvSpPr>
        <p:spPr>
          <a:xfrm>
            <a:off x="2603500" y="571500"/>
            <a:ext cx="6111875" cy="23082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8:</a:t>
            </a:r>
          </a:p>
          <a:p>
            <a:pPr fontAlgn="auto">
              <a:spcBef>
                <a:spcPts val="0"/>
              </a:spcBef>
              <a:spcAft>
                <a:spcPts val="0"/>
              </a:spcAft>
              <a:defRPr/>
            </a:pPr>
            <a:r>
              <a:rPr lang="he-IL" dirty="0">
                <a:solidFill>
                  <a:srgbClr val="1D4C72"/>
                </a:solidFill>
                <a:latin typeface="+mn-lt"/>
                <a:cs typeface="+mn-cs"/>
              </a:rPr>
              <a:t>לפניכם סכמה של מארג מזון במערכת אקולוגית מסוימת. אוכלוסיית </a:t>
            </a:r>
            <a:r>
              <a:rPr lang="he-IL" u="sng" dirty="0">
                <a:solidFill>
                  <a:srgbClr val="1D4C72"/>
                </a:solidFill>
                <a:latin typeface="+mn-lt"/>
                <a:cs typeface="+mn-cs"/>
              </a:rPr>
              <a:t>העכברים</a:t>
            </a:r>
            <a:r>
              <a:rPr lang="he-IL" dirty="0">
                <a:solidFill>
                  <a:srgbClr val="1D4C72"/>
                </a:solidFill>
                <a:latin typeface="+mn-lt"/>
                <a:cs typeface="+mn-cs"/>
              </a:rPr>
              <a:t> התמעטה בעקבות מגפה. </a:t>
            </a:r>
          </a:p>
          <a:p>
            <a:pPr fontAlgn="auto">
              <a:spcBef>
                <a:spcPts val="0"/>
              </a:spcBef>
              <a:spcAft>
                <a:spcPts val="0"/>
              </a:spcAft>
              <a:defRPr/>
            </a:pPr>
            <a:r>
              <a:rPr lang="he-IL" dirty="0">
                <a:solidFill>
                  <a:srgbClr val="1D4C72"/>
                </a:solidFill>
                <a:latin typeface="+mn-lt"/>
                <a:cs typeface="+mn-cs"/>
              </a:rPr>
              <a:t>כיצד ישפיע הדבר על </a:t>
            </a:r>
            <a:r>
              <a:rPr lang="he-IL" u="sng" dirty="0">
                <a:solidFill>
                  <a:srgbClr val="1D4C72"/>
                </a:solidFill>
                <a:latin typeface="+mn-lt"/>
                <a:cs typeface="+mn-cs"/>
              </a:rPr>
              <a:t>הארנבות</a:t>
            </a:r>
            <a:r>
              <a:rPr lang="he-IL" dirty="0">
                <a:solidFill>
                  <a:srgbClr val="1D4C72"/>
                </a:solidFill>
                <a:latin typeface="+mn-lt"/>
                <a:cs typeface="+mn-cs"/>
              </a:rPr>
              <a:t>?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א.</a:t>
            </a:r>
            <a:r>
              <a:rPr lang="he-IL" dirty="0">
                <a:solidFill>
                  <a:srgbClr val="1D4C72"/>
                </a:solidFill>
                <a:latin typeface="+mn-lt"/>
                <a:cs typeface="+mn-cs"/>
              </a:rPr>
              <a:t>  לארנבות יהיה </a:t>
            </a:r>
            <a:r>
              <a:rPr lang="he-IL" b="1" dirty="0">
                <a:solidFill>
                  <a:srgbClr val="1D4C72"/>
                </a:solidFill>
                <a:latin typeface="+mn-lt"/>
                <a:cs typeface="+mn-cs"/>
              </a:rPr>
              <a:t>יותר</a:t>
            </a:r>
            <a:r>
              <a:rPr lang="he-IL" dirty="0">
                <a:solidFill>
                  <a:srgbClr val="1D4C72"/>
                </a:solidFill>
                <a:latin typeface="+mn-lt"/>
                <a:cs typeface="+mn-cs"/>
              </a:rPr>
              <a:t> מזון; מספר הארנבות שייטרפו </a:t>
            </a:r>
            <a:r>
              <a:rPr lang="he-IL" b="1" dirty="0">
                <a:solidFill>
                  <a:srgbClr val="1D4C72"/>
                </a:solidFill>
                <a:latin typeface="+mn-lt"/>
                <a:cs typeface="+mn-cs"/>
              </a:rPr>
              <a:t>יקטן</a:t>
            </a:r>
            <a:r>
              <a:rPr lang="he-IL" dirty="0">
                <a:solidFill>
                  <a:srgbClr val="1D4C72"/>
                </a:solidFill>
                <a:latin typeface="+mn-lt"/>
                <a:cs typeface="+mn-cs"/>
              </a:rPr>
              <a:t>.</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ב.</a:t>
            </a:r>
            <a:r>
              <a:rPr lang="he-IL" dirty="0">
                <a:solidFill>
                  <a:srgbClr val="1D4C72"/>
                </a:solidFill>
                <a:latin typeface="+mn-lt"/>
                <a:cs typeface="+mn-cs"/>
              </a:rPr>
              <a:t>  לארנבות יהיה </a:t>
            </a:r>
            <a:r>
              <a:rPr lang="he-IL" b="1" dirty="0">
                <a:solidFill>
                  <a:srgbClr val="1D4C72"/>
                </a:solidFill>
                <a:latin typeface="+mn-lt"/>
                <a:cs typeface="+mn-cs"/>
              </a:rPr>
              <a:t>יותר</a:t>
            </a:r>
            <a:r>
              <a:rPr lang="he-IL" dirty="0">
                <a:solidFill>
                  <a:srgbClr val="1D4C72"/>
                </a:solidFill>
                <a:latin typeface="+mn-lt"/>
                <a:cs typeface="+mn-cs"/>
              </a:rPr>
              <a:t> מזון; מספר הארנבות שייטרפו </a:t>
            </a:r>
            <a:r>
              <a:rPr lang="he-IL" b="1" dirty="0">
                <a:solidFill>
                  <a:srgbClr val="1D4C72"/>
                </a:solidFill>
                <a:latin typeface="+mn-lt"/>
                <a:cs typeface="+mn-cs"/>
              </a:rPr>
              <a:t>יגדל.</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ג.  </a:t>
            </a:r>
            <a:r>
              <a:rPr lang="he-IL" dirty="0">
                <a:solidFill>
                  <a:srgbClr val="1D4C72"/>
                </a:solidFill>
                <a:latin typeface="+mn-lt"/>
                <a:cs typeface="+mn-cs"/>
              </a:rPr>
              <a:t>לארנבות יהיה </a:t>
            </a:r>
            <a:r>
              <a:rPr lang="he-IL" b="1" dirty="0">
                <a:solidFill>
                  <a:srgbClr val="1D4C72"/>
                </a:solidFill>
                <a:latin typeface="+mn-lt"/>
                <a:cs typeface="+mn-cs"/>
              </a:rPr>
              <a:t>פחות</a:t>
            </a:r>
            <a:r>
              <a:rPr lang="he-IL" dirty="0">
                <a:solidFill>
                  <a:srgbClr val="1D4C72"/>
                </a:solidFill>
                <a:latin typeface="+mn-lt"/>
                <a:cs typeface="+mn-cs"/>
              </a:rPr>
              <a:t> מזון; מספר הארנבות שייטרפו </a:t>
            </a:r>
            <a:r>
              <a:rPr lang="he-IL" b="1" dirty="0">
                <a:solidFill>
                  <a:srgbClr val="1D4C72"/>
                </a:solidFill>
                <a:latin typeface="+mn-lt"/>
                <a:cs typeface="+mn-cs"/>
              </a:rPr>
              <a:t>יקטן.</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ד.</a:t>
            </a:r>
            <a:r>
              <a:rPr lang="he-IL" dirty="0">
                <a:solidFill>
                  <a:srgbClr val="1D4C72"/>
                </a:solidFill>
                <a:latin typeface="+mn-lt"/>
                <a:cs typeface="+mn-cs"/>
              </a:rPr>
              <a:t>  לארנבות יהיה </a:t>
            </a:r>
            <a:r>
              <a:rPr lang="he-IL" b="1" dirty="0">
                <a:solidFill>
                  <a:srgbClr val="1D4C72"/>
                </a:solidFill>
                <a:latin typeface="+mn-lt"/>
                <a:cs typeface="+mn-cs"/>
              </a:rPr>
              <a:t>פחות</a:t>
            </a:r>
            <a:r>
              <a:rPr lang="he-IL" dirty="0">
                <a:solidFill>
                  <a:srgbClr val="1D4C72"/>
                </a:solidFill>
                <a:latin typeface="+mn-lt"/>
                <a:cs typeface="+mn-cs"/>
              </a:rPr>
              <a:t> מזון; מספר הארנבות שייטרפו </a:t>
            </a:r>
            <a:r>
              <a:rPr lang="he-IL" b="1" dirty="0">
                <a:solidFill>
                  <a:srgbClr val="1D4C72"/>
                </a:solidFill>
                <a:latin typeface="+mn-lt"/>
                <a:cs typeface="+mn-cs"/>
              </a:rPr>
              <a:t>יגדל</a:t>
            </a:r>
            <a:r>
              <a:rPr lang="he-IL" dirty="0">
                <a:solidFill>
                  <a:srgbClr val="1D4C72"/>
                </a:solidFill>
                <a:latin typeface="+mn-lt"/>
                <a:cs typeface="+mn-cs"/>
              </a:rPr>
              <a:t>.</a:t>
            </a:r>
          </a:p>
        </p:txBody>
      </p:sp>
      <p:pic>
        <p:nvPicPr>
          <p:cNvPr id="143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938" y="1000125"/>
            <a:ext cx="2000250" cy="123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p:nvSpPr>
        <p:spPr>
          <a:xfrm>
            <a:off x="531813" y="3929063"/>
            <a:ext cx="8183562" cy="20320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9:</a:t>
            </a:r>
          </a:p>
          <a:p>
            <a:pPr fontAlgn="auto">
              <a:spcBef>
                <a:spcPts val="0"/>
              </a:spcBef>
              <a:spcAft>
                <a:spcPts val="0"/>
              </a:spcAft>
              <a:defRPr/>
            </a:pPr>
            <a:r>
              <a:rPr lang="he-IL" dirty="0">
                <a:solidFill>
                  <a:srgbClr val="1D4C72"/>
                </a:solidFill>
                <a:latin typeface="+mn-lt"/>
                <a:cs typeface="+mn-cs"/>
              </a:rPr>
              <a:t>מהי הפעילות העיקרית של </a:t>
            </a:r>
            <a:r>
              <a:rPr lang="he-IL" u="sng" dirty="0">
                <a:solidFill>
                  <a:srgbClr val="1D4C72"/>
                </a:solidFill>
                <a:latin typeface="+mn-lt"/>
                <a:cs typeface="+mn-cs"/>
              </a:rPr>
              <a:t>המפָרקים</a:t>
            </a:r>
            <a:r>
              <a:rPr lang="he-IL" dirty="0">
                <a:solidFill>
                  <a:srgbClr val="1D4C72"/>
                </a:solidFill>
                <a:latin typeface="+mn-lt"/>
                <a:cs typeface="+mn-cs"/>
              </a:rPr>
              <a:t> במערכת האקולוגית?</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א.</a:t>
            </a:r>
            <a:r>
              <a:rPr lang="he-IL" dirty="0">
                <a:solidFill>
                  <a:srgbClr val="1D4C72"/>
                </a:solidFill>
                <a:latin typeface="+mn-lt"/>
                <a:cs typeface="+mn-cs"/>
              </a:rPr>
              <a:t>  סיוע בשמירה על ריכוז </a:t>
            </a:r>
            <a:r>
              <a:rPr lang="he-IL" b="1" dirty="0">
                <a:solidFill>
                  <a:srgbClr val="1D4C72"/>
                </a:solidFill>
                <a:latin typeface="+mn-lt"/>
                <a:cs typeface="+mn-cs"/>
              </a:rPr>
              <a:t>החמצן</a:t>
            </a:r>
            <a:r>
              <a:rPr lang="he-IL" dirty="0">
                <a:solidFill>
                  <a:srgbClr val="1D4C72"/>
                </a:solidFill>
                <a:latin typeface="+mn-lt"/>
                <a:cs typeface="+mn-cs"/>
              </a:rPr>
              <a:t> באטמוספרה.</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ב.</a:t>
            </a:r>
            <a:r>
              <a:rPr lang="he-IL" dirty="0">
                <a:solidFill>
                  <a:srgbClr val="1D4C72"/>
                </a:solidFill>
                <a:latin typeface="+mn-lt"/>
                <a:cs typeface="+mn-cs"/>
              </a:rPr>
              <a:t>  סיוע בשמירה על </a:t>
            </a:r>
            <a:r>
              <a:rPr lang="he-IL" dirty="0">
                <a:solidFill>
                  <a:srgbClr val="1D4C72"/>
                </a:solidFill>
              </a:rPr>
              <a:t>ריכוז ה-</a:t>
            </a:r>
            <a:r>
              <a:rPr lang="en-US" sz="1600" dirty="0">
                <a:solidFill>
                  <a:srgbClr val="1D4C72"/>
                </a:solidFill>
              </a:rPr>
              <a:t>CO</a:t>
            </a:r>
            <a:r>
              <a:rPr lang="en-US" sz="1200" dirty="0">
                <a:solidFill>
                  <a:srgbClr val="1D4C72"/>
                </a:solidFill>
              </a:rPr>
              <a:t>2</a:t>
            </a:r>
            <a:r>
              <a:rPr lang="en-US" b="1" dirty="0">
                <a:solidFill>
                  <a:srgbClr val="1D4C72"/>
                </a:solidFill>
              </a:rPr>
              <a:t> </a:t>
            </a:r>
            <a:r>
              <a:rPr lang="he-IL" b="1" dirty="0">
                <a:solidFill>
                  <a:srgbClr val="1D4C72"/>
                </a:solidFill>
              </a:rPr>
              <a:t> </a:t>
            </a:r>
            <a:r>
              <a:rPr lang="he-IL" dirty="0">
                <a:solidFill>
                  <a:srgbClr val="1D4C72"/>
                </a:solidFill>
              </a:rPr>
              <a:t>באטמוספרה</a:t>
            </a:r>
            <a:r>
              <a:rPr lang="he-IL" dirty="0">
                <a:solidFill>
                  <a:srgbClr val="1D4C72"/>
                </a:solidFill>
                <a:latin typeface="+mn-lt"/>
                <a:cs typeface="+mn-cs"/>
              </a:rPr>
              <a:t>.</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ג.</a:t>
            </a:r>
            <a:r>
              <a:rPr lang="he-IL" dirty="0">
                <a:solidFill>
                  <a:srgbClr val="1D4C72"/>
                </a:solidFill>
                <a:latin typeface="+mn-lt"/>
                <a:cs typeface="+mn-cs"/>
              </a:rPr>
              <a:t>  הפיכת תרכובות </a:t>
            </a:r>
            <a:r>
              <a:rPr lang="he-IL" b="1" dirty="0">
                <a:solidFill>
                  <a:srgbClr val="1D4C72"/>
                </a:solidFill>
                <a:latin typeface="+mn-lt"/>
                <a:cs typeface="+mn-cs"/>
              </a:rPr>
              <a:t>אי-אורגניות</a:t>
            </a:r>
            <a:r>
              <a:rPr lang="he-IL" dirty="0">
                <a:solidFill>
                  <a:srgbClr val="1D4C72"/>
                </a:solidFill>
                <a:latin typeface="+mn-lt"/>
                <a:cs typeface="+mn-cs"/>
              </a:rPr>
              <a:t> לתרכובות </a:t>
            </a:r>
            <a:r>
              <a:rPr lang="he-IL" b="1" dirty="0">
                <a:solidFill>
                  <a:srgbClr val="1D4C72"/>
                </a:solidFill>
                <a:latin typeface="+mn-lt"/>
                <a:cs typeface="+mn-cs"/>
              </a:rPr>
              <a:t>אורגניות</a:t>
            </a:r>
            <a:r>
              <a:rPr lang="he-IL" dirty="0">
                <a:solidFill>
                  <a:srgbClr val="1D4C72"/>
                </a:solidFill>
                <a:latin typeface="+mn-lt"/>
                <a:cs typeface="+mn-cs"/>
              </a:rPr>
              <a:t>.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ד.</a:t>
            </a:r>
            <a:r>
              <a:rPr lang="he-IL" dirty="0">
                <a:solidFill>
                  <a:srgbClr val="1D4C72"/>
                </a:solidFill>
                <a:latin typeface="+mn-lt"/>
                <a:cs typeface="+mn-cs"/>
              </a:rPr>
              <a:t>  הפיכת תרכובות </a:t>
            </a:r>
            <a:r>
              <a:rPr lang="he-IL" b="1" dirty="0">
                <a:solidFill>
                  <a:srgbClr val="1D4C72"/>
                </a:solidFill>
                <a:latin typeface="+mn-lt"/>
                <a:cs typeface="+mn-cs"/>
              </a:rPr>
              <a:t>אורגניות</a:t>
            </a:r>
            <a:r>
              <a:rPr lang="he-IL" dirty="0">
                <a:solidFill>
                  <a:srgbClr val="1D4C72"/>
                </a:solidFill>
                <a:latin typeface="+mn-lt"/>
                <a:cs typeface="+mn-cs"/>
              </a:rPr>
              <a:t> לתרכובות </a:t>
            </a:r>
            <a:r>
              <a:rPr lang="he-IL" b="1" dirty="0">
                <a:solidFill>
                  <a:srgbClr val="1D4C72"/>
                </a:solidFill>
                <a:latin typeface="+mn-lt"/>
                <a:cs typeface="+mn-cs"/>
              </a:rPr>
              <a:t>אי-אורגניות</a:t>
            </a:r>
            <a:r>
              <a:rPr lang="he-IL" dirty="0">
                <a:solidFill>
                  <a:srgbClr val="1D4C72"/>
                </a:solidFill>
                <a:latin typeface="+mn-lt"/>
                <a:cs typeface="+mn-cs"/>
              </a:rPr>
              <a:t>. </a:t>
            </a:r>
          </a:p>
          <a:p>
            <a:pPr fontAlgn="auto">
              <a:spcBef>
                <a:spcPts val="0"/>
              </a:spcBef>
              <a:spcAft>
                <a:spcPts val="0"/>
              </a:spcAft>
              <a:defRPr/>
            </a:pPr>
            <a:endParaRPr lang="he-IL" dirty="0">
              <a:solidFill>
                <a:srgbClr val="1D4C72"/>
              </a:solidFill>
              <a:latin typeface="+mn-lt"/>
              <a:cs typeface="+mn-cs"/>
            </a:endParaRPr>
          </a:p>
        </p:txBody>
      </p:sp>
      <p:sp>
        <p:nvSpPr>
          <p:cNvPr id="8"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9"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10</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D5A44870-4362-4255-B707-CF93057C7F57}" type="slidenum">
              <a:rPr lang="he-IL" smtClean="0"/>
              <a:pPr fontAlgn="base">
                <a:spcBef>
                  <a:spcPct val="0"/>
                </a:spcBef>
                <a:spcAft>
                  <a:spcPct val="0"/>
                </a:spcAft>
                <a:defRPr/>
              </a:pPr>
              <a:t>11</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שרשרת מזון ומארג מזון – תשובות </a:t>
            </a:r>
            <a:endParaRPr lang="he-IL" sz="2000" dirty="0" smtClean="0"/>
          </a:p>
        </p:txBody>
      </p:sp>
      <p:sp>
        <p:nvSpPr>
          <p:cNvPr id="10" name="TextBox 9"/>
          <p:cNvSpPr txBox="1"/>
          <p:nvPr/>
        </p:nvSpPr>
        <p:spPr>
          <a:xfrm>
            <a:off x="2603500" y="571500"/>
            <a:ext cx="6111875" cy="23082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8:</a:t>
            </a:r>
          </a:p>
          <a:p>
            <a:pPr fontAlgn="auto">
              <a:spcBef>
                <a:spcPts val="0"/>
              </a:spcBef>
              <a:spcAft>
                <a:spcPts val="0"/>
              </a:spcAft>
              <a:defRPr/>
            </a:pPr>
            <a:r>
              <a:rPr lang="he-IL" dirty="0">
                <a:solidFill>
                  <a:srgbClr val="1D4C72"/>
                </a:solidFill>
                <a:latin typeface="+mn-lt"/>
                <a:cs typeface="+mn-cs"/>
              </a:rPr>
              <a:t>לפניכם סכמה של מארג מזון במערכת אקולוגית מסוימת. אוכלוסיית </a:t>
            </a:r>
            <a:r>
              <a:rPr lang="he-IL" u="sng" dirty="0">
                <a:solidFill>
                  <a:srgbClr val="1D4C72"/>
                </a:solidFill>
                <a:latin typeface="+mn-lt"/>
                <a:cs typeface="+mn-cs"/>
              </a:rPr>
              <a:t>העכברים</a:t>
            </a:r>
            <a:r>
              <a:rPr lang="he-IL" dirty="0">
                <a:solidFill>
                  <a:srgbClr val="1D4C72"/>
                </a:solidFill>
                <a:latin typeface="+mn-lt"/>
                <a:cs typeface="+mn-cs"/>
              </a:rPr>
              <a:t> התמעטה בעקבות מגפה. </a:t>
            </a:r>
          </a:p>
          <a:p>
            <a:pPr fontAlgn="auto">
              <a:spcBef>
                <a:spcPts val="0"/>
              </a:spcBef>
              <a:spcAft>
                <a:spcPts val="0"/>
              </a:spcAft>
              <a:defRPr/>
            </a:pPr>
            <a:r>
              <a:rPr lang="he-IL" dirty="0">
                <a:solidFill>
                  <a:srgbClr val="1D4C72"/>
                </a:solidFill>
                <a:latin typeface="+mn-lt"/>
                <a:cs typeface="+mn-cs"/>
              </a:rPr>
              <a:t>כיצד ישפיע הדבר על </a:t>
            </a:r>
            <a:r>
              <a:rPr lang="he-IL" u="sng" dirty="0">
                <a:solidFill>
                  <a:srgbClr val="1D4C72"/>
                </a:solidFill>
                <a:latin typeface="+mn-lt"/>
                <a:cs typeface="+mn-cs"/>
              </a:rPr>
              <a:t>הארנבות</a:t>
            </a:r>
            <a:r>
              <a:rPr lang="he-IL" dirty="0">
                <a:solidFill>
                  <a:srgbClr val="1D4C72"/>
                </a:solidFill>
                <a:latin typeface="+mn-lt"/>
                <a:cs typeface="+mn-cs"/>
              </a:rPr>
              <a:t>?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א.</a:t>
            </a:r>
            <a:r>
              <a:rPr lang="he-IL" dirty="0">
                <a:solidFill>
                  <a:srgbClr val="1D4C72"/>
                </a:solidFill>
                <a:latin typeface="+mn-lt"/>
                <a:cs typeface="+mn-cs"/>
              </a:rPr>
              <a:t>  לארנבות יהיה </a:t>
            </a:r>
            <a:r>
              <a:rPr lang="he-IL" b="1" dirty="0">
                <a:solidFill>
                  <a:srgbClr val="1D4C72"/>
                </a:solidFill>
                <a:latin typeface="+mn-lt"/>
                <a:cs typeface="+mn-cs"/>
              </a:rPr>
              <a:t>יותר</a:t>
            </a:r>
            <a:r>
              <a:rPr lang="he-IL" dirty="0">
                <a:solidFill>
                  <a:srgbClr val="1D4C72"/>
                </a:solidFill>
                <a:latin typeface="+mn-lt"/>
                <a:cs typeface="+mn-cs"/>
              </a:rPr>
              <a:t> מזון; מספר הארנבות שייטרפו </a:t>
            </a:r>
            <a:r>
              <a:rPr lang="he-IL" b="1" dirty="0">
                <a:solidFill>
                  <a:srgbClr val="1D4C72"/>
                </a:solidFill>
                <a:latin typeface="+mn-lt"/>
                <a:cs typeface="+mn-cs"/>
              </a:rPr>
              <a:t>יקטן</a:t>
            </a:r>
            <a:r>
              <a:rPr lang="he-IL" dirty="0">
                <a:solidFill>
                  <a:srgbClr val="1D4C72"/>
                </a:solidFill>
                <a:latin typeface="+mn-lt"/>
                <a:cs typeface="+mn-cs"/>
              </a:rPr>
              <a:t>.</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ב.</a:t>
            </a:r>
            <a:r>
              <a:rPr lang="he-IL" dirty="0">
                <a:solidFill>
                  <a:srgbClr val="1D4C72"/>
                </a:solidFill>
                <a:latin typeface="+mn-lt"/>
                <a:cs typeface="+mn-cs"/>
              </a:rPr>
              <a:t>  לארנבות יהיה </a:t>
            </a:r>
            <a:r>
              <a:rPr lang="he-IL" b="1" dirty="0">
                <a:solidFill>
                  <a:srgbClr val="1D4C72"/>
                </a:solidFill>
                <a:latin typeface="+mn-lt"/>
                <a:cs typeface="+mn-cs"/>
              </a:rPr>
              <a:t>יותר</a:t>
            </a:r>
            <a:r>
              <a:rPr lang="he-IL" dirty="0">
                <a:solidFill>
                  <a:srgbClr val="1D4C72"/>
                </a:solidFill>
                <a:latin typeface="+mn-lt"/>
                <a:cs typeface="+mn-cs"/>
              </a:rPr>
              <a:t> מזון; מספר הארנבות שייטרפו </a:t>
            </a:r>
            <a:r>
              <a:rPr lang="he-IL" b="1" dirty="0">
                <a:solidFill>
                  <a:srgbClr val="1D4C72"/>
                </a:solidFill>
                <a:latin typeface="+mn-lt"/>
                <a:cs typeface="+mn-cs"/>
              </a:rPr>
              <a:t>יגדל.</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ג.  </a:t>
            </a:r>
            <a:r>
              <a:rPr lang="he-IL" dirty="0">
                <a:solidFill>
                  <a:srgbClr val="1D4C72"/>
                </a:solidFill>
                <a:latin typeface="+mn-lt"/>
                <a:cs typeface="+mn-cs"/>
              </a:rPr>
              <a:t>לארנבות יהיה </a:t>
            </a:r>
            <a:r>
              <a:rPr lang="he-IL" b="1" dirty="0">
                <a:solidFill>
                  <a:srgbClr val="1D4C72"/>
                </a:solidFill>
                <a:latin typeface="+mn-lt"/>
                <a:cs typeface="+mn-cs"/>
              </a:rPr>
              <a:t>פחות</a:t>
            </a:r>
            <a:r>
              <a:rPr lang="he-IL" dirty="0">
                <a:solidFill>
                  <a:srgbClr val="1D4C72"/>
                </a:solidFill>
                <a:latin typeface="+mn-lt"/>
                <a:cs typeface="+mn-cs"/>
              </a:rPr>
              <a:t> מזון; מספר הארנבות שייטרפו </a:t>
            </a:r>
            <a:r>
              <a:rPr lang="he-IL" b="1" dirty="0">
                <a:solidFill>
                  <a:srgbClr val="1D4C72"/>
                </a:solidFill>
                <a:latin typeface="+mn-lt"/>
                <a:cs typeface="+mn-cs"/>
              </a:rPr>
              <a:t>יקטן.</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ד.</a:t>
            </a:r>
            <a:r>
              <a:rPr lang="he-IL" dirty="0">
                <a:solidFill>
                  <a:srgbClr val="1D4C72"/>
                </a:solidFill>
                <a:latin typeface="+mn-lt"/>
                <a:cs typeface="+mn-cs"/>
              </a:rPr>
              <a:t>  לארנבות יהיה </a:t>
            </a:r>
            <a:r>
              <a:rPr lang="he-IL" b="1" dirty="0">
                <a:solidFill>
                  <a:srgbClr val="1D4C72"/>
                </a:solidFill>
                <a:latin typeface="+mn-lt"/>
                <a:cs typeface="+mn-cs"/>
              </a:rPr>
              <a:t>פחות</a:t>
            </a:r>
            <a:r>
              <a:rPr lang="he-IL" dirty="0">
                <a:solidFill>
                  <a:srgbClr val="1D4C72"/>
                </a:solidFill>
                <a:latin typeface="+mn-lt"/>
                <a:cs typeface="+mn-cs"/>
              </a:rPr>
              <a:t> מזון; מספר הארנבות שייטרפו </a:t>
            </a:r>
            <a:r>
              <a:rPr lang="he-IL" b="1" dirty="0">
                <a:solidFill>
                  <a:srgbClr val="1D4C72"/>
                </a:solidFill>
                <a:latin typeface="+mn-lt"/>
                <a:cs typeface="+mn-cs"/>
              </a:rPr>
              <a:t>יגדל</a:t>
            </a:r>
            <a:r>
              <a:rPr lang="he-IL" dirty="0">
                <a:solidFill>
                  <a:srgbClr val="1D4C72"/>
                </a:solidFill>
                <a:latin typeface="+mn-lt"/>
                <a:cs typeface="+mn-cs"/>
              </a:rPr>
              <a:t>.</a:t>
            </a:r>
          </a:p>
        </p:txBody>
      </p:sp>
      <p:sp>
        <p:nvSpPr>
          <p:cNvPr id="11" name="Rectangle 12"/>
          <p:cNvSpPr/>
          <p:nvPr/>
        </p:nvSpPr>
        <p:spPr>
          <a:xfrm>
            <a:off x="571500" y="3000375"/>
            <a:ext cx="7981950" cy="785813"/>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משפט ב </a:t>
            </a:r>
          </a:p>
        </p:txBody>
      </p:sp>
      <p:pic>
        <p:nvPicPr>
          <p:cNvPr id="1536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938" y="1000125"/>
            <a:ext cx="2000250" cy="123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p:nvSpPr>
        <p:spPr>
          <a:xfrm>
            <a:off x="531813" y="3929063"/>
            <a:ext cx="8183562" cy="20320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9:</a:t>
            </a:r>
          </a:p>
          <a:p>
            <a:pPr fontAlgn="auto">
              <a:spcBef>
                <a:spcPts val="0"/>
              </a:spcBef>
              <a:spcAft>
                <a:spcPts val="0"/>
              </a:spcAft>
              <a:defRPr/>
            </a:pPr>
            <a:r>
              <a:rPr lang="he-IL" dirty="0">
                <a:solidFill>
                  <a:srgbClr val="1D4C72"/>
                </a:solidFill>
                <a:latin typeface="+mn-lt"/>
                <a:cs typeface="+mn-cs"/>
              </a:rPr>
              <a:t>מהי הפעילות העיקרית של </a:t>
            </a:r>
            <a:r>
              <a:rPr lang="he-IL" u="sng" dirty="0">
                <a:solidFill>
                  <a:srgbClr val="1D4C72"/>
                </a:solidFill>
                <a:latin typeface="+mn-lt"/>
                <a:cs typeface="+mn-cs"/>
              </a:rPr>
              <a:t>המפָרקים</a:t>
            </a:r>
            <a:r>
              <a:rPr lang="he-IL" dirty="0">
                <a:solidFill>
                  <a:srgbClr val="1D4C72"/>
                </a:solidFill>
                <a:latin typeface="+mn-lt"/>
                <a:cs typeface="+mn-cs"/>
              </a:rPr>
              <a:t> במערכת האקולוגית?</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א.</a:t>
            </a:r>
            <a:r>
              <a:rPr lang="he-IL" dirty="0">
                <a:solidFill>
                  <a:srgbClr val="1D4C72"/>
                </a:solidFill>
                <a:latin typeface="+mn-lt"/>
                <a:cs typeface="+mn-cs"/>
              </a:rPr>
              <a:t>  סיוע בשמירה על ריכוז </a:t>
            </a:r>
            <a:r>
              <a:rPr lang="he-IL" b="1" dirty="0">
                <a:solidFill>
                  <a:srgbClr val="1D4C72"/>
                </a:solidFill>
                <a:latin typeface="+mn-lt"/>
                <a:cs typeface="+mn-cs"/>
              </a:rPr>
              <a:t>החמצן</a:t>
            </a:r>
            <a:r>
              <a:rPr lang="he-IL" dirty="0">
                <a:solidFill>
                  <a:srgbClr val="1D4C72"/>
                </a:solidFill>
                <a:latin typeface="+mn-lt"/>
                <a:cs typeface="+mn-cs"/>
              </a:rPr>
              <a:t> באטמוספרה.</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ב.</a:t>
            </a:r>
            <a:r>
              <a:rPr lang="he-IL" dirty="0">
                <a:solidFill>
                  <a:srgbClr val="1D4C72"/>
                </a:solidFill>
                <a:latin typeface="+mn-lt"/>
                <a:cs typeface="+mn-cs"/>
              </a:rPr>
              <a:t>  סיוע בשמירה על </a:t>
            </a:r>
            <a:r>
              <a:rPr lang="he-IL" dirty="0">
                <a:solidFill>
                  <a:srgbClr val="1D4C72"/>
                </a:solidFill>
              </a:rPr>
              <a:t>ריכוז ה-</a:t>
            </a:r>
            <a:r>
              <a:rPr lang="en-US" sz="1600" dirty="0">
                <a:solidFill>
                  <a:srgbClr val="1D4C72"/>
                </a:solidFill>
              </a:rPr>
              <a:t>CO</a:t>
            </a:r>
            <a:r>
              <a:rPr lang="en-US" sz="1200" dirty="0">
                <a:solidFill>
                  <a:srgbClr val="1D4C72"/>
                </a:solidFill>
              </a:rPr>
              <a:t>2</a:t>
            </a:r>
            <a:r>
              <a:rPr lang="en-US" b="1" dirty="0">
                <a:solidFill>
                  <a:srgbClr val="1D4C72"/>
                </a:solidFill>
              </a:rPr>
              <a:t> </a:t>
            </a:r>
            <a:r>
              <a:rPr lang="he-IL" b="1" dirty="0">
                <a:solidFill>
                  <a:srgbClr val="1D4C72"/>
                </a:solidFill>
              </a:rPr>
              <a:t> </a:t>
            </a:r>
            <a:r>
              <a:rPr lang="he-IL" dirty="0">
                <a:solidFill>
                  <a:srgbClr val="1D4C72"/>
                </a:solidFill>
              </a:rPr>
              <a:t>באטמוספרה</a:t>
            </a:r>
            <a:r>
              <a:rPr lang="he-IL" dirty="0">
                <a:solidFill>
                  <a:srgbClr val="1D4C72"/>
                </a:solidFill>
                <a:latin typeface="+mn-lt"/>
                <a:cs typeface="+mn-cs"/>
              </a:rPr>
              <a:t>.</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ג.</a:t>
            </a:r>
            <a:r>
              <a:rPr lang="he-IL" dirty="0">
                <a:solidFill>
                  <a:srgbClr val="1D4C72"/>
                </a:solidFill>
                <a:latin typeface="+mn-lt"/>
                <a:cs typeface="+mn-cs"/>
              </a:rPr>
              <a:t>  הפיכת תרכובות </a:t>
            </a:r>
            <a:r>
              <a:rPr lang="he-IL" b="1" dirty="0">
                <a:solidFill>
                  <a:srgbClr val="1D4C72"/>
                </a:solidFill>
                <a:latin typeface="+mn-lt"/>
                <a:cs typeface="+mn-cs"/>
              </a:rPr>
              <a:t>אי-אורגניות</a:t>
            </a:r>
            <a:r>
              <a:rPr lang="he-IL" dirty="0">
                <a:solidFill>
                  <a:srgbClr val="1D4C72"/>
                </a:solidFill>
                <a:latin typeface="+mn-lt"/>
                <a:cs typeface="+mn-cs"/>
              </a:rPr>
              <a:t> לתרכובות </a:t>
            </a:r>
            <a:r>
              <a:rPr lang="he-IL" b="1" dirty="0">
                <a:solidFill>
                  <a:srgbClr val="1D4C72"/>
                </a:solidFill>
                <a:latin typeface="+mn-lt"/>
                <a:cs typeface="+mn-cs"/>
              </a:rPr>
              <a:t>אורגניות</a:t>
            </a:r>
            <a:r>
              <a:rPr lang="he-IL" dirty="0">
                <a:solidFill>
                  <a:srgbClr val="1D4C72"/>
                </a:solidFill>
                <a:latin typeface="+mn-lt"/>
                <a:cs typeface="+mn-cs"/>
              </a:rPr>
              <a:t>.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ד.</a:t>
            </a:r>
            <a:r>
              <a:rPr lang="he-IL" dirty="0">
                <a:solidFill>
                  <a:srgbClr val="1D4C72"/>
                </a:solidFill>
                <a:latin typeface="+mn-lt"/>
                <a:cs typeface="+mn-cs"/>
              </a:rPr>
              <a:t>  הפיכת תרכובות </a:t>
            </a:r>
            <a:r>
              <a:rPr lang="he-IL" b="1" dirty="0">
                <a:solidFill>
                  <a:srgbClr val="1D4C72"/>
                </a:solidFill>
                <a:latin typeface="+mn-lt"/>
                <a:cs typeface="+mn-cs"/>
              </a:rPr>
              <a:t>אורגניות</a:t>
            </a:r>
            <a:r>
              <a:rPr lang="he-IL" dirty="0">
                <a:solidFill>
                  <a:srgbClr val="1D4C72"/>
                </a:solidFill>
                <a:latin typeface="+mn-lt"/>
                <a:cs typeface="+mn-cs"/>
              </a:rPr>
              <a:t> לתרכובות </a:t>
            </a:r>
            <a:r>
              <a:rPr lang="he-IL" b="1" dirty="0">
                <a:solidFill>
                  <a:srgbClr val="1D4C72"/>
                </a:solidFill>
                <a:latin typeface="+mn-lt"/>
                <a:cs typeface="+mn-cs"/>
              </a:rPr>
              <a:t>אי-אורגניות</a:t>
            </a:r>
            <a:r>
              <a:rPr lang="he-IL" dirty="0">
                <a:solidFill>
                  <a:srgbClr val="1D4C72"/>
                </a:solidFill>
                <a:latin typeface="+mn-lt"/>
                <a:cs typeface="+mn-cs"/>
              </a:rPr>
              <a:t>. </a:t>
            </a:r>
          </a:p>
          <a:p>
            <a:pPr fontAlgn="auto">
              <a:spcBef>
                <a:spcPts val="0"/>
              </a:spcBef>
              <a:spcAft>
                <a:spcPts val="0"/>
              </a:spcAft>
              <a:defRPr/>
            </a:pPr>
            <a:endParaRPr lang="he-IL" dirty="0">
              <a:solidFill>
                <a:srgbClr val="1D4C72"/>
              </a:solidFill>
              <a:latin typeface="+mn-lt"/>
              <a:cs typeface="+mn-cs"/>
            </a:endParaRPr>
          </a:p>
        </p:txBody>
      </p:sp>
      <p:sp>
        <p:nvSpPr>
          <p:cNvPr id="17" name="Rectangle 7"/>
          <p:cNvSpPr/>
          <p:nvPr/>
        </p:nvSpPr>
        <p:spPr>
          <a:xfrm>
            <a:off x="571500" y="5786438"/>
            <a:ext cx="7981950" cy="785812"/>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משפט ד</a:t>
            </a:r>
          </a:p>
          <a:p>
            <a:pPr fontAlgn="auto">
              <a:spcBef>
                <a:spcPts val="0"/>
              </a:spcBef>
              <a:spcAft>
                <a:spcPts val="0"/>
              </a:spcAft>
              <a:defRPr/>
            </a:pPr>
            <a:endParaRPr lang="he-IL" dirty="0">
              <a:solidFill>
                <a:schemeClr val="tx1"/>
              </a:solidFill>
            </a:endParaRPr>
          </a:p>
        </p:txBody>
      </p:sp>
      <p:sp>
        <p:nvSpPr>
          <p:cNvPr id="12"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13"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11</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47ECFDEE-064E-4CA3-B640-1A7D3EB20ED9}" type="slidenum">
              <a:rPr lang="he-IL" smtClean="0"/>
              <a:pPr fontAlgn="base">
                <a:spcBef>
                  <a:spcPct val="0"/>
                </a:spcBef>
                <a:spcAft>
                  <a:spcPct val="0"/>
                </a:spcAft>
                <a:defRPr/>
              </a:pPr>
              <a:t>12</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שרשרת מזון ומארג מזון – שאלה 10</a:t>
            </a:r>
            <a:endParaRPr lang="he-IL" sz="2000" dirty="0" smtClean="0"/>
          </a:p>
        </p:txBody>
      </p:sp>
      <p:sp>
        <p:nvSpPr>
          <p:cNvPr id="7" name="TextBox 6"/>
          <p:cNvSpPr txBox="1"/>
          <p:nvPr/>
        </p:nvSpPr>
        <p:spPr>
          <a:xfrm>
            <a:off x="531813" y="522288"/>
            <a:ext cx="8183562" cy="36925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10:</a:t>
            </a:r>
          </a:p>
          <a:p>
            <a:pPr fontAlgn="auto">
              <a:spcBef>
                <a:spcPts val="0"/>
              </a:spcBef>
              <a:spcAft>
                <a:spcPts val="0"/>
              </a:spcAft>
              <a:defRPr/>
            </a:pPr>
            <a:r>
              <a:rPr lang="he-IL" dirty="0">
                <a:solidFill>
                  <a:srgbClr val="1D4C72"/>
                </a:solidFill>
                <a:latin typeface="+mn-lt"/>
                <a:cs typeface="+mn-cs"/>
              </a:rPr>
              <a:t>חקלאים מבקשים לייבא ארצה מין של עוף הניזון מחרקים, כדי להדביר חרקים המזיקים לחקלאות.</a:t>
            </a: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r>
              <a:rPr lang="he-IL" dirty="0">
                <a:solidFill>
                  <a:srgbClr val="1D4C72"/>
                </a:solidFill>
                <a:latin typeface="+mn-lt"/>
                <a:cs typeface="+mn-cs"/>
              </a:rPr>
              <a:t>א.  מהי הסכנה בהכנסת מין עוף חדש לארץ? </a:t>
            </a: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r>
              <a:rPr lang="he-IL" dirty="0">
                <a:solidFill>
                  <a:srgbClr val="1D4C72"/>
                </a:solidFill>
                <a:latin typeface="+mn-lt"/>
                <a:cs typeface="+mn-cs"/>
              </a:rPr>
              <a:t>ב. ציינו </a:t>
            </a:r>
            <a:r>
              <a:rPr lang="he-IL" u="sng" dirty="0">
                <a:solidFill>
                  <a:srgbClr val="1D4C72"/>
                </a:solidFill>
                <a:latin typeface="+mn-lt"/>
                <a:cs typeface="+mn-cs"/>
              </a:rPr>
              <a:t>שני</a:t>
            </a:r>
            <a:r>
              <a:rPr lang="he-IL" dirty="0">
                <a:solidFill>
                  <a:srgbClr val="1D4C72"/>
                </a:solidFill>
                <a:latin typeface="+mn-lt"/>
                <a:cs typeface="+mn-cs"/>
              </a:rPr>
              <a:t> נתונים על העוף שצריך לברר לפני שמחליטים לייבא אותו ארצה, כדי להימנע </a:t>
            </a:r>
          </a:p>
          <a:p>
            <a:pPr fontAlgn="auto">
              <a:spcBef>
                <a:spcPts val="0"/>
              </a:spcBef>
              <a:spcAft>
                <a:spcPts val="0"/>
              </a:spcAft>
              <a:defRPr/>
            </a:pPr>
            <a:r>
              <a:rPr lang="he-IL" dirty="0">
                <a:solidFill>
                  <a:srgbClr val="1D4C72"/>
                </a:solidFill>
                <a:latin typeface="+mn-lt"/>
                <a:cs typeface="+mn-cs"/>
              </a:rPr>
              <a:t>    מהסכנה שהזכרתם בסעיף א.</a:t>
            </a:r>
          </a:p>
        </p:txBody>
      </p:sp>
      <p:sp>
        <p:nvSpPr>
          <p:cNvPr id="8"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9"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12</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7A6469B3-0534-4C2D-BAA7-78C877432526}" type="slidenum">
              <a:rPr lang="he-IL" smtClean="0"/>
              <a:pPr fontAlgn="base">
                <a:spcBef>
                  <a:spcPct val="0"/>
                </a:spcBef>
                <a:spcAft>
                  <a:spcPct val="0"/>
                </a:spcAft>
                <a:defRPr/>
              </a:pPr>
              <a:t>13</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שרשרת מזון ומארג מזון - תשובה</a:t>
            </a:r>
            <a:endParaRPr lang="he-IL" sz="2000" dirty="0" smtClean="0"/>
          </a:p>
        </p:txBody>
      </p:sp>
      <p:sp>
        <p:nvSpPr>
          <p:cNvPr id="7" name="TextBox 6"/>
          <p:cNvSpPr txBox="1"/>
          <p:nvPr/>
        </p:nvSpPr>
        <p:spPr>
          <a:xfrm>
            <a:off x="531813" y="522288"/>
            <a:ext cx="8183562" cy="36925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10:</a:t>
            </a:r>
          </a:p>
          <a:p>
            <a:pPr fontAlgn="auto">
              <a:spcBef>
                <a:spcPts val="0"/>
              </a:spcBef>
              <a:spcAft>
                <a:spcPts val="0"/>
              </a:spcAft>
              <a:defRPr/>
            </a:pPr>
            <a:r>
              <a:rPr lang="he-IL" dirty="0">
                <a:solidFill>
                  <a:srgbClr val="1D4C72"/>
                </a:solidFill>
                <a:latin typeface="+mn-lt"/>
                <a:cs typeface="+mn-cs"/>
              </a:rPr>
              <a:t>חקלאים מבקשים לייבא ארצה מין של עוף הניזון מחרקים, כדי להדביר חרקים המזיקים לחקלאות.</a:t>
            </a: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r>
              <a:rPr lang="he-IL" dirty="0">
                <a:solidFill>
                  <a:srgbClr val="1D4C72"/>
                </a:solidFill>
                <a:latin typeface="+mn-lt"/>
                <a:cs typeface="+mn-cs"/>
              </a:rPr>
              <a:t>א.  מהי הסכנה בהכנסת מין עוף חדש לארץ? </a:t>
            </a: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r>
              <a:rPr lang="he-IL" dirty="0">
                <a:solidFill>
                  <a:srgbClr val="1D4C72"/>
                </a:solidFill>
                <a:latin typeface="+mn-lt"/>
                <a:cs typeface="+mn-cs"/>
              </a:rPr>
              <a:t>ב. ציינו </a:t>
            </a:r>
            <a:r>
              <a:rPr lang="he-IL" u="sng" dirty="0">
                <a:solidFill>
                  <a:srgbClr val="1D4C72"/>
                </a:solidFill>
                <a:latin typeface="+mn-lt"/>
                <a:cs typeface="+mn-cs"/>
              </a:rPr>
              <a:t>שני</a:t>
            </a:r>
            <a:r>
              <a:rPr lang="he-IL" dirty="0">
                <a:solidFill>
                  <a:srgbClr val="1D4C72"/>
                </a:solidFill>
                <a:latin typeface="+mn-lt"/>
                <a:cs typeface="+mn-cs"/>
              </a:rPr>
              <a:t> נתונים על העוף שצריך לברר לפני שמחליטים לייבא אותו ארצה, כדי להימנע </a:t>
            </a:r>
          </a:p>
          <a:p>
            <a:pPr fontAlgn="auto">
              <a:spcBef>
                <a:spcPts val="0"/>
              </a:spcBef>
              <a:spcAft>
                <a:spcPts val="0"/>
              </a:spcAft>
              <a:defRPr/>
            </a:pPr>
            <a:r>
              <a:rPr lang="he-IL" dirty="0">
                <a:solidFill>
                  <a:srgbClr val="1D4C72"/>
                </a:solidFill>
                <a:latin typeface="+mn-lt"/>
                <a:cs typeface="+mn-cs"/>
              </a:rPr>
              <a:t>    מהסכנה שהזכרתם בסעיף א.</a:t>
            </a:r>
          </a:p>
        </p:txBody>
      </p:sp>
      <p:sp>
        <p:nvSpPr>
          <p:cNvPr id="8" name="Rectangle 7"/>
          <p:cNvSpPr/>
          <p:nvPr/>
        </p:nvSpPr>
        <p:spPr>
          <a:xfrm>
            <a:off x="500063" y="2071688"/>
            <a:ext cx="7983537" cy="114300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מכיוון שהוא טורף את המזיקים (שנמצאים באחת החוליות במארג המזון בבית הגידול), הוא עלול לפגוע גם בחלקים אחרים של המארג, הקשורים רק באופן עקיף לחוליית המזיק.</a:t>
            </a:r>
          </a:p>
        </p:txBody>
      </p:sp>
      <p:sp>
        <p:nvSpPr>
          <p:cNvPr id="9" name="Rectangle 11"/>
          <p:cNvSpPr/>
          <p:nvPr/>
        </p:nvSpPr>
        <p:spPr>
          <a:xfrm>
            <a:off x="554038" y="4429125"/>
            <a:ext cx="7983537" cy="1214438"/>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marL="228600" indent="-228600" fontAlgn="auto">
              <a:spcBef>
                <a:spcPts val="0"/>
              </a:spcBef>
              <a:spcAft>
                <a:spcPts val="0"/>
              </a:spcAft>
              <a:buFontTx/>
              <a:buAutoNum type="arabicPeriod"/>
              <a:defRPr/>
            </a:pPr>
            <a:r>
              <a:rPr lang="he-IL" dirty="0">
                <a:solidFill>
                  <a:schemeClr val="tx1"/>
                </a:solidFill>
              </a:rPr>
              <a:t>לוודא שהוא אינו פוגע בחוליות אחרות במארג המזון. </a:t>
            </a:r>
          </a:p>
          <a:p>
            <a:pPr marL="228600" indent="-228600" fontAlgn="auto">
              <a:spcBef>
                <a:spcPts val="0"/>
              </a:spcBef>
              <a:spcAft>
                <a:spcPts val="0"/>
              </a:spcAft>
              <a:buFontTx/>
              <a:buAutoNum type="arabicPeriod"/>
              <a:defRPr/>
            </a:pPr>
            <a:r>
              <a:rPr lang="he-IL" dirty="0">
                <a:solidFill>
                  <a:schemeClr val="tx1"/>
                </a:solidFill>
              </a:rPr>
              <a:t>לוודא שהפגיעה במזיק לא תפגע בשרשרות אחרות שבמארג המזון בבית הגידול. </a:t>
            </a:r>
          </a:p>
        </p:txBody>
      </p:sp>
      <p:sp>
        <p:nvSpPr>
          <p:cNvPr id="10"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11"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13</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1FFD71F9-E891-4D95-BA9D-3A17D8A3C6B7}" type="slidenum">
              <a:rPr lang="he-IL" smtClean="0"/>
              <a:pPr fontAlgn="base">
                <a:spcBef>
                  <a:spcPct val="0"/>
                </a:spcBef>
                <a:spcAft>
                  <a:spcPct val="0"/>
                </a:spcAft>
                <a:defRPr/>
              </a:pPr>
              <a:t>14</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שרשרת מזון ומארג מזון – שאלות 12-11</a:t>
            </a:r>
            <a:endParaRPr lang="he-IL" sz="2000" dirty="0" smtClean="0"/>
          </a:p>
        </p:txBody>
      </p:sp>
      <p:sp>
        <p:nvSpPr>
          <p:cNvPr id="10" name="TextBox 9"/>
          <p:cNvSpPr txBox="1"/>
          <p:nvPr/>
        </p:nvSpPr>
        <p:spPr>
          <a:xfrm>
            <a:off x="531813" y="714375"/>
            <a:ext cx="8183562" cy="23082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11:</a:t>
            </a:r>
          </a:p>
          <a:p>
            <a:pPr fontAlgn="auto">
              <a:spcBef>
                <a:spcPts val="0"/>
              </a:spcBef>
              <a:spcAft>
                <a:spcPts val="0"/>
              </a:spcAft>
              <a:defRPr/>
            </a:pPr>
            <a:r>
              <a:rPr lang="he-IL" dirty="0">
                <a:solidFill>
                  <a:srgbClr val="1D4C72"/>
                </a:solidFill>
                <a:latin typeface="+mn-lt"/>
                <a:cs typeface="+mn-cs"/>
              </a:rPr>
              <a:t>בטבע יש גם צמחים ירוקים שטורפים חרקים </a:t>
            </a:r>
            <a:r>
              <a:rPr lang="he-IL" b="1" dirty="0">
                <a:solidFill>
                  <a:srgbClr val="1D4C72"/>
                </a:solidFill>
                <a:latin typeface="+mn-lt"/>
                <a:cs typeface="+mn-cs"/>
              </a:rPr>
              <a:t>("צמחים טורפים").</a:t>
            </a:r>
          </a:p>
          <a:p>
            <a:pPr fontAlgn="auto">
              <a:spcBef>
                <a:spcPts val="0"/>
              </a:spcBef>
              <a:spcAft>
                <a:spcPts val="0"/>
              </a:spcAft>
              <a:defRPr/>
            </a:pPr>
            <a:r>
              <a:rPr lang="he-IL" dirty="0">
                <a:solidFill>
                  <a:srgbClr val="1D4C72"/>
                </a:solidFill>
                <a:latin typeface="+mn-lt"/>
                <a:cs typeface="+mn-cs"/>
              </a:rPr>
              <a:t>באילו חוליות בשרשרת המזון אפשר למקם אותם?</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א.</a:t>
            </a:r>
            <a:r>
              <a:rPr lang="he-IL" dirty="0">
                <a:solidFill>
                  <a:srgbClr val="1D4C72"/>
                </a:solidFill>
                <a:latin typeface="+mn-lt"/>
                <a:cs typeface="+mn-cs"/>
              </a:rPr>
              <a:t>  יצרנים וצרכנים שניוניים.</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ב.</a:t>
            </a:r>
            <a:r>
              <a:rPr lang="he-IL" dirty="0">
                <a:solidFill>
                  <a:srgbClr val="1D4C72"/>
                </a:solidFill>
                <a:latin typeface="+mn-lt"/>
                <a:cs typeface="+mn-cs"/>
              </a:rPr>
              <a:t>  יצרנים וצרכנים ראשוניים.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ג.</a:t>
            </a:r>
            <a:r>
              <a:rPr lang="he-IL" dirty="0">
                <a:solidFill>
                  <a:srgbClr val="1D4C72"/>
                </a:solidFill>
                <a:latin typeface="+mn-lt"/>
                <a:cs typeface="+mn-cs"/>
              </a:rPr>
              <a:t>  צרכנים ראשוניים ומפרקים.  		         </a:t>
            </a:r>
          </a:p>
          <a:p>
            <a:pPr fontAlgn="auto">
              <a:spcBef>
                <a:spcPts val="0"/>
              </a:spcBef>
              <a:spcAft>
                <a:spcPts val="0"/>
              </a:spcAft>
              <a:defRPr/>
            </a:pPr>
            <a:r>
              <a:rPr lang="he-IL" b="1" dirty="0">
                <a:solidFill>
                  <a:srgbClr val="1D4C72"/>
                </a:solidFill>
                <a:latin typeface="+mn-lt"/>
                <a:cs typeface="+mn-cs"/>
              </a:rPr>
              <a:t>      ד.  </a:t>
            </a:r>
            <a:r>
              <a:rPr lang="he-IL" dirty="0">
                <a:solidFill>
                  <a:srgbClr val="1D4C72"/>
                </a:solidFill>
                <a:latin typeface="+mn-lt"/>
                <a:cs typeface="+mn-cs"/>
              </a:rPr>
              <a:t>צרכנים שניוניים ומפרקים. </a:t>
            </a:r>
          </a:p>
          <a:p>
            <a:pPr fontAlgn="auto">
              <a:spcBef>
                <a:spcPts val="0"/>
              </a:spcBef>
              <a:spcAft>
                <a:spcPts val="0"/>
              </a:spcAft>
              <a:defRPr/>
            </a:pPr>
            <a:endParaRPr lang="he-IL" dirty="0">
              <a:solidFill>
                <a:srgbClr val="1D4C72"/>
              </a:solidFill>
              <a:latin typeface="+mn-lt"/>
              <a:cs typeface="+mn-cs"/>
            </a:endParaRPr>
          </a:p>
        </p:txBody>
      </p:sp>
      <p:sp>
        <p:nvSpPr>
          <p:cNvPr id="14" name="TextBox 13"/>
          <p:cNvSpPr txBox="1"/>
          <p:nvPr/>
        </p:nvSpPr>
        <p:spPr>
          <a:xfrm>
            <a:off x="531813" y="3929063"/>
            <a:ext cx="8183562" cy="9239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12:</a:t>
            </a:r>
          </a:p>
          <a:p>
            <a:pPr fontAlgn="auto">
              <a:spcBef>
                <a:spcPts val="0"/>
              </a:spcBef>
              <a:spcAft>
                <a:spcPts val="0"/>
              </a:spcAft>
              <a:defRPr/>
            </a:pPr>
            <a:r>
              <a:rPr lang="he-IL" dirty="0">
                <a:solidFill>
                  <a:srgbClr val="1D4C72"/>
                </a:solidFill>
                <a:latin typeface="+mn-lt"/>
                <a:cs typeface="+mn-cs"/>
              </a:rPr>
              <a:t>הסבירו את תשובתכם לשאלה הקודמת.</a:t>
            </a:r>
            <a:endParaRPr lang="he-IL" b="1"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p:txBody>
      </p:sp>
      <p:sp>
        <p:nvSpPr>
          <p:cNvPr id="7"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8"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14</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AFBA8A96-84DE-44D8-B6B9-8E7D8E2DD0A8}" type="slidenum">
              <a:rPr lang="he-IL" smtClean="0"/>
              <a:pPr fontAlgn="base">
                <a:spcBef>
                  <a:spcPct val="0"/>
                </a:spcBef>
                <a:spcAft>
                  <a:spcPct val="0"/>
                </a:spcAft>
                <a:defRPr/>
              </a:pPr>
              <a:t>15</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שרשרת מזון ומארג מזון – תשובות </a:t>
            </a:r>
            <a:endParaRPr lang="he-IL" sz="2000" dirty="0" smtClean="0"/>
          </a:p>
        </p:txBody>
      </p:sp>
      <p:sp>
        <p:nvSpPr>
          <p:cNvPr id="10" name="TextBox 9"/>
          <p:cNvSpPr txBox="1"/>
          <p:nvPr/>
        </p:nvSpPr>
        <p:spPr>
          <a:xfrm>
            <a:off x="531813" y="714375"/>
            <a:ext cx="8183562" cy="20320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11:</a:t>
            </a:r>
          </a:p>
          <a:p>
            <a:pPr fontAlgn="auto">
              <a:spcBef>
                <a:spcPts val="0"/>
              </a:spcBef>
              <a:spcAft>
                <a:spcPts val="0"/>
              </a:spcAft>
              <a:defRPr/>
            </a:pPr>
            <a:r>
              <a:rPr lang="he-IL" dirty="0">
                <a:solidFill>
                  <a:srgbClr val="1D4C72"/>
                </a:solidFill>
                <a:latin typeface="+mn-lt"/>
                <a:cs typeface="+mn-cs"/>
              </a:rPr>
              <a:t>בטבע יש גם צמחים ירוקים שטורפים חרקים </a:t>
            </a:r>
            <a:r>
              <a:rPr lang="he-IL" b="1" dirty="0">
                <a:solidFill>
                  <a:srgbClr val="1D4C72"/>
                </a:solidFill>
                <a:latin typeface="+mn-lt"/>
                <a:cs typeface="+mn-cs"/>
              </a:rPr>
              <a:t>("צמחים טורפים").</a:t>
            </a:r>
          </a:p>
          <a:p>
            <a:pPr fontAlgn="auto">
              <a:spcBef>
                <a:spcPts val="0"/>
              </a:spcBef>
              <a:spcAft>
                <a:spcPts val="0"/>
              </a:spcAft>
              <a:defRPr/>
            </a:pPr>
            <a:r>
              <a:rPr lang="he-IL" dirty="0">
                <a:solidFill>
                  <a:srgbClr val="1D4C72"/>
                </a:solidFill>
                <a:latin typeface="+mn-lt"/>
                <a:cs typeface="+mn-cs"/>
              </a:rPr>
              <a:t>באילו חוליות בשרשרת המזון אפשר למקם אותם?</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א.</a:t>
            </a:r>
            <a:r>
              <a:rPr lang="he-IL" dirty="0">
                <a:solidFill>
                  <a:srgbClr val="1D4C72"/>
                </a:solidFill>
                <a:latin typeface="+mn-lt"/>
                <a:cs typeface="+mn-cs"/>
              </a:rPr>
              <a:t>  יצרנים וצרכנים שניוניים.</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ב.</a:t>
            </a:r>
            <a:r>
              <a:rPr lang="he-IL" dirty="0">
                <a:solidFill>
                  <a:srgbClr val="1D4C72"/>
                </a:solidFill>
                <a:latin typeface="+mn-lt"/>
                <a:cs typeface="+mn-cs"/>
              </a:rPr>
              <a:t>  יצרנים וצרכנים ראשוניים.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ג.</a:t>
            </a:r>
            <a:r>
              <a:rPr lang="he-IL" dirty="0">
                <a:solidFill>
                  <a:srgbClr val="1D4C72"/>
                </a:solidFill>
                <a:latin typeface="+mn-lt"/>
                <a:cs typeface="+mn-cs"/>
              </a:rPr>
              <a:t>  צרכנים ראשוניים ומפרקים.  		         </a:t>
            </a:r>
          </a:p>
          <a:p>
            <a:pPr fontAlgn="auto">
              <a:spcBef>
                <a:spcPts val="0"/>
              </a:spcBef>
              <a:spcAft>
                <a:spcPts val="0"/>
              </a:spcAft>
              <a:defRPr/>
            </a:pPr>
            <a:r>
              <a:rPr lang="he-IL" b="1" dirty="0">
                <a:solidFill>
                  <a:srgbClr val="1D4C72"/>
                </a:solidFill>
                <a:latin typeface="+mn-lt"/>
                <a:cs typeface="+mn-cs"/>
              </a:rPr>
              <a:t>      ד.  </a:t>
            </a:r>
            <a:r>
              <a:rPr lang="he-IL" dirty="0">
                <a:solidFill>
                  <a:srgbClr val="1D4C72"/>
                </a:solidFill>
                <a:latin typeface="+mn-lt"/>
                <a:cs typeface="+mn-cs"/>
              </a:rPr>
              <a:t>צרכנים שניוניים ומפרקים. </a:t>
            </a:r>
          </a:p>
        </p:txBody>
      </p:sp>
      <p:sp>
        <p:nvSpPr>
          <p:cNvPr id="11" name="Rectangle 14"/>
          <p:cNvSpPr/>
          <p:nvPr/>
        </p:nvSpPr>
        <p:spPr>
          <a:xfrm>
            <a:off x="500063" y="2928938"/>
            <a:ext cx="8012112" cy="642937"/>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משפט א</a:t>
            </a:r>
          </a:p>
        </p:txBody>
      </p:sp>
      <p:sp>
        <p:nvSpPr>
          <p:cNvPr id="14" name="TextBox 13"/>
          <p:cNvSpPr txBox="1"/>
          <p:nvPr/>
        </p:nvSpPr>
        <p:spPr>
          <a:xfrm>
            <a:off x="531813" y="3929063"/>
            <a:ext cx="8183562" cy="9239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12:</a:t>
            </a:r>
          </a:p>
          <a:p>
            <a:pPr fontAlgn="auto">
              <a:spcBef>
                <a:spcPts val="0"/>
              </a:spcBef>
              <a:spcAft>
                <a:spcPts val="0"/>
              </a:spcAft>
              <a:defRPr/>
            </a:pPr>
            <a:r>
              <a:rPr lang="he-IL" dirty="0">
                <a:solidFill>
                  <a:srgbClr val="1D4C72"/>
                </a:solidFill>
                <a:latin typeface="+mn-lt"/>
                <a:cs typeface="+mn-cs"/>
              </a:rPr>
              <a:t>הסבירו את תשובתכם לשאלה הקודמת.</a:t>
            </a:r>
            <a:endParaRPr lang="he-IL" b="1"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p:txBody>
      </p:sp>
      <p:sp>
        <p:nvSpPr>
          <p:cNvPr id="15" name="Rectangle 14"/>
          <p:cNvSpPr/>
          <p:nvPr/>
        </p:nvSpPr>
        <p:spPr>
          <a:xfrm>
            <a:off x="539750" y="4714875"/>
            <a:ext cx="8012113" cy="128587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הצמחים הטורפים מבצעים פוטוסינתזה, כלומר הם משתייכים ליצרנים בשרשרת המזון. אבל הם גם טורפים בעלי חיים קטנים, שעשויים להיות אוכלי צמחים (כגון: פרפרים), או טורפים בעצמם (כגון: צרעות), ולכן הצמחים הטורפים משתייכים גם לצרכנים השניוניים. </a:t>
            </a:r>
          </a:p>
        </p:txBody>
      </p:sp>
      <p:sp>
        <p:nvSpPr>
          <p:cNvPr id="9"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12"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15</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B14F4AC1-D921-4C74-A7F0-A20D59C1D6A5}" type="slidenum">
              <a:rPr lang="he-IL" smtClean="0"/>
              <a:pPr fontAlgn="base">
                <a:spcBef>
                  <a:spcPct val="0"/>
                </a:spcBef>
                <a:spcAft>
                  <a:spcPct val="0"/>
                </a:spcAft>
                <a:defRPr/>
              </a:pPr>
              <a:t>16</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שרשרת מזון ומארג מזון – שאלה 13</a:t>
            </a:r>
            <a:endParaRPr lang="he-IL" sz="2000" dirty="0" smtClean="0"/>
          </a:p>
        </p:txBody>
      </p:sp>
      <p:sp>
        <p:nvSpPr>
          <p:cNvPr id="7" name="TextBox 6"/>
          <p:cNvSpPr txBox="1"/>
          <p:nvPr/>
        </p:nvSpPr>
        <p:spPr>
          <a:xfrm>
            <a:off x="5072063" y="642938"/>
            <a:ext cx="3540125" cy="5354637"/>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13:</a:t>
            </a:r>
          </a:p>
          <a:p>
            <a:pPr fontAlgn="auto">
              <a:spcBef>
                <a:spcPts val="0"/>
              </a:spcBef>
              <a:spcAft>
                <a:spcPts val="0"/>
              </a:spcAft>
              <a:defRPr/>
            </a:pPr>
            <a:r>
              <a:rPr lang="he-IL" dirty="0">
                <a:solidFill>
                  <a:srgbClr val="1D4C72"/>
                </a:solidFill>
                <a:latin typeface="+mn-lt"/>
                <a:cs typeface="+mn-cs"/>
              </a:rPr>
              <a:t>לפניכם סכמה של מארג מזון במערכת אקולוגית מסוימת</a:t>
            </a:r>
            <a:r>
              <a:rPr lang="he-IL" b="1" dirty="0">
                <a:solidFill>
                  <a:srgbClr val="1D4C72"/>
                </a:solidFill>
                <a:latin typeface="+mn-lt"/>
                <a:cs typeface="+mn-cs"/>
              </a:rPr>
              <a:t>.</a:t>
            </a:r>
          </a:p>
          <a:p>
            <a:pPr fontAlgn="auto">
              <a:spcBef>
                <a:spcPts val="0"/>
              </a:spcBef>
              <a:spcAft>
                <a:spcPts val="0"/>
              </a:spcAft>
              <a:defRPr/>
            </a:pPr>
            <a:endParaRPr lang="he-IL" sz="1200" dirty="0">
              <a:solidFill>
                <a:srgbClr val="1D4C72"/>
              </a:solidFill>
              <a:latin typeface="+mn-lt"/>
              <a:cs typeface="+mn-cs"/>
            </a:endParaRP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א.  </a:t>
            </a:r>
            <a:r>
              <a:rPr lang="he-IL" dirty="0">
                <a:solidFill>
                  <a:srgbClr val="1D4C72"/>
                </a:solidFill>
                <a:latin typeface="+mn-lt"/>
                <a:cs typeface="+mn-cs"/>
              </a:rPr>
              <a:t>מי הם </a:t>
            </a:r>
            <a:r>
              <a:rPr lang="he-IL" u="sng" dirty="0">
                <a:solidFill>
                  <a:srgbClr val="1D4C72"/>
                </a:solidFill>
                <a:latin typeface="+mn-lt"/>
                <a:cs typeface="+mn-cs"/>
              </a:rPr>
              <a:t>הצרכנים הראשוניים </a:t>
            </a:r>
            <a:endParaRPr lang="he-IL" dirty="0">
              <a:solidFill>
                <a:srgbClr val="1D4C72"/>
              </a:solidFill>
              <a:latin typeface="+mn-lt"/>
              <a:cs typeface="+mn-cs"/>
            </a:endParaRPr>
          </a:p>
          <a:p>
            <a:pPr fontAlgn="auto">
              <a:spcBef>
                <a:spcPts val="0"/>
              </a:spcBef>
              <a:spcAft>
                <a:spcPts val="0"/>
              </a:spcAft>
              <a:defRPr/>
            </a:pPr>
            <a:r>
              <a:rPr lang="he-IL" dirty="0">
                <a:solidFill>
                  <a:srgbClr val="1D4C72"/>
                </a:solidFill>
                <a:latin typeface="+mn-lt"/>
                <a:cs typeface="+mn-cs"/>
              </a:rPr>
              <a:t>      במארג זה?</a:t>
            </a: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r>
              <a:rPr lang="he-IL" dirty="0">
                <a:solidFill>
                  <a:srgbClr val="1D4C72"/>
                </a:solidFill>
                <a:latin typeface="+mn-lt"/>
                <a:cs typeface="+mn-cs"/>
              </a:rPr>
              <a:t>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ב.  </a:t>
            </a:r>
            <a:r>
              <a:rPr lang="he-IL" dirty="0">
                <a:solidFill>
                  <a:srgbClr val="1D4C72"/>
                </a:solidFill>
                <a:latin typeface="+mn-lt"/>
                <a:cs typeface="+mn-cs"/>
              </a:rPr>
              <a:t>מי הם </a:t>
            </a:r>
            <a:r>
              <a:rPr lang="he-IL" u="sng" dirty="0">
                <a:solidFill>
                  <a:srgbClr val="1D4C72"/>
                </a:solidFill>
                <a:latin typeface="+mn-lt"/>
                <a:cs typeface="+mn-cs"/>
              </a:rPr>
              <a:t>טורפי העל </a:t>
            </a:r>
            <a:r>
              <a:rPr lang="he-IL" dirty="0">
                <a:solidFill>
                  <a:srgbClr val="1D4C72"/>
                </a:solidFill>
                <a:latin typeface="+mn-lt"/>
                <a:cs typeface="+mn-cs"/>
              </a:rPr>
              <a:t>במארג זה?</a:t>
            </a: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r>
              <a:rPr lang="he-IL" b="1" dirty="0">
                <a:solidFill>
                  <a:srgbClr val="1D4C72"/>
                </a:solidFill>
              </a:rPr>
              <a:t>ג.  </a:t>
            </a:r>
            <a:r>
              <a:rPr lang="he-IL" dirty="0">
                <a:solidFill>
                  <a:srgbClr val="1D4C72"/>
                </a:solidFill>
              </a:rPr>
              <a:t>מי הם </a:t>
            </a:r>
            <a:r>
              <a:rPr lang="he-IL" u="sng" dirty="0">
                <a:solidFill>
                  <a:srgbClr val="1D4C72"/>
                </a:solidFill>
              </a:rPr>
              <a:t>היצרנים</a:t>
            </a:r>
            <a:r>
              <a:rPr lang="he-IL" dirty="0">
                <a:solidFill>
                  <a:srgbClr val="1D4C72"/>
                </a:solidFill>
              </a:rPr>
              <a:t> במארג זה? </a:t>
            </a: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p:txBody>
      </p:sp>
      <p:pic>
        <p:nvPicPr>
          <p:cNvPr id="20486" name="Picture 2" descr="Flowchar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425" y="571500"/>
            <a:ext cx="4791075"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9"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16</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4743DE40-7B74-415E-AEEC-F21384F3E4DC}" type="slidenum">
              <a:rPr lang="he-IL" smtClean="0"/>
              <a:pPr fontAlgn="base">
                <a:spcBef>
                  <a:spcPct val="0"/>
                </a:spcBef>
                <a:spcAft>
                  <a:spcPct val="0"/>
                </a:spcAft>
                <a:defRPr/>
              </a:pPr>
              <a:t>17</a:t>
            </a:fld>
            <a:endParaRPr lang="he-IL" dirty="0" smtClean="0"/>
          </a:p>
        </p:txBody>
      </p:sp>
      <p:sp>
        <p:nvSpPr>
          <p:cNvPr id="6" name="כותרת 5"/>
          <p:cNvSpPr>
            <a:spLocks noGrp="1"/>
          </p:cNvSpPr>
          <p:nvPr>
            <p:ph type="ctrTitle"/>
          </p:nvPr>
        </p:nvSpPr>
        <p:spPr>
          <a:xfrm>
            <a:off x="871538" y="0"/>
            <a:ext cx="7772400" cy="441325"/>
          </a:xfrm>
        </p:spPr>
        <p:txBody>
          <a:bodyPr/>
          <a:lstStyle/>
          <a:p>
            <a:pPr fontAlgn="auto">
              <a:defRPr/>
            </a:pPr>
            <a:r>
              <a:rPr lang="he-IL" sz="2000" b="1" dirty="0" smtClean="0">
                <a:solidFill>
                  <a:srgbClr val="FF6600"/>
                </a:solidFill>
                <a:ea typeface="+mn-ea"/>
              </a:rPr>
              <a:t>שרשרת מזון ומארג מזון – תשובה </a:t>
            </a:r>
            <a:endParaRPr lang="he-IL" sz="2000" dirty="0" smtClean="0"/>
          </a:p>
        </p:txBody>
      </p:sp>
      <p:sp>
        <p:nvSpPr>
          <p:cNvPr id="7" name="TextBox 6"/>
          <p:cNvSpPr txBox="1"/>
          <p:nvPr/>
        </p:nvSpPr>
        <p:spPr>
          <a:xfrm>
            <a:off x="5067300" y="642938"/>
            <a:ext cx="3540125" cy="5354637"/>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13:</a:t>
            </a:r>
          </a:p>
          <a:p>
            <a:pPr fontAlgn="auto">
              <a:spcBef>
                <a:spcPts val="0"/>
              </a:spcBef>
              <a:spcAft>
                <a:spcPts val="0"/>
              </a:spcAft>
              <a:defRPr/>
            </a:pPr>
            <a:r>
              <a:rPr lang="he-IL" dirty="0">
                <a:solidFill>
                  <a:srgbClr val="1D4C72"/>
                </a:solidFill>
                <a:latin typeface="+mn-lt"/>
                <a:cs typeface="+mn-cs"/>
              </a:rPr>
              <a:t>לפניכם סכמה של מארג מזון במערכת אקולוגית מסוימת</a:t>
            </a:r>
            <a:r>
              <a:rPr lang="he-IL" b="1" dirty="0">
                <a:solidFill>
                  <a:srgbClr val="1D4C72"/>
                </a:solidFill>
                <a:latin typeface="+mn-lt"/>
                <a:cs typeface="+mn-cs"/>
              </a:rPr>
              <a:t>.</a:t>
            </a:r>
          </a:p>
          <a:p>
            <a:pPr fontAlgn="auto">
              <a:spcBef>
                <a:spcPts val="0"/>
              </a:spcBef>
              <a:spcAft>
                <a:spcPts val="0"/>
              </a:spcAft>
              <a:defRPr/>
            </a:pPr>
            <a:endParaRPr lang="he-IL" sz="1200" dirty="0">
              <a:solidFill>
                <a:srgbClr val="1D4C72"/>
              </a:solidFill>
              <a:latin typeface="+mn-lt"/>
              <a:cs typeface="+mn-cs"/>
            </a:endParaRP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א.  </a:t>
            </a:r>
            <a:r>
              <a:rPr lang="he-IL" dirty="0">
                <a:solidFill>
                  <a:srgbClr val="1D4C72"/>
                </a:solidFill>
                <a:latin typeface="+mn-lt"/>
                <a:cs typeface="+mn-cs"/>
              </a:rPr>
              <a:t>מי הם </a:t>
            </a:r>
            <a:r>
              <a:rPr lang="he-IL" u="sng" dirty="0">
                <a:solidFill>
                  <a:srgbClr val="1D4C72"/>
                </a:solidFill>
                <a:latin typeface="+mn-lt"/>
                <a:cs typeface="+mn-cs"/>
              </a:rPr>
              <a:t>הצרכנים הראשוניים </a:t>
            </a:r>
            <a:endParaRPr lang="he-IL" dirty="0">
              <a:solidFill>
                <a:srgbClr val="1D4C72"/>
              </a:solidFill>
              <a:latin typeface="+mn-lt"/>
              <a:cs typeface="+mn-cs"/>
            </a:endParaRPr>
          </a:p>
          <a:p>
            <a:pPr fontAlgn="auto">
              <a:spcBef>
                <a:spcPts val="0"/>
              </a:spcBef>
              <a:spcAft>
                <a:spcPts val="0"/>
              </a:spcAft>
              <a:defRPr/>
            </a:pPr>
            <a:r>
              <a:rPr lang="he-IL" dirty="0">
                <a:solidFill>
                  <a:srgbClr val="1D4C72"/>
                </a:solidFill>
                <a:latin typeface="+mn-lt"/>
                <a:cs typeface="+mn-cs"/>
              </a:rPr>
              <a:t>      במארג זה?</a:t>
            </a: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r>
              <a:rPr lang="he-IL" dirty="0">
                <a:solidFill>
                  <a:srgbClr val="1D4C72"/>
                </a:solidFill>
                <a:latin typeface="+mn-lt"/>
                <a:cs typeface="+mn-cs"/>
              </a:rPr>
              <a:t>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ב.  </a:t>
            </a:r>
            <a:r>
              <a:rPr lang="he-IL" dirty="0">
                <a:solidFill>
                  <a:srgbClr val="1D4C72"/>
                </a:solidFill>
                <a:latin typeface="+mn-lt"/>
                <a:cs typeface="+mn-cs"/>
              </a:rPr>
              <a:t>מי הם </a:t>
            </a:r>
            <a:r>
              <a:rPr lang="he-IL" u="sng" dirty="0">
                <a:solidFill>
                  <a:srgbClr val="1D4C72"/>
                </a:solidFill>
                <a:latin typeface="+mn-lt"/>
                <a:cs typeface="+mn-cs"/>
              </a:rPr>
              <a:t>טורפי העל </a:t>
            </a:r>
            <a:r>
              <a:rPr lang="he-IL" dirty="0">
                <a:solidFill>
                  <a:srgbClr val="1D4C72"/>
                </a:solidFill>
                <a:latin typeface="+mn-lt"/>
                <a:cs typeface="+mn-cs"/>
              </a:rPr>
              <a:t>במארג זה?</a:t>
            </a: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r>
              <a:rPr lang="he-IL" b="1" dirty="0">
                <a:solidFill>
                  <a:srgbClr val="1D4C72"/>
                </a:solidFill>
              </a:rPr>
              <a:t>ג.  </a:t>
            </a:r>
            <a:r>
              <a:rPr lang="he-IL" dirty="0">
                <a:solidFill>
                  <a:srgbClr val="1D4C72"/>
                </a:solidFill>
              </a:rPr>
              <a:t>מי הם </a:t>
            </a:r>
            <a:r>
              <a:rPr lang="he-IL" u="sng" dirty="0">
                <a:solidFill>
                  <a:srgbClr val="1D4C72"/>
                </a:solidFill>
              </a:rPr>
              <a:t>היצרנים</a:t>
            </a:r>
            <a:r>
              <a:rPr lang="he-IL" dirty="0">
                <a:solidFill>
                  <a:srgbClr val="1D4C72"/>
                </a:solidFill>
              </a:rPr>
              <a:t> במארג זה? </a:t>
            </a: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p:txBody>
      </p:sp>
      <p:sp>
        <p:nvSpPr>
          <p:cNvPr id="8" name="Rectangle 14"/>
          <p:cNvSpPr/>
          <p:nvPr/>
        </p:nvSpPr>
        <p:spPr>
          <a:xfrm>
            <a:off x="495300" y="2357438"/>
            <a:ext cx="7910513" cy="85725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עכברים וזחלי הרפרף </a:t>
            </a:r>
          </a:p>
        </p:txBody>
      </p:sp>
      <p:sp>
        <p:nvSpPr>
          <p:cNvPr id="9" name="Rectangle 10"/>
          <p:cNvSpPr/>
          <p:nvPr/>
        </p:nvSpPr>
        <p:spPr>
          <a:xfrm>
            <a:off x="495300" y="4071938"/>
            <a:ext cx="7902575" cy="85725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בזים אדומים </a:t>
            </a:r>
          </a:p>
        </p:txBody>
      </p:sp>
      <p:pic>
        <p:nvPicPr>
          <p:cNvPr id="21512" name="Picture 2" descr="Flowchar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988" y="571500"/>
            <a:ext cx="4791075"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3"/>
          <p:cNvSpPr/>
          <p:nvPr/>
        </p:nvSpPr>
        <p:spPr>
          <a:xfrm>
            <a:off x="638175" y="5715000"/>
            <a:ext cx="7750175" cy="85725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צמחי החיטה ועצי האלון </a:t>
            </a:r>
          </a:p>
        </p:txBody>
      </p:sp>
      <p:sp>
        <p:nvSpPr>
          <p:cNvPr id="10"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11"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17</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3FDB2888-A399-49C3-8259-47A065A9E2AD}" type="slidenum">
              <a:rPr lang="he-IL" smtClean="0"/>
              <a:pPr fontAlgn="base">
                <a:spcBef>
                  <a:spcPct val="0"/>
                </a:spcBef>
                <a:spcAft>
                  <a:spcPct val="0"/>
                </a:spcAft>
                <a:defRPr/>
              </a:pPr>
              <a:t>18</a:t>
            </a:fld>
            <a:endParaRPr lang="he-IL" dirty="0" smtClean="0"/>
          </a:p>
        </p:txBody>
      </p:sp>
      <p:sp>
        <p:nvSpPr>
          <p:cNvPr id="6" name="כותרת 5"/>
          <p:cNvSpPr>
            <a:spLocks noGrp="1"/>
          </p:cNvSpPr>
          <p:nvPr>
            <p:ph type="ctrTitle"/>
          </p:nvPr>
        </p:nvSpPr>
        <p:spPr>
          <a:xfrm>
            <a:off x="936625" y="0"/>
            <a:ext cx="7772400" cy="441325"/>
          </a:xfrm>
        </p:spPr>
        <p:txBody>
          <a:bodyPr/>
          <a:lstStyle/>
          <a:p>
            <a:pPr fontAlgn="auto">
              <a:defRPr/>
            </a:pPr>
            <a:r>
              <a:rPr lang="he-IL" sz="2000" b="1" dirty="0" smtClean="0">
                <a:solidFill>
                  <a:srgbClr val="FF6600"/>
                </a:solidFill>
                <a:ea typeface="+mn-ea"/>
              </a:rPr>
              <a:t>שרשרת מזון ומארג מזון – שאלות 15-14</a:t>
            </a:r>
            <a:endParaRPr lang="he-IL" sz="2000" dirty="0" smtClean="0"/>
          </a:p>
        </p:txBody>
      </p:sp>
      <p:sp>
        <p:nvSpPr>
          <p:cNvPr id="10" name="TextBox 9"/>
          <p:cNvSpPr txBox="1"/>
          <p:nvPr/>
        </p:nvSpPr>
        <p:spPr>
          <a:xfrm>
            <a:off x="746125" y="500063"/>
            <a:ext cx="7969250" cy="31400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rPr>
              <a:t>שאלה </a:t>
            </a:r>
            <a:r>
              <a:rPr lang="en-US" b="1" dirty="0">
                <a:solidFill>
                  <a:srgbClr val="1D4C72"/>
                </a:solidFill>
              </a:rPr>
              <a:t>14</a:t>
            </a:r>
            <a:r>
              <a:rPr lang="he-IL" b="1" dirty="0">
                <a:solidFill>
                  <a:srgbClr val="1D4C72"/>
                </a:solidFill>
              </a:rPr>
              <a:t>:</a:t>
            </a:r>
          </a:p>
          <a:p>
            <a:pPr fontAlgn="auto">
              <a:spcBef>
                <a:spcPts val="0"/>
              </a:spcBef>
              <a:spcAft>
                <a:spcPts val="0"/>
              </a:spcAft>
              <a:defRPr/>
            </a:pPr>
            <a:r>
              <a:rPr lang="he-IL" dirty="0">
                <a:solidFill>
                  <a:srgbClr val="1D4C72"/>
                </a:solidFill>
              </a:rPr>
              <a:t>אם אוכלוסיית </a:t>
            </a:r>
            <a:r>
              <a:rPr lang="he-IL" u="sng" dirty="0">
                <a:solidFill>
                  <a:srgbClr val="1D4C72"/>
                </a:solidFill>
              </a:rPr>
              <a:t>השחרורים</a:t>
            </a:r>
            <a:r>
              <a:rPr lang="he-IL" dirty="0">
                <a:solidFill>
                  <a:srgbClr val="1D4C72"/>
                </a:solidFill>
              </a:rPr>
              <a:t> תיפגע </a:t>
            </a:r>
          </a:p>
          <a:p>
            <a:pPr fontAlgn="auto">
              <a:spcBef>
                <a:spcPts val="0"/>
              </a:spcBef>
              <a:spcAft>
                <a:spcPts val="0"/>
              </a:spcAft>
              <a:defRPr/>
            </a:pPr>
            <a:r>
              <a:rPr lang="he-IL" dirty="0">
                <a:solidFill>
                  <a:srgbClr val="1D4C72"/>
                </a:solidFill>
              </a:rPr>
              <a:t>מהרעלה </a:t>
            </a:r>
            <a:r>
              <a:rPr lang="he-IL" u="sng" dirty="0">
                <a:solidFill>
                  <a:srgbClr val="1D4C72"/>
                </a:solidFill>
              </a:rPr>
              <a:t>ותתמעט</a:t>
            </a:r>
            <a:r>
              <a:rPr lang="he-IL" dirty="0">
                <a:solidFill>
                  <a:srgbClr val="1D4C72"/>
                </a:solidFill>
              </a:rPr>
              <a:t>, במארג מזון זה, </a:t>
            </a:r>
          </a:p>
          <a:p>
            <a:pPr fontAlgn="auto">
              <a:spcBef>
                <a:spcPts val="0"/>
              </a:spcBef>
              <a:spcAft>
                <a:spcPts val="0"/>
              </a:spcAft>
              <a:defRPr/>
            </a:pPr>
            <a:r>
              <a:rPr lang="he-IL" dirty="0">
                <a:solidFill>
                  <a:srgbClr val="1D4C72"/>
                </a:solidFill>
              </a:rPr>
              <a:t>על מי הדבר ישפיע? </a:t>
            </a:r>
          </a:p>
          <a:p>
            <a:pPr fontAlgn="auto">
              <a:spcBef>
                <a:spcPts val="0"/>
              </a:spcBef>
              <a:spcAft>
                <a:spcPts val="0"/>
              </a:spcAft>
              <a:defRPr/>
            </a:pPr>
            <a:r>
              <a:rPr lang="he-IL" dirty="0">
                <a:solidFill>
                  <a:srgbClr val="1D4C72"/>
                </a:solidFill>
              </a:rPr>
              <a:t>       </a:t>
            </a:r>
            <a:r>
              <a:rPr lang="he-IL" b="1" dirty="0">
                <a:solidFill>
                  <a:srgbClr val="1D4C72"/>
                </a:solidFill>
              </a:rPr>
              <a:t>א.  </a:t>
            </a:r>
            <a:r>
              <a:rPr lang="he-IL" dirty="0">
                <a:solidFill>
                  <a:srgbClr val="1D4C72"/>
                </a:solidFill>
              </a:rPr>
              <a:t>רק על חוליית הצמחים </a:t>
            </a:r>
          </a:p>
          <a:p>
            <a:pPr fontAlgn="auto">
              <a:spcBef>
                <a:spcPts val="0"/>
              </a:spcBef>
              <a:spcAft>
                <a:spcPts val="0"/>
              </a:spcAft>
              <a:defRPr/>
            </a:pPr>
            <a:r>
              <a:rPr lang="he-IL" dirty="0">
                <a:solidFill>
                  <a:srgbClr val="1D4C72"/>
                </a:solidFill>
              </a:rPr>
              <a:t>            (היצרנים) במארג. </a:t>
            </a:r>
          </a:p>
          <a:p>
            <a:pPr fontAlgn="auto">
              <a:spcBef>
                <a:spcPts val="0"/>
              </a:spcBef>
              <a:spcAft>
                <a:spcPts val="0"/>
              </a:spcAft>
              <a:defRPr/>
            </a:pPr>
            <a:r>
              <a:rPr lang="he-IL" dirty="0">
                <a:solidFill>
                  <a:srgbClr val="1D4C72"/>
                </a:solidFill>
              </a:rPr>
              <a:t>       </a:t>
            </a:r>
            <a:r>
              <a:rPr lang="he-IL" b="1" dirty="0">
                <a:solidFill>
                  <a:srgbClr val="1D4C72"/>
                </a:solidFill>
              </a:rPr>
              <a:t>ב.  </a:t>
            </a:r>
            <a:r>
              <a:rPr lang="he-IL" dirty="0">
                <a:solidFill>
                  <a:srgbClr val="1D4C72"/>
                </a:solidFill>
              </a:rPr>
              <a:t>רק על אוכלוסיית הזחלים של </a:t>
            </a:r>
          </a:p>
          <a:p>
            <a:pPr fontAlgn="auto">
              <a:spcBef>
                <a:spcPts val="0"/>
              </a:spcBef>
              <a:spcAft>
                <a:spcPts val="0"/>
              </a:spcAft>
              <a:defRPr/>
            </a:pPr>
            <a:r>
              <a:rPr lang="he-IL" dirty="0">
                <a:solidFill>
                  <a:srgbClr val="1D4C72"/>
                </a:solidFill>
              </a:rPr>
              <a:t>            רפרף האלון.  </a:t>
            </a:r>
          </a:p>
          <a:p>
            <a:pPr fontAlgn="auto">
              <a:spcBef>
                <a:spcPts val="0"/>
              </a:spcBef>
              <a:spcAft>
                <a:spcPts val="0"/>
              </a:spcAft>
              <a:defRPr/>
            </a:pPr>
            <a:r>
              <a:rPr lang="he-IL" dirty="0">
                <a:solidFill>
                  <a:srgbClr val="1D4C72"/>
                </a:solidFill>
              </a:rPr>
              <a:t>       </a:t>
            </a:r>
            <a:r>
              <a:rPr lang="he-IL" b="1" dirty="0">
                <a:solidFill>
                  <a:srgbClr val="1D4C72"/>
                </a:solidFill>
              </a:rPr>
              <a:t>ג.  </a:t>
            </a:r>
            <a:r>
              <a:rPr lang="he-IL" dirty="0">
                <a:solidFill>
                  <a:srgbClr val="1D4C72"/>
                </a:solidFill>
              </a:rPr>
              <a:t>רק על אוכלוסיות הנחשים והבזים.                         </a:t>
            </a:r>
          </a:p>
          <a:p>
            <a:pPr fontAlgn="auto">
              <a:spcBef>
                <a:spcPts val="0"/>
              </a:spcBef>
              <a:spcAft>
                <a:spcPts val="0"/>
              </a:spcAft>
              <a:defRPr/>
            </a:pPr>
            <a:r>
              <a:rPr lang="he-IL" dirty="0">
                <a:solidFill>
                  <a:srgbClr val="1D4C72"/>
                </a:solidFill>
              </a:rPr>
              <a:t>       </a:t>
            </a:r>
            <a:r>
              <a:rPr lang="he-IL" b="1" dirty="0">
                <a:solidFill>
                  <a:srgbClr val="1D4C72"/>
                </a:solidFill>
              </a:rPr>
              <a:t>ד.</a:t>
            </a:r>
            <a:r>
              <a:rPr lang="he-IL" dirty="0">
                <a:solidFill>
                  <a:srgbClr val="1D4C72"/>
                </a:solidFill>
              </a:rPr>
              <a:t>  על כל החוליות במארג המזון הזה. </a:t>
            </a:r>
          </a:p>
          <a:p>
            <a:pPr fontAlgn="auto">
              <a:spcBef>
                <a:spcPts val="0"/>
              </a:spcBef>
              <a:spcAft>
                <a:spcPts val="0"/>
              </a:spcAft>
              <a:defRPr/>
            </a:pPr>
            <a:endParaRPr lang="he-IL" b="1" dirty="0">
              <a:solidFill>
                <a:srgbClr val="1D4C72"/>
              </a:solidFill>
              <a:latin typeface="+mn-lt"/>
              <a:cs typeface="+mn-cs"/>
            </a:endParaRPr>
          </a:p>
        </p:txBody>
      </p:sp>
      <p:pic>
        <p:nvPicPr>
          <p:cNvPr id="22534" name="Picture 2" descr="Flowchar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3" y="785813"/>
            <a:ext cx="4740275"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p:nvSpPr>
        <p:spPr>
          <a:xfrm>
            <a:off x="420688" y="4183063"/>
            <a:ext cx="8183562" cy="17557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a:t>
            </a:r>
            <a:r>
              <a:rPr lang="en-US" b="1" dirty="0">
                <a:solidFill>
                  <a:srgbClr val="1D4C72"/>
                </a:solidFill>
                <a:latin typeface="+mn-lt"/>
                <a:cs typeface="+mn-cs"/>
              </a:rPr>
              <a:t>15</a:t>
            </a:r>
            <a:r>
              <a:rPr lang="he-IL" b="1" dirty="0">
                <a:solidFill>
                  <a:srgbClr val="1D4C72"/>
                </a:solidFill>
                <a:latin typeface="+mn-lt"/>
                <a:cs typeface="+mn-cs"/>
              </a:rPr>
              <a:t>:</a:t>
            </a:r>
          </a:p>
          <a:p>
            <a:pPr>
              <a:defRPr/>
            </a:pPr>
            <a:r>
              <a:rPr lang="he-IL" dirty="0">
                <a:solidFill>
                  <a:srgbClr val="1D4C72"/>
                </a:solidFill>
                <a:latin typeface="+mn-lt"/>
                <a:cs typeface="+mn-cs"/>
              </a:rPr>
              <a:t>מה מאפיין את כל היצורים החיים? </a:t>
            </a:r>
            <a:endParaRPr lang="en-US" dirty="0">
              <a:solidFill>
                <a:srgbClr val="1D4C72"/>
              </a:solidFill>
              <a:latin typeface="+mn-lt"/>
              <a:cs typeface="+mn-cs"/>
            </a:endParaRPr>
          </a:p>
          <a:p>
            <a:pPr>
              <a:defRPr/>
            </a:pPr>
            <a:r>
              <a:rPr lang="he-IL" dirty="0">
                <a:solidFill>
                  <a:srgbClr val="1D4C72"/>
                </a:solidFill>
                <a:latin typeface="+mn-lt"/>
                <a:cs typeface="+mn-cs"/>
              </a:rPr>
              <a:t>       </a:t>
            </a:r>
            <a:r>
              <a:rPr lang="he-IL" b="1" dirty="0">
                <a:solidFill>
                  <a:srgbClr val="1D4C72"/>
                </a:solidFill>
              </a:rPr>
              <a:t>א.  </a:t>
            </a:r>
            <a:r>
              <a:rPr lang="he-IL" dirty="0">
                <a:solidFill>
                  <a:srgbClr val="1D4C72"/>
                </a:solidFill>
                <a:latin typeface="+mn-lt"/>
                <a:cs typeface="+mn-cs"/>
              </a:rPr>
              <a:t>פירוק וסינתזה של תרכובות באמצעות אנרגיית אור.</a:t>
            </a:r>
            <a:endParaRPr lang="en-US" dirty="0">
              <a:solidFill>
                <a:srgbClr val="1D4C72"/>
              </a:solidFill>
              <a:latin typeface="+mn-lt"/>
              <a:cs typeface="+mn-cs"/>
            </a:endParaRPr>
          </a:p>
          <a:p>
            <a:pPr>
              <a:defRPr/>
            </a:pPr>
            <a:r>
              <a:rPr lang="he-IL" dirty="0">
                <a:solidFill>
                  <a:srgbClr val="1D4C72"/>
                </a:solidFill>
                <a:latin typeface="+mn-lt"/>
                <a:cs typeface="+mn-cs"/>
              </a:rPr>
              <a:t>       </a:t>
            </a:r>
            <a:r>
              <a:rPr lang="he-IL" b="1" dirty="0">
                <a:solidFill>
                  <a:srgbClr val="1D4C72"/>
                </a:solidFill>
              </a:rPr>
              <a:t>ב.</a:t>
            </a:r>
            <a:r>
              <a:rPr lang="he-IL" dirty="0">
                <a:solidFill>
                  <a:srgbClr val="1D4C72"/>
                </a:solidFill>
                <a:latin typeface="+mn-lt"/>
                <a:cs typeface="+mn-cs"/>
              </a:rPr>
              <a:t>  פירוק וסינתזה של תרכובות באמצעות אנזימים.</a:t>
            </a:r>
            <a:endParaRPr lang="en-US" dirty="0">
              <a:solidFill>
                <a:srgbClr val="1D4C72"/>
              </a:solidFill>
              <a:latin typeface="+mn-lt"/>
              <a:cs typeface="+mn-cs"/>
            </a:endParaRPr>
          </a:p>
          <a:p>
            <a:pPr>
              <a:defRPr/>
            </a:pPr>
            <a:r>
              <a:rPr lang="he-IL" dirty="0">
                <a:solidFill>
                  <a:srgbClr val="1D4C72"/>
                </a:solidFill>
                <a:latin typeface="+mn-lt"/>
                <a:cs typeface="+mn-cs"/>
              </a:rPr>
              <a:t>       </a:t>
            </a:r>
            <a:r>
              <a:rPr lang="he-IL" b="1" dirty="0">
                <a:solidFill>
                  <a:srgbClr val="1D4C72"/>
                </a:solidFill>
              </a:rPr>
              <a:t>ג.</a:t>
            </a:r>
            <a:r>
              <a:rPr lang="he-IL" dirty="0">
                <a:solidFill>
                  <a:srgbClr val="1D4C72"/>
                </a:solidFill>
                <a:latin typeface="+mn-lt"/>
                <a:cs typeface="+mn-cs"/>
              </a:rPr>
              <a:t>  קליטת </a:t>
            </a:r>
            <a:r>
              <a:rPr lang="he-IL" sz="1100" b="1" dirty="0">
                <a:solidFill>
                  <a:srgbClr val="1D4C72"/>
                </a:solidFill>
                <a:latin typeface="+mn-lt"/>
                <a:cs typeface="+mn-cs"/>
              </a:rPr>
              <a:t>2</a:t>
            </a:r>
            <a:r>
              <a:rPr lang="en-US" sz="1500" b="1" dirty="0">
                <a:solidFill>
                  <a:srgbClr val="1D4C72"/>
                </a:solidFill>
                <a:latin typeface="+mn-lt"/>
                <a:cs typeface="+mn-cs"/>
              </a:rPr>
              <a:t>CO</a:t>
            </a:r>
            <a:r>
              <a:rPr lang="he-IL" dirty="0">
                <a:solidFill>
                  <a:srgbClr val="1D4C72"/>
                </a:solidFill>
                <a:latin typeface="+mn-lt"/>
                <a:cs typeface="+mn-cs"/>
              </a:rPr>
              <a:t> מן האוויר.</a:t>
            </a:r>
            <a:endParaRPr lang="en-US" dirty="0">
              <a:solidFill>
                <a:srgbClr val="1D4C72"/>
              </a:solidFill>
              <a:latin typeface="+mn-lt"/>
              <a:cs typeface="+mn-cs"/>
            </a:endParaRPr>
          </a:p>
          <a:p>
            <a:pPr>
              <a:defRPr/>
            </a:pPr>
            <a:r>
              <a:rPr lang="he-IL" dirty="0">
                <a:solidFill>
                  <a:srgbClr val="1D4C72"/>
                </a:solidFill>
                <a:latin typeface="+mn-lt"/>
                <a:cs typeface="+mn-cs"/>
              </a:rPr>
              <a:t>       </a:t>
            </a:r>
            <a:r>
              <a:rPr lang="he-IL" b="1" dirty="0">
                <a:solidFill>
                  <a:srgbClr val="1D4C72"/>
                </a:solidFill>
              </a:rPr>
              <a:t>ד.</a:t>
            </a:r>
            <a:r>
              <a:rPr lang="he-IL" dirty="0">
                <a:solidFill>
                  <a:srgbClr val="1D4C72"/>
                </a:solidFill>
                <a:latin typeface="+mn-lt"/>
                <a:cs typeface="+mn-cs"/>
              </a:rPr>
              <a:t>  המרת אנרגיית חום לאנרגיה כימית.</a:t>
            </a:r>
            <a:endParaRPr lang="en-US" dirty="0">
              <a:solidFill>
                <a:srgbClr val="1D4C72"/>
              </a:solidFill>
              <a:latin typeface="+mn-lt"/>
              <a:cs typeface="+mn-cs"/>
            </a:endParaRPr>
          </a:p>
        </p:txBody>
      </p:sp>
      <p:sp>
        <p:nvSpPr>
          <p:cNvPr id="8"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9"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18</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9F610E23-4854-49FE-A4D3-F38A82E6777F}" type="slidenum">
              <a:rPr lang="he-IL" smtClean="0"/>
              <a:pPr fontAlgn="base">
                <a:spcBef>
                  <a:spcPct val="0"/>
                </a:spcBef>
                <a:spcAft>
                  <a:spcPct val="0"/>
                </a:spcAft>
                <a:defRPr/>
              </a:pPr>
              <a:t>19</a:t>
            </a:fld>
            <a:endParaRPr lang="he-IL" dirty="0" smtClean="0"/>
          </a:p>
        </p:txBody>
      </p:sp>
      <p:sp>
        <p:nvSpPr>
          <p:cNvPr id="6" name="כותרת 5"/>
          <p:cNvSpPr>
            <a:spLocks noGrp="1"/>
          </p:cNvSpPr>
          <p:nvPr>
            <p:ph type="ctrTitle"/>
          </p:nvPr>
        </p:nvSpPr>
        <p:spPr>
          <a:xfrm>
            <a:off x="871538" y="21725"/>
            <a:ext cx="7772400" cy="441325"/>
          </a:xfrm>
        </p:spPr>
        <p:txBody>
          <a:bodyPr/>
          <a:lstStyle/>
          <a:p>
            <a:pPr fontAlgn="auto">
              <a:defRPr/>
            </a:pPr>
            <a:r>
              <a:rPr lang="he-IL" sz="2000" b="1" dirty="0" smtClean="0">
                <a:solidFill>
                  <a:srgbClr val="FF6600"/>
                </a:solidFill>
                <a:ea typeface="+mn-ea"/>
              </a:rPr>
              <a:t>שרשרת מזון ומארג מזון – תשובות </a:t>
            </a:r>
            <a:endParaRPr lang="he-IL" sz="2000" dirty="0" smtClean="0"/>
          </a:p>
        </p:txBody>
      </p:sp>
      <p:sp>
        <p:nvSpPr>
          <p:cNvPr id="10" name="TextBox 9"/>
          <p:cNvSpPr txBox="1"/>
          <p:nvPr/>
        </p:nvSpPr>
        <p:spPr>
          <a:xfrm>
            <a:off x="899592" y="548680"/>
            <a:ext cx="7969250" cy="2862262"/>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rPr>
              <a:t>שאלה </a:t>
            </a:r>
            <a:r>
              <a:rPr lang="en-US" b="1" dirty="0">
                <a:solidFill>
                  <a:srgbClr val="1D4C72"/>
                </a:solidFill>
              </a:rPr>
              <a:t>14</a:t>
            </a:r>
            <a:r>
              <a:rPr lang="he-IL" b="1" dirty="0">
                <a:solidFill>
                  <a:srgbClr val="1D4C72"/>
                </a:solidFill>
              </a:rPr>
              <a:t>:</a:t>
            </a:r>
          </a:p>
          <a:p>
            <a:pPr fontAlgn="auto">
              <a:spcBef>
                <a:spcPts val="0"/>
              </a:spcBef>
              <a:spcAft>
                <a:spcPts val="0"/>
              </a:spcAft>
              <a:defRPr/>
            </a:pPr>
            <a:r>
              <a:rPr lang="he-IL" dirty="0">
                <a:solidFill>
                  <a:srgbClr val="1D4C72"/>
                </a:solidFill>
              </a:rPr>
              <a:t>אם אוכלוסיית </a:t>
            </a:r>
            <a:r>
              <a:rPr lang="he-IL" u="sng" dirty="0">
                <a:solidFill>
                  <a:srgbClr val="1D4C72"/>
                </a:solidFill>
              </a:rPr>
              <a:t>השחרורים</a:t>
            </a:r>
            <a:r>
              <a:rPr lang="he-IL" dirty="0">
                <a:solidFill>
                  <a:srgbClr val="1D4C72"/>
                </a:solidFill>
              </a:rPr>
              <a:t> תיפגע </a:t>
            </a:r>
          </a:p>
          <a:p>
            <a:pPr fontAlgn="auto">
              <a:spcBef>
                <a:spcPts val="0"/>
              </a:spcBef>
              <a:spcAft>
                <a:spcPts val="0"/>
              </a:spcAft>
              <a:defRPr/>
            </a:pPr>
            <a:r>
              <a:rPr lang="he-IL" dirty="0">
                <a:solidFill>
                  <a:srgbClr val="1D4C72"/>
                </a:solidFill>
              </a:rPr>
              <a:t>מהרעלה </a:t>
            </a:r>
            <a:r>
              <a:rPr lang="he-IL" u="sng" dirty="0">
                <a:solidFill>
                  <a:srgbClr val="1D4C72"/>
                </a:solidFill>
              </a:rPr>
              <a:t>ותתמעט</a:t>
            </a:r>
            <a:r>
              <a:rPr lang="he-IL" dirty="0">
                <a:solidFill>
                  <a:srgbClr val="1D4C72"/>
                </a:solidFill>
              </a:rPr>
              <a:t>, במארג מזון זה, </a:t>
            </a:r>
          </a:p>
          <a:p>
            <a:pPr fontAlgn="auto">
              <a:spcBef>
                <a:spcPts val="0"/>
              </a:spcBef>
              <a:spcAft>
                <a:spcPts val="0"/>
              </a:spcAft>
              <a:defRPr/>
            </a:pPr>
            <a:r>
              <a:rPr lang="he-IL" dirty="0">
                <a:solidFill>
                  <a:srgbClr val="1D4C72"/>
                </a:solidFill>
              </a:rPr>
              <a:t>על מי הדבר ישפיע? </a:t>
            </a:r>
          </a:p>
          <a:p>
            <a:pPr fontAlgn="auto">
              <a:spcBef>
                <a:spcPts val="0"/>
              </a:spcBef>
              <a:spcAft>
                <a:spcPts val="0"/>
              </a:spcAft>
              <a:defRPr/>
            </a:pPr>
            <a:r>
              <a:rPr lang="he-IL" dirty="0">
                <a:solidFill>
                  <a:srgbClr val="1D4C72"/>
                </a:solidFill>
              </a:rPr>
              <a:t>       </a:t>
            </a:r>
            <a:r>
              <a:rPr lang="he-IL" b="1" dirty="0">
                <a:solidFill>
                  <a:srgbClr val="1D4C72"/>
                </a:solidFill>
              </a:rPr>
              <a:t>א.  </a:t>
            </a:r>
            <a:r>
              <a:rPr lang="he-IL" dirty="0">
                <a:solidFill>
                  <a:srgbClr val="1D4C72"/>
                </a:solidFill>
              </a:rPr>
              <a:t>רק על חוליית הצמחים </a:t>
            </a:r>
          </a:p>
          <a:p>
            <a:pPr fontAlgn="auto">
              <a:spcBef>
                <a:spcPts val="0"/>
              </a:spcBef>
              <a:spcAft>
                <a:spcPts val="0"/>
              </a:spcAft>
              <a:defRPr/>
            </a:pPr>
            <a:r>
              <a:rPr lang="he-IL" dirty="0">
                <a:solidFill>
                  <a:srgbClr val="1D4C72"/>
                </a:solidFill>
              </a:rPr>
              <a:t>            (היצרנים) במארג. </a:t>
            </a:r>
          </a:p>
          <a:p>
            <a:pPr fontAlgn="auto">
              <a:spcBef>
                <a:spcPts val="0"/>
              </a:spcBef>
              <a:spcAft>
                <a:spcPts val="0"/>
              </a:spcAft>
              <a:defRPr/>
            </a:pPr>
            <a:r>
              <a:rPr lang="he-IL" dirty="0">
                <a:solidFill>
                  <a:srgbClr val="1D4C72"/>
                </a:solidFill>
              </a:rPr>
              <a:t>       </a:t>
            </a:r>
            <a:r>
              <a:rPr lang="he-IL" b="1" dirty="0">
                <a:solidFill>
                  <a:srgbClr val="1D4C72"/>
                </a:solidFill>
              </a:rPr>
              <a:t>ב.  </a:t>
            </a:r>
            <a:r>
              <a:rPr lang="he-IL" dirty="0">
                <a:solidFill>
                  <a:srgbClr val="1D4C72"/>
                </a:solidFill>
              </a:rPr>
              <a:t>רק על אוכלוסיית הזחלים של </a:t>
            </a:r>
          </a:p>
          <a:p>
            <a:pPr fontAlgn="auto">
              <a:spcBef>
                <a:spcPts val="0"/>
              </a:spcBef>
              <a:spcAft>
                <a:spcPts val="0"/>
              </a:spcAft>
              <a:defRPr/>
            </a:pPr>
            <a:r>
              <a:rPr lang="he-IL" dirty="0">
                <a:solidFill>
                  <a:srgbClr val="1D4C72"/>
                </a:solidFill>
              </a:rPr>
              <a:t>            רפרף האלון.  </a:t>
            </a:r>
          </a:p>
          <a:p>
            <a:pPr fontAlgn="auto">
              <a:spcBef>
                <a:spcPts val="0"/>
              </a:spcBef>
              <a:spcAft>
                <a:spcPts val="0"/>
              </a:spcAft>
              <a:defRPr/>
            </a:pPr>
            <a:r>
              <a:rPr lang="he-IL" dirty="0">
                <a:solidFill>
                  <a:srgbClr val="1D4C72"/>
                </a:solidFill>
              </a:rPr>
              <a:t>       </a:t>
            </a:r>
            <a:r>
              <a:rPr lang="he-IL" b="1" dirty="0">
                <a:solidFill>
                  <a:srgbClr val="1D4C72"/>
                </a:solidFill>
              </a:rPr>
              <a:t>ג.  </a:t>
            </a:r>
            <a:r>
              <a:rPr lang="he-IL" dirty="0">
                <a:solidFill>
                  <a:srgbClr val="1D4C72"/>
                </a:solidFill>
              </a:rPr>
              <a:t>רק על אוכלוסיות הנחשים והבזים.                         </a:t>
            </a:r>
          </a:p>
          <a:p>
            <a:pPr fontAlgn="auto">
              <a:spcBef>
                <a:spcPts val="0"/>
              </a:spcBef>
              <a:spcAft>
                <a:spcPts val="0"/>
              </a:spcAft>
              <a:defRPr/>
            </a:pPr>
            <a:r>
              <a:rPr lang="he-IL" dirty="0">
                <a:solidFill>
                  <a:srgbClr val="1D4C72"/>
                </a:solidFill>
              </a:rPr>
              <a:t>       </a:t>
            </a:r>
            <a:r>
              <a:rPr lang="he-IL" b="1" dirty="0">
                <a:solidFill>
                  <a:srgbClr val="1D4C72"/>
                </a:solidFill>
              </a:rPr>
              <a:t>ד.</a:t>
            </a:r>
            <a:r>
              <a:rPr lang="he-IL" dirty="0">
                <a:solidFill>
                  <a:srgbClr val="1D4C72"/>
                </a:solidFill>
              </a:rPr>
              <a:t>  על כל החוליות במארג המזון הזה. </a:t>
            </a:r>
          </a:p>
        </p:txBody>
      </p:sp>
      <p:pic>
        <p:nvPicPr>
          <p:cNvPr id="23558" name="Picture 2" descr="Flowchar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413" y="785813"/>
            <a:ext cx="4740275"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9"/>
          <p:cNvSpPr/>
          <p:nvPr/>
        </p:nvSpPr>
        <p:spPr>
          <a:xfrm>
            <a:off x="500063" y="3429000"/>
            <a:ext cx="7929562" cy="642938"/>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משפט ד</a:t>
            </a:r>
          </a:p>
        </p:txBody>
      </p:sp>
      <p:sp>
        <p:nvSpPr>
          <p:cNvPr id="16" name="TextBox 15"/>
          <p:cNvSpPr txBox="1"/>
          <p:nvPr/>
        </p:nvSpPr>
        <p:spPr>
          <a:xfrm>
            <a:off x="460375" y="4183063"/>
            <a:ext cx="8183563" cy="17557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a:t>
            </a:r>
            <a:r>
              <a:rPr lang="en-US" b="1" dirty="0">
                <a:solidFill>
                  <a:srgbClr val="1D4C72"/>
                </a:solidFill>
                <a:latin typeface="+mn-lt"/>
                <a:cs typeface="+mn-cs"/>
              </a:rPr>
              <a:t>15</a:t>
            </a:r>
            <a:r>
              <a:rPr lang="he-IL" b="1" dirty="0">
                <a:solidFill>
                  <a:srgbClr val="1D4C72"/>
                </a:solidFill>
                <a:latin typeface="+mn-lt"/>
                <a:cs typeface="+mn-cs"/>
              </a:rPr>
              <a:t>:</a:t>
            </a:r>
          </a:p>
          <a:p>
            <a:pPr>
              <a:defRPr/>
            </a:pPr>
            <a:r>
              <a:rPr lang="he-IL" dirty="0">
                <a:solidFill>
                  <a:srgbClr val="1D4C72"/>
                </a:solidFill>
                <a:latin typeface="+mn-lt"/>
                <a:cs typeface="+mn-cs"/>
              </a:rPr>
              <a:t>מה מאפיין את כל היצורים החיים? </a:t>
            </a:r>
            <a:endParaRPr lang="en-US" dirty="0">
              <a:solidFill>
                <a:srgbClr val="1D4C72"/>
              </a:solidFill>
              <a:latin typeface="+mn-lt"/>
              <a:cs typeface="+mn-cs"/>
            </a:endParaRPr>
          </a:p>
          <a:p>
            <a:pPr>
              <a:defRPr/>
            </a:pPr>
            <a:r>
              <a:rPr lang="he-IL" dirty="0">
                <a:solidFill>
                  <a:srgbClr val="1D4C72"/>
                </a:solidFill>
                <a:latin typeface="+mn-lt"/>
                <a:cs typeface="+mn-cs"/>
              </a:rPr>
              <a:t>       </a:t>
            </a:r>
            <a:r>
              <a:rPr lang="he-IL" b="1" dirty="0">
                <a:solidFill>
                  <a:srgbClr val="1D4C72"/>
                </a:solidFill>
              </a:rPr>
              <a:t>א.  </a:t>
            </a:r>
            <a:r>
              <a:rPr lang="he-IL" dirty="0">
                <a:solidFill>
                  <a:srgbClr val="1D4C72"/>
                </a:solidFill>
                <a:latin typeface="+mn-lt"/>
                <a:cs typeface="+mn-cs"/>
              </a:rPr>
              <a:t>פירוק וסינתזה של תרכובות באמצעות אנרגיית אור.</a:t>
            </a:r>
            <a:endParaRPr lang="en-US" dirty="0">
              <a:solidFill>
                <a:srgbClr val="1D4C72"/>
              </a:solidFill>
              <a:latin typeface="+mn-lt"/>
              <a:cs typeface="+mn-cs"/>
            </a:endParaRPr>
          </a:p>
          <a:p>
            <a:pPr>
              <a:defRPr/>
            </a:pPr>
            <a:r>
              <a:rPr lang="he-IL" dirty="0">
                <a:solidFill>
                  <a:srgbClr val="1D4C72"/>
                </a:solidFill>
                <a:latin typeface="+mn-lt"/>
                <a:cs typeface="+mn-cs"/>
              </a:rPr>
              <a:t>       </a:t>
            </a:r>
            <a:r>
              <a:rPr lang="he-IL" b="1" dirty="0">
                <a:solidFill>
                  <a:srgbClr val="1D4C72"/>
                </a:solidFill>
              </a:rPr>
              <a:t>ב.</a:t>
            </a:r>
            <a:r>
              <a:rPr lang="he-IL" dirty="0">
                <a:solidFill>
                  <a:srgbClr val="1D4C72"/>
                </a:solidFill>
                <a:latin typeface="+mn-lt"/>
                <a:cs typeface="+mn-cs"/>
              </a:rPr>
              <a:t>  פירוק וסינתזה של תרכובות באמצעות אנזימים.</a:t>
            </a:r>
            <a:endParaRPr lang="en-US" dirty="0">
              <a:solidFill>
                <a:srgbClr val="1D4C72"/>
              </a:solidFill>
              <a:latin typeface="+mn-lt"/>
              <a:cs typeface="+mn-cs"/>
            </a:endParaRPr>
          </a:p>
          <a:p>
            <a:pPr>
              <a:defRPr/>
            </a:pPr>
            <a:r>
              <a:rPr lang="he-IL" dirty="0">
                <a:solidFill>
                  <a:srgbClr val="1D4C72"/>
                </a:solidFill>
                <a:latin typeface="+mn-lt"/>
                <a:cs typeface="+mn-cs"/>
              </a:rPr>
              <a:t>       </a:t>
            </a:r>
            <a:r>
              <a:rPr lang="he-IL" b="1" dirty="0">
                <a:solidFill>
                  <a:srgbClr val="1D4C72"/>
                </a:solidFill>
              </a:rPr>
              <a:t>ג.</a:t>
            </a:r>
            <a:r>
              <a:rPr lang="he-IL" dirty="0">
                <a:solidFill>
                  <a:srgbClr val="1D4C72"/>
                </a:solidFill>
                <a:latin typeface="+mn-lt"/>
                <a:cs typeface="+mn-cs"/>
              </a:rPr>
              <a:t>  קליטת </a:t>
            </a:r>
            <a:r>
              <a:rPr lang="he-IL" sz="1100" b="1" dirty="0">
                <a:solidFill>
                  <a:srgbClr val="1D4C72"/>
                </a:solidFill>
                <a:latin typeface="+mn-lt"/>
                <a:cs typeface="+mn-cs"/>
              </a:rPr>
              <a:t>2</a:t>
            </a:r>
            <a:r>
              <a:rPr lang="en-US" sz="1500" b="1" dirty="0">
                <a:solidFill>
                  <a:srgbClr val="1D4C72"/>
                </a:solidFill>
                <a:latin typeface="+mn-lt"/>
                <a:cs typeface="+mn-cs"/>
              </a:rPr>
              <a:t>CO</a:t>
            </a:r>
            <a:r>
              <a:rPr lang="he-IL" dirty="0">
                <a:solidFill>
                  <a:srgbClr val="1D4C72"/>
                </a:solidFill>
                <a:latin typeface="+mn-lt"/>
                <a:cs typeface="+mn-cs"/>
              </a:rPr>
              <a:t> מן האוויר.</a:t>
            </a:r>
            <a:endParaRPr lang="en-US" dirty="0">
              <a:solidFill>
                <a:srgbClr val="1D4C72"/>
              </a:solidFill>
              <a:latin typeface="+mn-lt"/>
              <a:cs typeface="+mn-cs"/>
            </a:endParaRPr>
          </a:p>
          <a:p>
            <a:pPr>
              <a:defRPr/>
            </a:pPr>
            <a:r>
              <a:rPr lang="he-IL" dirty="0">
                <a:solidFill>
                  <a:srgbClr val="1D4C72"/>
                </a:solidFill>
                <a:latin typeface="+mn-lt"/>
                <a:cs typeface="+mn-cs"/>
              </a:rPr>
              <a:t>       </a:t>
            </a:r>
            <a:r>
              <a:rPr lang="he-IL" b="1" dirty="0">
                <a:solidFill>
                  <a:srgbClr val="1D4C72"/>
                </a:solidFill>
              </a:rPr>
              <a:t>ד.</a:t>
            </a:r>
            <a:r>
              <a:rPr lang="he-IL" dirty="0">
                <a:solidFill>
                  <a:srgbClr val="1D4C72"/>
                </a:solidFill>
                <a:latin typeface="+mn-lt"/>
                <a:cs typeface="+mn-cs"/>
              </a:rPr>
              <a:t>  המרת אנרגיית חום לאנרגיה כימית.</a:t>
            </a:r>
            <a:endParaRPr lang="en-US" dirty="0">
              <a:solidFill>
                <a:srgbClr val="1D4C72"/>
              </a:solidFill>
              <a:latin typeface="+mn-lt"/>
              <a:cs typeface="+mn-cs"/>
            </a:endParaRPr>
          </a:p>
        </p:txBody>
      </p:sp>
      <p:sp>
        <p:nvSpPr>
          <p:cNvPr id="17" name="Rectangle 14"/>
          <p:cNvSpPr/>
          <p:nvPr/>
        </p:nvSpPr>
        <p:spPr>
          <a:xfrm>
            <a:off x="500063" y="6000750"/>
            <a:ext cx="8012112" cy="642938"/>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משפט ב</a:t>
            </a:r>
          </a:p>
        </p:txBody>
      </p:sp>
      <p:sp>
        <p:nvSpPr>
          <p:cNvPr id="11"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12"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19</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5EED1A57-87A0-4612-AFB4-0DC583E84A67}" type="slidenum">
              <a:rPr lang="he-IL" smtClean="0"/>
              <a:pPr fontAlgn="base">
                <a:spcBef>
                  <a:spcPct val="0"/>
                </a:spcBef>
                <a:spcAft>
                  <a:spcPct val="0"/>
                </a:spcAft>
                <a:defRPr/>
              </a:pPr>
              <a:t>2</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דרכי הזנה – שאלות 2-1</a:t>
            </a:r>
            <a:endParaRPr lang="he-IL" sz="2000" dirty="0" smtClean="0"/>
          </a:p>
        </p:txBody>
      </p:sp>
      <p:sp>
        <p:nvSpPr>
          <p:cNvPr id="7" name="TextBox 6"/>
          <p:cNvSpPr txBox="1"/>
          <p:nvPr/>
        </p:nvSpPr>
        <p:spPr>
          <a:xfrm>
            <a:off x="428625" y="500063"/>
            <a:ext cx="8286750" cy="23082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1:</a:t>
            </a:r>
          </a:p>
          <a:p>
            <a:pPr fontAlgn="auto">
              <a:spcBef>
                <a:spcPts val="0"/>
              </a:spcBef>
              <a:spcAft>
                <a:spcPts val="0"/>
              </a:spcAft>
              <a:defRPr/>
            </a:pPr>
            <a:r>
              <a:rPr lang="he-IL" dirty="0">
                <a:solidFill>
                  <a:srgbClr val="1D4C72"/>
                </a:solidFill>
                <a:latin typeface="+mn-lt"/>
                <a:cs typeface="+mn-cs"/>
              </a:rPr>
              <a:t>קיומם של החיים על פני כדור הארץ </a:t>
            </a:r>
            <a:r>
              <a:rPr lang="he-IL" u="sng" dirty="0">
                <a:solidFill>
                  <a:srgbClr val="1D4C72"/>
                </a:solidFill>
                <a:latin typeface="+mn-lt"/>
                <a:cs typeface="+mn-cs"/>
              </a:rPr>
              <a:t>אינו</a:t>
            </a:r>
            <a:r>
              <a:rPr lang="he-IL" dirty="0">
                <a:solidFill>
                  <a:srgbClr val="1D4C72"/>
                </a:solidFill>
                <a:latin typeface="+mn-lt"/>
                <a:cs typeface="+mn-cs"/>
              </a:rPr>
              <a:t> אפשרי בלי הצמחים.</a:t>
            </a:r>
          </a:p>
          <a:p>
            <a:pPr fontAlgn="auto">
              <a:spcBef>
                <a:spcPts val="0"/>
              </a:spcBef>
              <a:spcAft>
                <a:spcPts val="0"/>
              </a:spcAft>
              <a:defRPr/>
            </a:pPr>
            <a:r>
              <a:rPr lang="he-IL" dirty="0">
                <a:solidFill>
                  <a:srgbClr val="1D4C72"/>
                </a:solidFill>
                <a:latin typeface="+mn-lt"/>
                <a:cs typeface="+mn-cs"/>
              </a:rPr>
              <a:t>ההסבר לכך הוא: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א.</a:t>
            </a:r>
            <a:r>
              <a:rPr lang="he-IL" dirty="0">
                <a:solidFill>
                  <a:srgbClr val="1D4C72"/>
                </a:solidFill>
                <a:latin typeface="+mn-lt"/>
                <a:cs typeface="+mn-cs"/>
              </a:rPr>
              <a:t>  בעלי חיים רבים ניזונים מצמחים.</a:t>
            </a:r>
          </a:p>
          <a:p>
            <a:pPr fontAlgn="auto">
              <a:spcBef>
                <a:spcPts val="0"/>
              </a:spcBef>
              <a:spcAft>
                <a:spcPts val="0"/>
              </a:spcAft>
              <a:defRPr/>
            </a:pPr>
            <a:r>
              <a:rPr lang="he-IL" b="1" dirty="0">
                <a:solidFill>
                  <a:srgbClr val="1D4C72"/>
                </a:solidFill>
                <a:latin typeface="+mn-lt"/>
                <a:cs typeface="+mn-cs"/>
              </a:rPr>
              <a:t>       ב.</a:t>
            </a:r>
            <a:r>
              <a:rPr lang="he-IL" dirty="0">
                <a:solidFill>
                  <a:srgbClr val="1D4C72"/>
                </a:solidFill>
                <a:latin typeface="+mn-lt"/>
                <a:cs typeface="+mn-cs"/>
              </a:rPr>
              <a:t>  בצמחים יש ויטמינים ומינרלים הדרושים לקיומם של בעלי החיים.</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ג.</a:t>
            </a:r>
            <a:r>
              <a:rPr lang="he-IL" dirty="0">
                <a:solidFill>
                  <a:srgbClr val="1D4C72"/>
                </a:solidFill>
                <a:latin typeface="+mn-lt"/>
                <a:cs typeface="+mn-cs"/>
              </a:rPr>
              <a:t>  צמחים ירוקים מסוגלים לייצר חומרים אורגניים מחומרים אנאורגניים.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ד.</a:t>
            </a:r>
            <a:r>
              <a:rPr lang="he-IL" dirty="0">
                <a:solidFill>
                  <a:srgbClr val="1D4C72"/>
                </a:solidFill>
                <a:latin typeface="+mn-lt"/>
                <a:cs typeface="+mn-cs"/>
              </a:rPr>
              <a:t>  הצמחים מקבעים חנקן חופשי הנמצא באוויר. </a:t>
            </a:r>
          </a:p>
          <a:p>
            <a:pPr fontAlgn="auto">
              <a:spcBef>
                <a:spcPts val="0"/>
              </a:spcBef>
              <a:spcAft>
                <a:spcPts val="0"/>
              </a:spcAft>
              <a:defRPr/>
            </a:pPr>
            <a:r>
              <a:rPr lang="he-IL" dirty="0">
                <a:solidFill>
                  <a:srgbClr val="1D4C72"/>
                </a:solidFill>
                <a:latin typeface="+mn-lt"/>
                <a:cs typeface="+mn-cs"/>
              </a:rPr>
              <a:t> </a:t>
            </a:r>
          </a:p>
        </p:txBody>
      </p:sp>
      <p:sp>
        <p:nvSpPr>
          <p:cNvPr id="9" name="TextBox 8"/>
          <p:cNvSpPr txBox="1"/>
          <p:nvPr/>
        </p:nvSpPr>
        <p:spPr>
          <a:xfrm>
            <a:off x="531813" y="3960813"/>
            <a:ext cx="8183562" cy="1754187"/>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2:</a:t>
            </a:r>
          </a:p>
          <a:p>
            <a:pPr fontAlgn="auto">
              <a:spcBef>
                <a:spcPts val="0"/>
              </a:spcBef>
              <a:spcAft>
                <a:spcPts val="0"/>
              </a:spcAft>
              <a:defRPr/>
            </a:pPr>
            <a:r>
              <a:rPr lang="he-IL" dirty="0">
                <a:solidFill>
                  <a:srgbClr val="1D4C72"/>
                </a:solidFill>
                <a:latin typeface="+mn-lt"/>
                <a:cs typeface="+mn-cs"/>
              </a:rPr>
              <a:t>איזה מהדברים הרשומים מטה, מאפיין בעלי חיים, ומבדילם מצמחים ירוקים?</a:t>
            </a:r>
          </a:p>
          <a:p>
            <a:pPr fontAlgn="auto">
              <a:spcBef>
                <a:spcPts val="0"/>
              </a:spcBef>
              <a:spcAft>
                <a:spcPts val="0"/>
              </a:spcAft>
              <a:defRPr/>
            </a:pPr>
            <a:r>
              <a:rPr lang="he-IL" dirty="0">
                <a:solidFill>
                  <a:srgbClr val="1D4C72"/>
                </a:solidFill>
              </a:rPr>
              <a:t>       </a:t>
            </a:r>
            <a:r>
              <a:rPr lang="he-IL" b="1" dirty="0">
                <a:solidFill>
                  <a:srgbClr val="1D4C72"/>
                </a:solidFill>
              </a:rPr>
              <a:t>א.</a:t>
            </a:r>
            <a:r>
              <a:rPr lang="he-IL" dirty="0">
                <a:solidFill>
                  <a:srgbClr val="1D4C72"/>
                </a:solidFill>
              </a:rPr>
              <a:t>  התאמה לסביבה מתאימה.</a:t>
            </a:r>
          </a:p>
          <a:p>
            <a:pPr fontAlgn="auto">
              <a:spcBef>
                <a:spcPts val="0"/>
              </a:spcBef>
              <a:spcAft>
                <a:spcPts val="0"/>
              </a:spcAft>
              <a:defRPr/>
            </a:pPr>
            <a:r>
              <a:rPr lang="he-IL" b="1" dirty="0">
                <a:solidFill>
                  <a:srgbClr val="1D4C72"/>
                </a:solidFill>
              </a:rPr>
              <a:t>       ב.</a:t>
            </a:r>
            <a:r>
              <a:rPr lang="he-IL" dirty="0">
                <a:solidFill>
                  <a:srgbClr val="1D4C72"/>
                </a:solidFill>
              </a:rPr>
              <a:t>  נשימה.</a:t>
            </a:r>
          </a:p>
          <a:p>
            <a:pPr fontAlgn="auto">
              <a:spcBef>
                <a:spcPts val="0"/>
              </a:spcBef>
              <a:spcAft>
                <a:spcPts val="0"/>
              </a:spcAft>
              <a:defRPr/>
            </a:pPr>
            <a:r>
              <a:rPr lang="he-IL" dirty="0">
                <a:solidFill>
                  <a:srgbClr val="1D4C72"/>
                </a:solidFill>
              </a:rPr>
              <a:t>       </a:t>
            </a:r>
            <a:r>
              <a:rPr lang="he-IL" b="1" dirty="0">
                <a:solidFill>
                  <a:srgbClr val="1D4C72"/>
                </a:solidFill>
              </a:rPr>
              <a:t>ג.</a:t>
            </a:r>
            <a:r>
              <a:rPr lang="he-IL" dirty="0">
                <a:solidFill>
                  <a:srgbClr val="1D4C72"/>
                </a:solidFill>
              </a:rPr>
              <a:t>  צורך בקבלת מים. </a:t>
            </a:r>
          </a:p>
          <a:p>
            <a:pPr fontAlgn="auto">
              <a:spcBef>
                <a:spcPts val="0"/>
              </a:spcBef>
              <a:spcAft>
                <a:spcPts val="0"/>
              </a:spcAft>
              <a:defRPr/>
            </a:pPr>
            <a:r>
              <a:rPr lang="he-IL" dirty="0">
                <a:solidFill>
                  <a:srgbClr val="1D4C72"/>
                </a:solidFill>
              </a:rPr>
              <a:t>       </a:t>
            </a:r>
            <a:r>
              <a:rPr lang="he-IL" b="1" dirty="0">
                <a:solidFill>
                  <a:srgbClr val="1D4C72"/>
                </a:solidFill>
              </a:rPr>
              <a:t>ד.</a:t>
            </a:r>
            <a:r>
              <a:rPr lang="he-IL" dirty="0">
                <a:solidFill>
                  <a:srgbClr val="1D4C72"/>
                </a:solidFill>
              </a:rPr>
              <a:t>  צורך בקבלת מזון אורגני. </a:t>
            </a:r>
            <a:endParaRPr lang="he-IL" dirty="0">
              <a:solidFill>
                <a:srgbClr val="1D4C72"/>
              </a:solidFill>
              <a:latin typeface="+mn-lt"/>
              <a:cs typeface="+mn-cs"/>
            </a:endParaRPr>
          </a:p>
        </p:txBody>
      </p:sp>
      <p:sp>
        <p:nvSpPr>
          <p:cNvPr id="8"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10"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2</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3AC482B1-3C37-4C94-8267-89875A1B2B89}" type="slidenum">
              <a:rPr lang="he-IL" smtClean="0"/>
              <a:pPr fontAlgn="base">
                <a:spcBef>
                  <a:spcPct val="0"/>
                </a:spcBef>
                <a:spcAft>
                  <a:spcPct val="0"/>
                </a:spcAft>
                <a:defRPr/>
              </a:pPr>
              <a:t>20</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שרשרת מזון ומארג מזון – שאלות 17-16</a:t>
            </a:r>
            <a:endParaRPr lang="he-IL" sz="2000" dirty="0" smtClean="0"/>
          </a:p>
        </p:txBody>
      </p:sp>
      <p:sp>
        <p:nvSpPr>
          <p:cNvPr id="10" name="TextBox 9"/>
          <p:cNvSpPr txBox="1"/>
          <p:nvPr/>
        </p:nvSpPr>
        <p:spPr>
          <a:xfrm>
            <a:off x="746125" y="500063"/>
            <a:ext cx="7969250" cy="20320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rPr>
              <a:t>שאלה </a:t>
            </a:r>
            <a:r>
              <a:rPr lang="en-US" b="1" dirty="0">
                <a:solidFill>
                  <a:srgbClr val="1D4C72"/>
                </a:solidFill>
              </a:rPr>
              <a:t>16</a:t>
            </a:r>
            <a:r>
              <a:rPr lang="he-IL" b="1" dirty="0">
                <a:solidFill>
                  <a:srgbClr val="1D4C72"/>
                </a:solidFill>
              </a:rPr>
              <a:t>:</a:t>
            </a:r>
          </a:p>
          <a:p>
            <a:pPr fontAlgn="auto">
              <a:spcBef>
                <a:spcPts val="0"/>
              </a:spcBef>
              <a:spcAft>
                <a:spcPts val="0"/>
              </a:spcAft>
              <a:defRPr/>
            </a:pPr>
            <a:r>
              <a:rPr lang="he-IL" dirty="0">
                <a:solidFill>
                  <a:srgbClr val="1D4C72"/>
                </a:solidFill>
              </a:rPr>
              <a:t>שכבת המים העליונה באוקיינוסים היא העשירה ביותר ביצורים חיים.</a:t>
            </a:r>
          </a:p>
          <a:p>
            <a:pPr fontAlgn="auto">
              <a:spcBef>
                <a:spcPts val="0"/>
              </a:spcBef>
              <a:spcAft>
                <a:spcPts val="0"/>
              </a:spcAft>
              <a:defRPr/>
            </a:pPr>
            <a:r>
              <a:rPr lang="he-IL" dirty="0">
                <a:solidFill>
                  <a:srgbClr val="1D4C72"/>
                </a:solidFill>
              </a:rPr>
              <a:t>הסיבה העיקרית לכך היא:</a:t>
            </a:r>
          </a:p>
          <a:p>
            <a:pPr fontAlgn="auto">
              <a:spcBef>
                <a:spcPts val="0"/>
              </a:spcBef>
              <a:spcAft>
                <a:spcPts val="0"/>
              </a:spcAft>
              <a:defRPr/>
            </a:pPr>
            <a:r>
              <a:rPr lang="he-IL" dirty="0">
                <a:solidFill>
                  <a:srgbClr val="1D4C72"/>
                </a:solidFill>
              </a:rPr>
              <a:t>       </a:t>
            </a:r>
            <a:r>
              <a:rPr lang="he-IL" b="1" dirty="0">
                <a:solidFill>
                  <a:srgbClr val="1D4C72"/>
                </a:solidFill>
              </a:rPr>
              <a:t>א.  </a:t>
            </a:r>
            <a:r>
              <a:rPr lang="he-IL" dirty="0">
                <a:solidFill>
                  <a:srgbClr val="1D4C72"/>
                </a:solidFill>
              </a:rPr>
              <a:t>שכבה זו מקבלת גשם, שהוא מקור מים מתוקים. </a:t>
            </a:r>
          </a:p>
          <a:p>
            <a:pPr fontAlgn="auto">
              <a:spcBef>
                <a:spcPts val="0"/>
              </a:spcBef>
              <a:spcAft>
                <a:spcPts val="0"/>
              </a:spcAft>
              <a:defRPr/>
            </a:pPr>
            <a:r>
              <a:rPr lang="he-IL" dirty="0">
                <a:solidFill>
                  <a:srgbClr val="1D4C72"/>
                </a:solidFill>
              </a:rPr>
              <a:t>       </a:t>
            </a:r>
            <a:r>
              <a:rPr lang="he-IL" b="1" dirty="0">
                <a:solidFill>
                  <a:srgbClr val="1D4C72"/>
                </a:solidFill>
              </a:rPr>
              <a:t>ב.  </a:t>
            </a:r>
            <a:r>
              <a:rPr lang="he-IL" dirty="0">
                <a:solidFill>
                  <a:srgbClr val="1D4C72"/>
                </a:solidFill>
              </a:rPr>
              <a:t>לשכבה זו חודר אור, ולכן יכולה להתרחש בה פוטוסינתזה.  </a:t>
            </a:r>
          </a:p>
          <a:p>
            <a:pPr fontAlgn="auto">
              <a:spcBef>
                <a:spcPts val="0"/>
              </a:spcBef>
              <a:spcAft>
                <a:spcPts val="0"/>
              </a:spcAft>
              <a:defRPr/>
            </a:pPr>
            <a:r>
              <a:rPr lang="he-IL" dirty="0">
                <a:solidFill>
                  <a:srgbClr val="1D4C72"/>
                </a:solidFill>
              </a:rPr>
              <a:t>       </a:t>
            </a:r>
            <a:r>
              <a:rPr lang="he-IL" b="1" dirty="0">
                <a:solidFill>
                  <a:srgbClr val="1D4C72"/>
                </a:solidFill>
              </a:rPr>
              <a:t>ג.  </a:t>
            </a:r>
            <a:r>
              <a:rPr lang="he-IL" dirty="0">
                <a:solidFill>
                  <a:srgbClr val="1D4C72"/>
                </a:solidFill>
              </a:rPr>
              <a:t>הטמפרטורה הגבוהה יותר בשכבה העליונה מזרזת גידול.                        </a:t>
            </a:r>
          </a:p>
          <a:p>
            <a:pPr fontAlgn="auto">
              <a:spcBef>
                <a:spcPts val="0"/>
              </a:spcBef>
              <a:spcAft>
                <a:spcPts val="0"/>
              </a:spcAft>
              <a:defRPr/>
            </a:pPr>
            <a:r>
              <a:rPr lang="he-IL" dirty="0">
                <a:solidFill>
                  <a:srgbClr val="1D4C72"/>
                </a:solidFill>
              </a:rPr>
              <a:t>       </a:t>
            </a:r>
            <a:r>
              <a:rPr lang="he-IL" b="1" dirty="0">
                <a:solidFill>
                  <a:srgbClr val="1D4C72"/>
                </a:solidFill>
              </a:rPr>
              <a:t>ד.</a:t>
            </a:r>
            <a:r>
              <a:rPr lang="he-IL" dirty="0">
                <a:solidFill>
                  <a:srgbClr val="1D4C72"/>
                </a:solidFill>
              </a:rPr>
              <a:t>  בגלל הזרמים באוקיינוסים, יש יותר מינרלים בשכבה זו. </a:t>
            </a:r>
          </a:p>
        </p:txBody>
      </p:sp>
      <p:sp>
        <p:nvSpPr>
          <p:cNvPr id="16" name="TextBox 15"/>
          <p:cNvSpPr txBox="1"/>
          <p:nvPr/>
        </p:nvSpPr>
        <p:spPr>
          <a:xfrm>
            <a:off x="460375" y="4183063"/>
            <a:ext cx="8183563" cy="17557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a:t>
            </a:r>
            <a:r>
              <a:rPr lang="en-US" b="1" dirty="0">
                <a:solidFill>
                  <a:srgbClr val="1D4C72"/>
                </a:solidFill>
                <a:latin typeface="+mn-lt"/>
                <a:cs typeface="+mn-cs"/>
              </a:rPr>
              <a:t>17</a:t>
            </a:r>
            <a:r>
              <a:rPr lang="he-IL" b="1" dirty="0">
                <a:solidFill>
                  <a:srgbClr val="1D4C72"/>
                </a:solidFill>
                <a:latin typeface="+mn-lt"/>
                <a:cs typeface="+mn-cs"/>
              </a:rPr>
              <a:t>:</a:t>
            </a:r>
          </a:p>
          <a:p>
            <a:pPr>
              <a:defRPr/>
            </a:pPr>
            <a:r>
              <a:rPr lang="he-IL" dirty="0">
                <a:solidFill>
                  <a:srgbClr val="1D4C72"/>
                </a:solidFill>
                <a:latin typeface="+mn-lt"/>
                <a:cs typeface="+mn-cs"/>
              </a:rPr>
              <a:t>באיזו רמה בפירמידה האקולוגית מצויה כמות האנרגיה הגדולה ביותר? </a:t>
            </a:r>
            <a:endParaRPr lang="en-US" dirty="0">
              <a:solidFill>
                <a:srgbClr val="1D4C72"/>
              </a:solidFill>
              <a:latin typeface="+mn-lt"/>
              <a:cs typeface="+mn-cs"/>
            </a:endParaRPr>
          </a:p>
          <a:p>
            <a:pPr>
              <a:defRPr/>
            </a:pPr>
            <a:r>
              <a:rPr lang="he-IL" dirty="0">
                <a:solidFill>
                  <a:srgbClr val="1D4C72"/>
                </a:solidFill>
                <a:latin typeface="+mn-lt"/>
                <a:cs typeface="+mn-cs"/>
              </a:rPr>
              <a:t>       </a:t>
            </a:r>
            <a:r>
              <a:rPr lang="he-IL" b="1" dirty="0">
                <a:solidFill>
                  <a:srgbClr val="1D4C72"/>
                </a:solidFill>
              </a:rPr>
              <a:t>א.  </a:t>
            </a:r>
            <a:r>
              <a:rPr lang="he-IL" dirty="0">
                <a:solidFill>
                  <a:srgbClr val="1D4C72"/>
                </a:solidFill>
                <a:latin typeface="+mn-lt"/>
                <a:cs typeface="+mn-cs"/>
              </a:rPr>
              <a:t>ברמת היצרנים</a:t>
            </a:r>
            <a:endParaRPr lang="en-US" dirty="0">
              <a:solidFill>
                <a:srgbClr val="1D4C72"/>
              </a:solidFill>
              <a:latin typeface="+mn-lt"/>
              <a:cs typeface="+mn-cs"/>
            </a:endParaRPr>
          </a:p>
          <a:p>
            <a:pPr>
              <a:defRPr/>
            </a:pPr>
            <a:r>
              <a:rPr lang="he-IL" dirty="0">
                <a:solidFill>
                  <a:srgbClr val="1D4C72"/>
                </a:solidFill>
                <a:latin typeface="+mn-lt"/>
                <a:cs typeface="+mn-cs"/>
              </a:rPr>
              <a:t>       </a:t>
            </a:r>
            <a:r>
              <a:rPr lang="he-IL" b="1" dirty="0">
                <a:solidFill>
                  <a:srgbClr val="1D4C72"/>
                </a:solidFill>
              </a:rPr>
              <a:t>ב.</a:t>
            </a:r>
            <a:r>
              <a:rPr lang="he-IL" dirty="0">
                <a:solidFill>
                  <a:srgbClr val="1D4C72"/>
                </a:solidFill>
                <a:latin typeface="+mn-lt"/>
                <a:cs typeface="+mn-cs"/>
              </a:rPr>
              <a:t>  ברמת הצרכנים הראשוניים</a:t>
            </a:r>
            <a:endParaRPr lang="en-US" dirty="0">
              <a:solidFill>
                <a:srgbClr val="1D4C72"/>
              </a:solidFill>
              <a:latin typeface="+mn-lt"/>
              <a:cs typeface="+mn-cs"/>
            </a:endParaRPr>
          </a:p>
          <a:p>
            <a:pPr>
              <a:defRPr/>
            </a:pPr>
            <a:r>
              <a:rPr lang="he-IL" dirty="0">
                <a:solidFill>
                  <a:srgbClr val="1D4C72"/>
                </a:solidFill>
                <a:latin typeface="+mn-lt"/>
                <a:cs typeface="+mn-cs"/>
              </a:rPr>
              <a:t>       </a:t>
            </a:r>
            <a:r>
              <a:rPr lang="he-IL" b="1" dirty="0">
                <a:solidFill>
                  <a:srgbClr val="1D4C72"/>
                </a:solidFill>
              </a:rPr>
              <a:t>ג.</a:t>
            </a:r>
            <a:r>
              <a:rPr lang="he-IL" dirty="0">
                <a:solidFill>
                  <a:srgbClr val="1D4C72"/>
                </a:solidFill>
                <a:latin typeface="+mn-lt"/>
                <a:cs typeface="+mn-cs"/>
              </a:rPr>
              <a:t>  ברמת הצרכנים השניוניים</a:t>
            </a:r>
            <a:endParaRPr lang="en-US" dirty="0">
              <a:solidFill>
                <a:srgbClr val="1D4C72"/>
              </a:solidFill>
              <a:latin typeface="+mn-lt"/>
              <a:cs typeface="+mn-cs"/>
            </a:endParaRPr>
          </a:p>
          <a:p>
            <a:pPr>
              <a:defRPr/>
            </a:pPr>
            <a:r>
              <a:rPr lang="he-IL" dirty="0">
                <a:solidFill>
                  <a:srgbClr val="1D4C72"/>
                </a:solidFill>
                <a:latin typeface="+mn-lt"/>
                <a:cs typeface="+mn-cs"/>
              </a:rPr>
              <a:t>       </a:t>
            </a:r>
            <a:r>
              <a:rPr lang="he-IL" b="1" dirty="0">
                <a:solidFill>
                  <a:srgbClr val="1D4C72"/>
                </a:solidFill>
              </a:rPr>
              <a:t>ד.</a:t>
            </a:r>
            <a:r>
              <a:rPr lang="he-IL" dirty="0">
                <a:solidFill>
                  <a:srgbClr val="1D4C72"/>
                </a:solidFill>
                <a:latin typeface="+mn-lt"/>
                <a:cs typeface="+mn-cs"/>
              </a:rPr>
              <a:t>  כמות האנרגיה שווה בכל הרמות</a:t>
            </a:r>
            <a:endParaRPr lang="en-US" dirty="0">
              <a:solidFill>
                <a:srgbClr val="1D4C72"/>
              </a:solidFill>
              <a:latin typeface="+mn-lt"/>
              <a:cs typeface="+mn-cs"/>
            </a:endParaRPr>
          </a:p>
        </p:txBody>
      </p:sp>
      <p:sp>
        <p:nvSpPr>
          <p:cNvPr id="7"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8"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20</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4BDDC11F-7D72-41A3-AD94-C5611088F9AD}" type="slidenum">
              <a:rPr lang="he-IL" smtClean="0"/>
              <a:pPr fontAlgn="base">
                <a:spcBef>
                  <a:spcPct val="0"/>
                </a:spcBef>
                <a:spcAft>
                  <a:spcPct val="0"/>
                </a:spcAft>
                <a:defRPr/>
              </a:pPr>
              <a:t>21</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שרשרת מזון ומארג מזון – תשובות </a:t>
            </a:r>
            <a:endParaRPr lang="he-IL" sz="2000" dirty="0" smtClean="0"/>
          </a:p>
        </p:txBody>
      </p:sp>
      <p:sp>
        <p:nvSpPr>
          <p:cNvPr id="10" name="TextBox 9"/>
          <p:cNvSpPr txBox="1"/>
          <p:nvPr/>
        </p:nvSpPr>
        <p:spPr>
          <a:xfrm>
            <a:off x="746125" y="500063"/>
            <a:ext cx="7969250" cy="20320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rPr>
              <a:t>שאלה </a:t>
            </a:r>
            <a:r>
              <a:rPr lang="en-US" b="1" dirty="0">
                <a:solidFill>
                  <a:srgbClr val="1D4C72"/>
                </a:solidFill>
              </a:rPr>
              <a:t>16</a:t>
            </a:r>
            <a:r>
              <a:rPr lang="he-IL" b="1" dirty="0">
                <a:solidFill>
                  <a:srgbClr val="1D4C72"/>
                </a:solidFill>
              </a:rPr>
              <a:t>:</a:t>
            </a:r>
          </a:p>
          <a:p>
            <a:pPr fontAlgn="auto">
              <a:spcBef>
                <a:spcPts val="0"/>
              </a:spcBef>
              <a:spcAft>
                <a:spcPts val="0"/>
              </a:spcAft>
              <a:defRPr/>
            </a:pPr>
            <a:r>
              <a:rPr lang="he-IL" dirty="0">
                <a:solidFill>
                  <a:srgbClr val="1D4C72"/>
                </a:solidFill>
              </a:rPr>
              <a:t>שכבת המים העליונה באוקיינוסים היא העשירה ביותר ביצורים חיים.</a:t>
            </a:r>
          </a:p>
          <a:p>
            <a:pPr fontAlgn="auto">
              <a:spcBef>
                <a:spcPts val="0"/>
              </a:spcBef>
              <a:spcAft>
                <a:spcPts val="0"/>
              </a:spcAft>
              <a:defRPr/>
            </a:pPr>
            <a:r>
              <a:rPr lang="he-IL" dirty="0">
                <a:solidFill>
                  <a:srgbClr val="1D4C72"/>
                </a:solidFill>
              </a:rPr>
              <a:t>הסיבה העיקרית לכך היא:</a:t>
            </a:r>
          </a:p>
          <a:p>
            <a:pPr fontAlgn="auto">
              <a:spcBef>
                <a:spcPts val="0"/>
              </a:spcBef>
              <a:spcAft>
                <a:spcPts val="0"/>
              </a:spcAft>
              <a:defRPr/>
            </a:pPr>
            <a:r>
              <a:rPr lang="he-IL" dirty="0">
                <a:solidFill>
                  <a:srgbClr val="1D4C72"/>
                </a:solidFill>
              </a:rPr>
              <a:t>       </a:t>
            </a:r>
            <a:r>
              <a:rPr lang="he-IL" b="1" dirty="0">
                <a:solidFill>
                  <a:srgbClr val="1D4C72"/>
                </a:solidFill>
              </a:rPr>
              <a:t>א.  </a:t>
            </a:r>
            <a:r>
              <a:rPr lang="he-IL" dirty="0">
                <a:solidFill>
                  <a:srgbClr val="1D4C72"/>
                </a:solidFill>
              </a:rPr>
              <a:t>שכבה זו מקבלת גשם, שהוא מקור מים מתוקים. </a:t>
            </a:r>
          </a:p>
          <a:p>
            <a:pPr fontAlgn="auto">
              <a:spcBef>
                <a:spcPts val="0"/>
              </a:spcBef>
              <a:spcAft>
                <a:spcPts val="0"/>
              </a:spcAft>
              <a:defRPr/>
            </a:pPr>
            <a:r>
              <a:rPr lang="he-IL" dirty="0">
                <a:solidFill>
                  <a:srgbClr val="1D4C72"/>
                </a:solidFill>
              </a:rPr>
              <a:t>       </a:t>
            </a:r>
            <a:r>
              <a:rPr lang="he-IL" b="1" dirty="0">
                <a:solidFill>
                  <a:srgbClr val="1D4C72"/>
                </a:solidFill>
              </a:rPr>
              <a:t>ב.  </a:t>
            </a:r>
            <a:r>
              <a:rPr lang="he-IL" dirty="0">
                <a:solidFill>
                  <a:srgbClr val="1D4C72"/>
                </a:solidFill>
              </a:rPr>
              <a:t>לשכבה זו חודר אור, ולכן יכולה להתרחש בה פוטוסינתזה.  </a:t>
            </a:r>
          </a:p>
          <a:p>
            <a:pPr fontAlgn="auto">
              <a:spcBef>
                <a:spcPts val="0"/>
              </a:spcBef>
              <a:spcAft>
                <a:spcPts val="0"/>
              </a:spcAft>
              <a:defRPr/>
            </a:pPr>
            <a:r>
              <a:rPr lang="he-IL" dirty="0">
                <a:solidFill>
                  <a:srgbClr val="1D4C72"/>
                </a:solidFill>
              </a:rPr>
              <a:t>       </a:t>
            </a:r>
            <a:r>
              <a:rPr lang="he-IL" b="1" dirty="0">
                <a:solidFill>
                  <a:srgbClr val="1D4C72"/>
                </a:solidFill>
              </a:rPr>
              <a:t>ג.  </a:t>
            </a:r>
            <a:r>
              <a:rPr lang="he-IL" dirty="0">
                <a:solidFill>
                  <a:srgbClr val="1D4C72"/>
                </a:solidFill>
              </a:rPr>
              <a:t>הטמפרטורה הגבוהה יותר בשכבה העליונה מזרזת גידול.                        </a:t>
            </a:r>
          </a:p>
          <a:p>
            <a:pPr fontAlgn="auto">
              <a:spcBef>
                <a:spcPts val="0"/>
              </a:spcBef>
              <a:spcAft>
                <a:spcPts val="0"/>
              </a:spcAft>
              <a:defRPr/>
            </a:pPr>
            <a:r>
              <a:rPr lang="he-IL" dirty="0">
                <a:solidFill>
                  <a:srgbClr val="1D4C72"/>
                </a:solidFill>
              </a:rPr>
              <a:t>       </a:t>
            </a:r>
            <a:r>
              <a:rPr lang="he-IL" b="1" dirty="0">
                <a:solidFill>
                  <a:srgbClr val="1D4C72"/>
                </a:solidFill>
              </a:rPr>
              <a:t>ד.</a:t>
            </a:r>
            <a:r>
              <a:rPr lang="he-IL" dirty="0">
                <a:solidFill>
                  <a:srgbClr val="1D4C72"/>
                </a:solidFill>
              </a:rPr>
              <a:t>  בגלל הזרמים באוקיינוסים, יש יותר מינרלים בשכבה זו. </a:t>
            </a:r>
          </a:p>
        </p:txBody>
      </p:sp>
      <p:sp>
        <p:nvSpPr>
          <p:cNvPr id="14" name="Rectangle 9"/>
          <p:cNvSpPr/>
          <p:nvPr/>
        </p:nvSpPr>
        <p:spPr>
          <a:xfrm>
            <a:off x="500063" y="2714625"/>
            <a:ext cx="7929562" cy="642938"/>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משפט ב</a:t>
            </a:r>
          </a:p>
        </p:txBody>
      </p:sp>
      <p:sp>
        <p:nvSpPr>
          <p:cNvPr id="16" name="TextBox 15"/>
          <p:cNvSpPr txBox="1"/>
          <p:nvPr/>
        </p:nvSpPr>
        <p:spPr>
          <a:xfrm>
            <a:off x="460375" y="4183063"/>
            <a:ext cx="8183563" cy="17557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a:t>
            </a:r>
            <a:r>
              <a:rPr lang="en-US" b="1" dirty="0">
                <a:solidFill>
                  <a:srgbClr val="1D4C72"/>
                </a:solidFill>
                <a:latin typeface="+mn-lt"/>
                <a:cs typeface="+mn-cs"/>
              </a:rPr>
              <a:t>17</a:t>
            </a:r>
            <a:r>
              <a:rPr lang="he-IL" b="1" dirty="0">
                <a:solidFill>
                  <a:srgbClr val="1D4C72"/>
                </a:solidFill>
                <a:latin typeface="+mn-lt"/>
                <a:cs typeface="+mn-cs"/>
              </a:rPr>
              <a:t>:</a:t>
            </a:r>
          </a:p>
          <a:p>
            <a:pPr>
              <a:defRPr/>
            </a:pPr>
            <a:r>
              <a:rPr lang="he-IL" dirty="0">
                <a:solidFill>
                  <a:srgbClr val="1D4C72"/>
                </a:solidFill>
                <a:latin typeface="+mn-lt"/>
                <a:cs typeface="+mn-cs"/>
              </a:rPr>
              <a:t>באיזו רמה בפירמידה האקולוגית מצויה כמות האנרגיה הגדולה ביותר? </a:t>
            </a:r>
            <a:endParaRPr lang="en-US" dirty="0">
              <a:solidFill>
                <a:srgbClr val="1D4C72"/>
              </a:solidFill>
              <a:latin typeface="+mn-lt"/>
              <a:cs typeface="+mn-cs"/>
            </a:endParaRPr>
          </a:p>
          <a:p>
            <a:pPr>
              <a:defRPr/>
            </a:pPr>
            <a:r>
              <a:rPr lang="he-IL" dirty="0">
                <a:solidFill>
                  <a:srgbClr val="1D4C72"/>
                </a:solidFill>
                <a:latin typeface="+mn-lt"/>
                <a:cs typeface="+mn-cs"/>
              </a:rPr>
              <a:t>       </a:t>
            </a:r>
            <a:r>
              <a:rPr lang="he-IL" b="1" dirty="0">
                <a:solidFill>
                  <a:srgbClr val="1D4C72"/>
                </a:solidFill>
              </a:rPr>
              <a:t>א.  </a:t>
            </a:r>
            <a:r>
              <a:rPr lang="he-IL" dirty="0">
                <a:solidFill>
                  <a:srgbClr val="1D4C72"/>
                </a:solidFill>
                <a:latin typeface="+mn-lt"/>
                <a:cs typeface="+mn-cs"/>
              </a:rPr>
              <a:t>ברמת היצרנים</a:t>
            </a:r>
            <a:endParaRPr lang="en-US" dirty="0">
              <a:solidFill>
                <a:srgbClr val="1D4C72"/>
              </a:solidFill>
              <a:latin typeface="+mn-lt"/>
              <a:cs typeface="+mn-cs"/>
            </a:endParaRPr>
          </a:p>
          <a:p>
            <a:pPr>
              <a:defRPr/>
            </a:pPr>
            <a:r>
              <a:rPr lang="he-IL" dirty="0">
                <a:solidFill>
                  <a:srgbClr val="1D4C72"/>
                </a:solidFill>
                <a:latin typeface="+mn-lt"/>
                <a:cs typeface="+mn-cs"/>
              </a:rPr>
              <a:t>       </a:t>
            </a:r>
            <a:r>
              <a:rPr lang="he-IL" b="1" dirty="0">
                <a:solidFill>
                  <a:srgbClr val="1D4C72"/>
                </a:solidFill>
              </a:rPr>
              <a:t>ב.</a:t>
            </a:r>
            <a:r>
              <a:rPr lang="he-IL" dirty="0">
                <a:solidFill>
                  <a:srgbClr val="1D4C72"/>
                </a:solidFill>
                <a:latin typeface="+mn-lt"/>
                <a:cs typeface="+mn-cs"/>
              </a:rPr>
              <a:t>  ברמת הצרכנים הראשוניים</a:t>
            </a:r>
            <a:endParaRPr lang="en-US" dirty="0">
              <a:solidFill>
                <a:srgbClr val="1D4C72"/>
              </a:solidFill>
              <a:latin typeface="+mn-lt"/>
              <a:cs typeface="+mn-cs"/>
            </a:endParaRPr>
          </a:p>
          <a:p>
            <a:pPr>
              <a:defRPr/>
            </a:pPr>
            <a:r>
              <a:rPr lang="he-IL" dirty="0">
                <a:solidFill>
                  <a:srgbClr val="1D4C72"/>
                </a:solidFill>
                <a:latin typeface="+mn-lt"/>
                <a:cs typeface="+mn-cs"/>
              </a:rPr>
              <a:t>       </a:t>
            </a:r>
            <a:r>
              <a:rPr lang="he-IL" b="1" dirty="0">
                <a:solidFill>
                  <a:srgbClr val="1D4C72"/>
                </a:solidFill>
              </a:rPr>
              <a:t>ג.</a:t>
            </a:r>
            <a:r>
              <a:rPr lang="he-IL" dirty="0">
                <a:solidFill>
                  <a:srgbClr val="1D4C72"/>
                </a:solidFill>
                <a:latin typeface="+mn-lt"/>
                <a:cs typeface="+mn-cs"/>
              </a:rPr>
              <a:t>  ברמת הצרכנים השניוניים</a:t>
            </a:r>
            <a:endParaRPr lang="en-US" dirty="0">
              <a:solidFill>
                <a:srgbClr val="1D4C72"/>
              </a:solidFill>
              <a:latin typeface="+mn-lt"/>
              <a:cs typeface="+mn-cs"/>
            </a:endParaRPr>
          </a:p>
          <a:p>
            <a:pPr>
              <a:defRPr/>
            </a:pPr>
            <a:r>
              <a:rPr lang="he-IL" dirty="0">
                <a:solidFill>
                  <a:srgbClr val="1D4C72"/>
                </a:solidFill>
                <a:latin typeface="+mn-lt"/>
                <a:cs typeface="+mn-cs"/>
              </a:rPr>
              <a:t>       </a:t>
            </a:r>
            <a:r>
              <a:rPr lang="he-IL" b="1" dirty="0">
                <a:solidFill>
                  <a:srgbClr val="1D4C72"/>
                </a:solidFill>
              </a:rPr>
              <a:t>ד.</a:t>
            </a:r>
            <a:r>
              <a:rPr lang="he-IL" dirty="0">
                <a:solidFill>
                  <a:srgbClr val="1D4C72"/>
                </a:solidFill>
                <a:latin typeface="+mn-lt"/>
                <a:cs typeface="+mn-cs"/>
              </a:rPr>
              <a:t>  כמות האנרגיה שווה בכל הרמות</a:t>
            </a:r>
            <a:endParaRPr lang="en-US" dirty="0">
              <a:solidFill>
                <a:srgbClr val="1D4C72"/>
              </a:solidFill>
              <a:latin typeface="+mn-lt"/>
              <a:cs typeface="+mn-cs"/>
            </a:endParaRPr>
          </a:p>
        </p:txBody>
      </p:sp>
      <p:sp>
        <p:nvSpPr>
          <p:cNvPr id="17" name="Rectangle 14"/>
          <p:cNvSpPr/>
          <p:nvPr/>
        </p:nvSpPr>
        <p:spPr>
          <a:xfrm>
            <a:off x="500063" y="6000750"/>
            <a:ext cx="8012112" cy="642938"/>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משפט א</a:t>
            </a:r>
          </a:p>
        </p:txBody>
      </p:sp>
      <p:sp>
        <p:nvSpPr>
          <p:cNvPr id="9"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11"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21</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9DCB5F78-FC50-4A31-A7D9-21264C0A498A}" type="slidenum">
              <a:rPr lang="he-IL" smtClean="0"/>
              <a:pPr fontAlgn="base">
                <a:spcBef>
                  <a:spcPct val="0"/>
                </a:spcBef>
                <a:spcAft>
                  <a:spcPct val="0"/>
                </a:spcAft>
                <a:defRPr/>
              </a:pPr>
              <a:t>22</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פירמידת מזון אקולוגית – שאלות 19-18</a:t>
            </a:r>
            <a:endParaRPr lang="he-IL" sz="2000" dirty="0" smtClean="0"/>
          </a:p>
        </p:txBody>
      </p:sp>
      <p:sp>
        <p:nvSpPr>
          <p:cNvPr id="13" name="TextBox 12"/>
          <p:cNvSpPr txBox="1"/>
          <p:nvPr/>
        </p:nvSpPr>
        <p:spPr>
          <a:xfrm>
            <a:off x="500063" y="500063"/>
            <a:ext cx="8183562" cy="20320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a:t>
            </a:r>
            <a:r>
              <a:rPr lang="en-US" b="1" dirty="0">
                <a:solidFill>
                  <a:srgbClr val="1D4C72"/>
                </a:solidFill>
                <a:latin typeface="+mn-lt"/>
                <a:cs typeface="+mn-cs"/>
              </a:rPr>
              <a:t>18</a:t>
            </a:r>
            <a:r>
              <a:rPr lang="he-IL" b="1" dirty="0">
                <a:solidFill>
                  <a:srgbClr val="1D4C72"/>
                </a:solidFill>
                <a:latin typeface="+mn-lt"/>
                <a:cs typeface="+mn-cs"/>
              </a:rPr>
              <a:t>:</a:t>
            </a:r>
          </a:p>
          <a:p>
            <a:pPr>
              <a:defRPr/>
            </a:pPr>
            <a:r>
              <a:rPr lang="he-IL" dirty="0">
                <a:solidFill>
                  <a:srgbClr val="1D4C72"/>
                </a:solidFill>
                <a:latin typeface="+mn-lt"/>
                <a:cs typeface="+mn-cs"/>
              </a:rPr>
              <a:t>בדרך כלל פירמידה אקולוגית (פירמידת ביומסה) נעשית צרה יותר עם העלייה מרמת הזנה אחת לרמה שמעליה. מדוע? </a:t>
            </a:r>
          </a:p>
          <a:p>
            <a:pPr fontAlgn="auto">
              <a:spcBef>
                <a:spcPts val="0"/>
              </a:spcBef>
              <a:spcAft>
                <a:spcPts val="0"/>
              </a:spcAft>
              <a:defRPr/>
            </a:pPr>
            <a:r>
              <a:rPr lang="he-IL" dirty="0">
                <a:solidFill>
                  <a:srgbClr val="1D4C72"/>
                </a:solidFill>
              </a:rPr>
              <a:t>       </a:t>
            </a:r>
            <a:r>
              <a:rPr lang="he-IL" b="1" dirty="0">
                <a:solidFill>
                  <a:srgbClr val="1D4C72"/>
                </a:solidFill>
              </a:rPr>
              <a:t>א</a:t>
            </a:r>
            <a:r>
              <a:rPr lang="he-IL" dirty="0">
                <a:solidFill>
                  <a:srgbClr val="1D4C72"/>
                </a:solidFill>
              </a:rPr>
              <a:t>.  כי ככל שרמת ההזנה גבוהה יותר, נכללים בה אורגניזמים נדירים יותר. </a:t>
            </a:r>
          </a:p>
          <a:p>
            <a:pPr fontAlgn="auto">
              <a:spcBef>
                <a:spcPts val="0"/>
              </a:spcBef>
              <a:spcAft>
                <a:spcPts val="0"/>
              </a:spcAft>
              <a:defRPr/>
            </a:pPr>
            <a:r>
              <a:rPr lang="he-IL" dirty="0">
                <a:solidFill>
                  <a:srgbClr val="1D4C72"/>
                </a:solidFill>
              </a:rPr>
              <a:t>       </a:t>
            </a:r>
            <a:r>
              <a:rPr lang="he-IL" b="1" dirty="0">
                <a:solidFill>
                  <a:srgbClr val="1D4C72"/>
                </a:solidFill>
              </a:rPr>
              <a:t>ב</a:t>
            </a:r>
            <a:r>
              <a:rPr lang="he-IL" dirty="0">
                <a:solidFill>
                  <a:srgbClr val="1D4C72"/>
                </a:solidFill>
              </a:rPr>
              <a:t>.  כי ככל שרמת ההזנה גבוהה יותר, נכללים בה אורגניזמים קטנים יותר. </a:t>
            </a:r>
          </a:p>
          <a:p>
            <a:pPr fontAlgn="auto">
              <a:spcBef>
                <a:spcPts val="0"/>
              </a:spcBef>
              <a:spcAft>
                <a:spcPts val="0"/>
              </a:spcAft>
              <a:defRPr/>
            </a:pPr>
            <a:r>
              <a:rPr lang="he-IL" b="1" dirty="0">
                <a:solidFill>
                  <a:srgbClr val="1D4C72"/>
                </a:solidFill>
              </a:rPr>
              <a:t>       ג.</a:t>
            </a:r>
            <a:r>
              <a:rPr lang="he-IL" dirty="0">
                <a:solidFill>
                  <a:srgbClr val="1D4C72"/>
                </a:solidFill>
              </a:rPr>
              <a:t>  כי ככל שעולים בפירמידה, יש איבוד של חומרים ושל אנרגיית חום אל הסביבה.</a:t>
            </a:r>
          </a:p>
          <a:p>
            <a:pPr fontAlgn="auto">
              <a:spcBef>
                <a:spcPts val="0"/>
              </a:spcBef>
              <a:spcAft>
                <a:spcPts val="0"/>
              </a:spcAft>
              <a:defRPr/>
            </a:pPr>
            <a:r>
              <a:rPr lang="he-IL" b="1" dirty="0">
                <a:solidFill>
                  <a:srgbClr val="1D4C72"/>
                </a:solidFill>
              </a:rPr>
              <a:t>       ד</a:t>
            </a:r>
            <a:r>
              <a:rPr lang="he-IL" dirty="0">
                <a:solidFill>
                  <a:srgbClr val="1D4C72"/>
                </a:solidFill>
              </a:rPr>
              <a:t>.  כי ככל שעולים בפירמידה, מספרם של האורגניזמים הולך ופוחת.</a:t>
            </a:r>
            <a:endParaRPr lang="en-US" dirty="0">
              <a:solidFill>
                <a:srgbClr val="1D4C72"/>
              </a:solidFill>
              <a:latin typeface="+mn-lt"/>
              <a:cs typeface="+mn-cs"/>
            </a:endParaRPr>
          </a:p>
        </p:txBody>
      </p:sp>
      <p:sp>
        <p:nvSpPr>
          <p:cNvPr id="19" name="TextBox 18"/>
          <p:cNvSpPr txBox="1"/>
          <p:nvPr/>
        </p:nvSpPr>
        <p:spPr>
          <a:xfrm>
            <a:off x="531813" y="3643313"/>
            <a:ext cx="8183562" cy="20320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a:t>
            </a:r>
            <a:r>
              <a:rPr lang="en-US" b="1" dirty="0">
                <a:solidFill>
                  <a:srgbClr val="1D4C72"/>
                </a:solidFill>
                <a:latin typeface="+mn-lt"/>
                <a:cs typeface="+mn-cs"/>
              </a:rPr>
              <a:t> </a:t>
            </a:r>
            <a:r>
              <a:rPr lang="he-IL" b="1" dirty="0">
                <a:solidFill>
                  <a:srgbClr val="1D4C72"/>
                </a:solidFill>
                <a:latin typeface="+mn-lt"/>
                <a:cs typeface="+mn-cs"/>
              </a:rPr>
              <a:t> 19:</a:t>
            </a:r>
          </a:p>
          <a:p>
            <a:pPr>
              <a:defRPr/>
            </a:pPr>
            <a:r>
              <a:rPr lang="he-IL" dirty="0">
                <a:solidFill>
                  <a:srgbClr val="1D4C72"/>
                </a:solidFill>
                <a:latin typeface="+mn-lt"/>
                <a:cs typeface="+mn-cs"/>
              </a:rPr>
              <a:t>במדינה מסוימת, ששטחי החקלאות שלה מוגבלים, יש בעיה של רעב. 	</a:t>
            </a:r>
            <a:endParaRPr lang="en-US" dirty="0">
              <a:solidFill>
                <a:srgbClr val="1D4C72"/>
              </a:solidFill>
              <a:latin typeface="+mn-lt"/>
              <a:cs typeface="+mn-cs"/>
            </a:endParaRPr>
          </a:p>
          <a:p>
            <a:pPr>
              <a:defRPr/>
            </a:pPr>
            <a:r>
              <a:rPr lang="he-IL" dirty="0">
                <a:solidFill>
                  <a:srgbClr val="1D4C72"/>
                </a:solidFill>
                <a:latin typeface="+mn-lt"/>
                <a:cs typeface="+mn-cs"/>
              </a:rPr>
              <a:t>כדי לפתור את בעיית הרעב, עדיף להשתמש במרבית שטחי החקלאות:</a:t>
            </a:r>
            <a:endParaRPr lang="en-US" dirty="0">
              <a:solidFill>
                <a:srgbClr val="1D4C72"/>
              </a:solidFill>
              <a:latin typeface="+mn-lt"/>
              <a:cs typeface="+mn-cs"/>
            </a:endParaRPr>
          </a:p>
          <a:p>
            <a:pPr>
              <a:defRPr/>
            </a:pPr>
            <a:r>
              <a:rPr lang="he-IL" b="1" dirty="0">
                <a:solidFill>
                  <a:srgbClr val="1D4C72"/>
                </a:solidFill>
                <a:latin typeface="+mn-lt"/>
                <a:cs typeface="+mn-cs"/>
              </a:rPr>
              <a:t>       א.  </a:t>
            </a:r>
            <a:r>
              <a:rPr lang="he-IL" dirty="0">
                <a:solidFill>
                  <a:srgbClr val="1D4C72"/>
                </a:solidFill>
                <a:latin typeface="+mn-lt"/>
                <a:cs typeface="+mn-cs"/>
              </a:rPr>
              <a:t>לשֵם גידול צמחים למאכל על ידי פָּרות, והפרות ישמשו למאכל האדם.</a:t>
            </a:r>
            <a:endParaRPr lang="en-US" dirty="0">
              <a:solidFill>
                <a:srgbClr val="1D4C72"/>
              </a:solidFill>
              <a:latin typeface="+mn-lt"/>
              <a:cs typeface="+mn-cs"/>
            </a:endParaRPr>
          </a:p>
          <a:p>
            <a:pPr>
              <a:defRPr/>
            </a:pPr>
            <a:r>
              <a:rPr lang="he-IL" b="1" dirty="0">
                <a:solidFill>
                  <a:srgbClr val="1D4C72"/>
                </a:solidFill>
                <a:latin typeface="+mn-lt"/>
                <a:cs typeface="+mn-cs"/>
              </a:rPr>
              <a:t>       ב.  </a:t>
            </a:r>
            <a:r>
              <a:rPr lang="he-IL" dirty="0">
                <a:solidFill>
                  <a:srgbClr val="1D4C72"/>
                </a:solidFill>
                <a:latin typeface="+mn-lt"/>
                <a:cs typeface="+mn-cs"/>
              </a:rPr>
              <a:t>לשֵם גידול צמחים למאכל על ידי עופות, וביצי העופות ישמשו למאכל האדם.</a:t>
            </a:r>
            <a:endParaRPr lang="en-US" dirty="0">
              <a:solidFill>
                <a:srgbClr val="1D4C72"/>
              </a:solidFill>
              <a:latin typeface="+mn-lt"/>
              <a:cs typeface="+mn-cs"/>
            </a:endParaRPr>
          </a:p>
          <a:p>
            <a:pPr>
              <a:defRPr/>
            </a:pPr>
            <a:r>
              <a:rPr lang="he-IL" b="1" dirty="0">
                <a:solidFill>
                  <a:srgbClr val="1D4C72"/>
                </a:solidFill>
                <a:latin typeface="+mn-lt"/>
                <a:cs typeface="+mn-cs"/>
              </a:rPr>
              <a:t>       ג.  </a:t>
            </a:r>
            <a:r>
              <a:rPr lang="he-IL" dirty="0">
                <a:solidFill>
                  <a:srgbClr val="1D4C72"/>
                </a:solidFill>
                <a:latin typeface="+mn-lt"/>
                <a:cs typeface="+mn-cs"/>
              </a:rPr>
              <a:t>לשֵם גידול צמחים ממינים שונים אשר ישמשו למאכל האדם.</a:t>
            </a:r>
            <a:endParaRPr lang="en-US" dirty="0">
              <a:solidFill>
                <a:srgbClr val="1D4C72"/>
              </a:solidFill>
              <a:latin typeface="+mn-lt"/>
              <a:cs typeface="+mn-cs"/>
            </a:endParaRPr>
          </a:p>
          <a:p>
            <a:pPr>
              <a:defRPr/>
            </a:pPr>
            <a:r>
              <a:rPr lang="he-IL" b="1" dirty="0">
                <a:solidFill>
                  <a:srgbClr val="1D4C72"/>
                </a:solidFill>
                <a:latin typeface="+mn-lt"/>
                <a:cs typeface="+mn-cs"/>
              </a:rPr>
              <a:t>       ד.  </a:t>
            </a:r>
            <a:r>
              <a:rPr lang="he-IL" dirty="0">
                <a:solidFill>
                  <a:srgbClr val="1D4C72"/>
                </a:solidFill>
                <a:latin typeface="+mn-lt"/>
                <a:cs typeface="+mn-cs"/>
              </a:rPr>
              <a:t>כל הפתרונות טובים באותה מידה.</a:t>
            </a:r>
            <a:endParaRPr lang="en-US" dirty="0">
              <a:solidFill>
                <a:srgbClr val="1D4C72"/>
              </a:solidFill>
              <a:latin typeface="+mn-lt"/>
              <a:cs typeface="+mn-cs"/>
            </a:endParaRPr>
          </a:p>
        </p:txBody>
      </p:sp>
      <p:sp>
        <p:nvSpPr>
          <p:cNvPr id="7"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8"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22</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ED7BB027-47B9-4DAF-B00B-2296025812EA}" type="slidenum">
              <a:rPr lang="he-IL" smtClean="0"/>
              <a:pPr fontAlgn="base">
                <a:spcBef>
                  <a:spcPct val="0"/>
                </a:spcBef>
                <a:spcAft>
                  <a:spcPct val="0"/>
                </a:spcAft>
                <a:defRPr/>
              </a:pPr>
              <a:t>23</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פירמידת מזון אקולוגית – תשובות</a:t>
            </a:r>
            <a:endParaRPr lang="he-IL" sz="2000" dirty="0" smtClean="0"/>
          </a:p>
        </p:txBody>
      </p:sp>
      <p:sp>
        <p:nvSpPr>
          <p:cNvPr id="13" name="TextBox 12"/>
          <p:cNvSpPr txBox="1"/>
          <p:nvPr/>
        </p:nvSpPr>
        <p:spPr>
          <a:xfrm>
            <a:off x="500063" y="500063"/>
            <a:ext cx="8183562" cy="20320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a:t>
            </a:r>
            <a:r>
              <a:rPr lang="en-US" b="1" dirty="0">
                <a:solidFill>
                  <a:srgbClr val="1D4C72"/>
                </a:solidFill>
                <a:latin typeface="+mn-lt"/>
                <a:cs typeface="+mn-cs"/>
              </a:rPr>
              <a:t>18</a:t>
            </a:r>
            <a:r>
              <a:rPr lang="he-IL" b="1" dirty="0">
                <a:solidFill>
                  <a:srgbClr val="1D4C72"/>
                </a:solidFill>
                <a:latin typeface="+mn-lt"/>
                <a:cs typeface="+mn-cs"/>
              </a:rPr>
              <a:t>:</a:t>
            </a:r>
          </a:p>
          <a:p>
            <a:pPr>
              <a:defRPr/>
            </a:pPr>
            <a:r>
              <a:rPr lang="he-IL" dirty="0">
                <a:solidFill>
                  <a:srgbClr val="1D4C72"/>
                </a:solidFill>
                <a:latin typeface="+mn-lt"/>
                <a:cs typeface="+mn-cs"/>
              </a:rPr>
              <a:t>בדרך כלל פירמידה אקולוגית (פירמידת ביומסה) נעשית צרה יותר עם העלייה מרמת הזנה אחת לרמה שמעליה. מדוע? </a:t>
            </a:r>
          </a:p>
          <a:p>
            <a:pPr fontAlgn="auto">
              <a:spcBef>
                <a:spcPts val="0"/>
              </a:spcBef>
              <a:spcAft>
                <a:spcPts val="0"/>
              </a:spcAft>
              <a:defRPr/>
            </a:pPr>
            <a:r>
              <a:rPr lang="he-IL" dirty="0">
                <a:solidFill>
                  <a:srgbClr val="1D4C72"/>
                </a:solidFill>
              </a:rPr>
              <a:t>       </a:t>
            </a:r>
            <a:r>
              <a:rPr lang="he-IL" b="1" dirty="0">
                <a:solidFill>
                  <a:srgbClr val="1D4C72"/>
                </a:solidFill>
              </a:rPr>
              <a:t>א</a:t>
            </a:r>
            <a:r>
              <a:rPr lang="he-IL" dirty="0">
                <a:solidFill>
                  <a:srgbClr val="1D4C72"/>
                </a:solidFill>
              </a:rPr>
              <a:t>.  כי ככל שרמת ההזנה גבוהה יותר, נכללים בה אורגניזמים נדירים יותר. </a:t>
            </a:r>
          </a:p>
          <a:p>
            <a:pPr fontAlgn="auto">
              <a:spcBef>
                <a:spcPts val="0"/>
              </a:spcBef>
              <a:spcAft>
                <a:spcPts val="0"/>
              </a:spcAft>
              <a:defRPr/>
            </a:pPr>
            <a:r>
              <a:rPr lang="he-IL" dirty="0">
                <a:solidFill>
                  <a:srgbClr val="1D4C72"/>
                </a:solidFill>
              </a:rPr>
              <a:t>       </a:t>
            </a:r>
            <a:r>
              <a:rPr lang="he-IL" b="1" dirty="0">
                <a:solidFill>
                  <a:srgbClr val="1D4C72"/>
                </a:solidFill>
              </a:rPr>
              <a:t>ב</a:t>
            </a:r>
            <a:r>
              <a:rPr lang="he-IL" dirty="0">
                <a:solidFill>
                  <a:srgbClr val="1D4C72"/>
                </a:solidFill>
              </a:rPr>
              <a:t>.  כי ככל שרמת ההזנה גבוהה יותר, נכללים בה אורגניזמים קטנים יותר. </a:t>
            </a:r>
          </a:p>
          <a:p>
            <a:pPr fontAlgn="auto">
              <a:spcBef>
                <a:spcPts val="0"/>
              </a:spcBef>
              <a:spcAft>
                <a:spcPts val="0"/>
              </a:spcAft>
              <a:defRPr/>
            </a:pPr>
            <a:r>
              <a:rPr lang="he-IL" b="1" dirty="0">
                <a:solidFill>
                  <a:srgbClr val="1D4C72"/>
                </a:solidFill>
              </a:rPr>
              <a:t>       ג.</a:t>
            </a:r>
            <a:r>
              <a:rPr lang="he-IL" dirty="0">
                <a:solidFill>
                  <a:srgbClr val="1D4C72"/>
                </a:solidFill>
              </a:rPr>
              <a:t>  כי ככל שעולים בפירמידה, יש איבוד של חומרים ושל אנרגיית חום אל הסביבה.</a:t>
            </a:r>
          </a:p>
          <a:p>
            <a:pPr fontAlgn="auto">
              <a:spcBef>
                <a:spcPts val="0"/>
              </a:spcBef>
              <a:spcAft>
                <a:spcPts val="0"/>
              </a:spcAft>
              <a:defRPr/>
            </a:pPr>
            <a:r>
              <a:rPr lang="he-IL" b="1" dirty="0">
                <a:solidFill>
                  <a:srgbClr val="1D4C72"/>
                </a:solidFill>
              </a:rPr>
              <a:t>       ד</a:t>
            </a:r>
            <a:r>
              <a:rPr lang="he-IL" dirty="0">
                <a:solidFill>
                  <a:srgbClr val="1D4C72"/>
                </a:solidFill>
              </a:rPr>
              <a:t>.  כי ככל שעולים בפירמידה, מספרם של האורגניזמים הולך ופוחת.</a:t>
            </a:r>
            <a:endParaRPr lang="en-US" dirty="0">
              <a:solidFill>
                <a:srgbClr val="1D4C72"/>
              </a:solidFill>
              <a:latin typeface="+mn-lt"/>
              <a:cs typeface="+mn-cs"/>
            </a:endParaRPr>
          </a:p>
        </p:txBody>
      </p:sp>
      <p:sp>
        <p:nvSpPr>
          <p:cNvPr id="15" name="Rectangle 14"/>
          <p:cNvSpPr/>
          <p:nvPr/>
        </p:nvSpPr>
        <p:spPr>
          <a:xfrm>
            <a:off x="519113" y="2571750"/>
            <a:ext cx="7910512" cy="85725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משפט ג</a:t>
            </a:r>
          </a:p>
        </p:txBody>
      </p:sp>
      <p:sp>
        <p:nvSpPr>
          <p:cNvPr id="19" name="TextBox 18"/>
          <p:cNvSpPr txBox="1"/>
          <p:nvPr/>
        </p:nvSpPr>
        <p:spPr>
          <a:xfrm>
            <a:off x="531813" y="3643313"/>
            <a:ext cx="8183562" cy="20320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a:t>
            </a:r>
            <a:r>
              <a:rPr lang="en-US" b="1" dirty="0">
                <a:solidFill>
                  <a:srgbClr val="1D4C72"/>
                </a:solidFill>
                <a:latin typeface="+mn-lt"/>
                <a:cs typeface="+mn-cs"/>
              </a:rPr>
              <a:t> </a:t>
            </a:r>
            <a:r>
              <a:rPr lang="he-IL" b="1" dirty="0">
                <a:solidFill>
                  <a:srgbClr val="1D4C72"/>
                </a:solidFill>
                <a:latin typeface="+mn-lt"/>
                <a:cs typeface="+mn-cs"/>
              </a:rPr>
              <a:t> 19:</a:t>
            </a:r>
          </a:p>
          <a:p>
            <a:pPr>
              <a:defRPr/>
            </a:pPr>
            <a:r>
              <a:rPr lang="he-IL" dirty="0">
                <a:solidFill>
                  <a:srgbClr val="1D4C72"/>
                </a:solidFill>
                <a:latin typeface="+mn-lt"/>
                <a:cs typeface="+mn-cs"/>
              </a:rPr>
              <a:t>במדינה מסוימת, ששטחי החקלאות שלה מוגבלים, יש בעיה של רעב. 	</a:t>
            </a:r>
            <a:endParaRPr lang="en-US" dirty="0">
              <a:solidFill>
                <a:srgbClr val="1D4C72"/>
              </a:solidFill>
              <a:latin typeface="+mn-lt"/>
              <a:cs typeface="+mn-cs"/>
            </a:endParaRPr>
          </a:p>
          <a:p>
            <a:pPr>
              <a:defRPr/>
            </a:pPr>
            <a:r>
              <a:rPr lang="he-IL" dirty="0">
                <a:solidFill>
                  <a:srgbClr val="1D4C72"/>
                </a:solidFill>
                <a:latin typeface="+mn-lt"/>
                <a:cs typeface="+mn-cs"/>
              </a:rPr>
              <a:t>כדי לפתור את בעיית הרעב, עדיף להשתמש במרבית שטחי החקלאות:</a:t>
            </a:r>
            <a:endParaRPr lang="en-US" dirty="0">
              <a:solidFill>
                <a:srgbClr val="1D4C72"/>
              </a:solidFill>
              <a:latin typeface="+mn-lt"/>
              <a:cs typeface="+mn-cs"/>
            </a:endParaRPr>
          </a:p>
          <a:p>
            <a:pPr>
              <a:defRPr/>
            </a:pPr>
            <a:r>
              <a:rPr lang="he-IL" b="1" dirty="0">
                <a:solidFill>
                  <a:srgbClr val="1D4C72"/>
                </a:solidFill>
                <a:latin typeface="+mn-lt"/>
                <a:cs typeface="+mn-cs"/>
              </a:rPr>
              <a:t>       א.  </a:t>
            </a:r>
            <a:r>
              <a:rPr lang="he-IL" dirty="0">
                <a:solidFill>
                  <a:srgbClr val="1D4C72"/>
                </a:solidFill>
                <a:latin typeface="+mn-lt"/>
                <a:cs typeface="+mn-cs"/>
              </a:rPr>
              <a:t>לשֵם גידול צמחים למאכל על ידי פָּרות, והפרות ישמשו למאכל האדם.</a:t>
            </a:r>
            <a:endParaRPr lang="en-US" dirty="0">
              <a:solidFill>
                <a:srgbClr val="1D4C72"/>
              </a:solidFill>
              <a:latin typeface="+mn-lt"/>
              <a:cs typeface="+mn-cs"/>
            </a:endParaRPr>
          </a:p>
          <a:p>
            <a:pPr>
              <a:defRPr/>
            </a:pPr>
            <a:r>
              <a:rPr lang="he-IL" b="1" dirty="0">
                <a:solidFill>
                  <a:srgbClr val="1D4C72"/>
                </a:solidFill>
                <a:latin typeface="+mn-lt"/>
                <a:cs typeface="+mn-cs"/>
              </a:rPr>
              <a:t>       ב.  </a:t>
            </a:r>
            <a:r>
              <a:rPr lang="he-IL" dirty="0">
                <a:solidFill>
                  <a:srgbClr val="1D4C72"/>
                </a:solidFill>
                <a:latin typeface="+mn-lt"/>
                <a:cs typeface="+mn-cs"/>
              </a:rPr>
              <a:t>לשֵם גידול צמחים למאכל על ידי עופות, וביצי העופות ישמשו למאכל האדם.</a:t>
            </a:r>
            <a:endParaRPr lang="en-US" dirty="0">
              <a:solidFill>
                <a:srgbClr val="1D4C72"/>
              </a:solidFill>
              <a:latin typeface="+mn-lt"/>
              <a:cs typeface="+mn-cs"/>
            </a:endParaRPr>
          </a:p>
          <a:p>
            <a:pPr>
              <a:defRPr/>
            </a:pPr>
            <a:r>
              <a:rPr lang="he-IL" b="1" dirty="0">
                <a:solidFill>
                  <a:srgbClr val="1D4C72"/>
                </a:solidFill>
                <a:latin typeface="+mn-lt"/>
                <a:cs typeface="+mn-cs"/>
              </a:rPr>
              <a:t>       ג.  </a:t>
            </a:r>
            <a:r>
              <a:rPr lang="he-IL" dirty="0">
                <a:solidFill>
                  <a:srgbClr val="1D4C72"/>
                </a:solidFill>
                <a:latin typeface="+mn-lt"/>
                <a:cs typeface="+mn-cs"/>
              </a:rPr>
              <a:t>לשֵם גידול צמחים ממינים שונים אשר ישמשו למאכל האדם.</a:t>
            </a:r>
            <a:endParaRPr lang="en-US" dirty="0">
              <a:solidFill>
                <a:srgbClr val="1D4C72"/>
              </a:solidFill>
              <a:latin typeface="+mn-lt"/>
              <a:cs typeface="+mn-cs"/>
            </a:endParaRPr>
          </a:p>
          <a:p>
            <a:pPr>
              <a:defRPr/>
            </a:pPr>
            <a:r>
              <a:rPr lang="he-IL" b="1" dirty="0">
                <a:solidFill>
                  <a:srgbClr val="1D4C72"/>
                </a:solidFill>
                <a:latin typeface="+mn-lt"/>
                <a:cs typeface="+mn-cs"/>
              </a:rPr>
              <a:t>       ד.  </a:t>
            </a:r>
            <a:r>
              <a:rPr lang="he-IL" dirty="0">
                <a:solidFill>
                  <a:srgbClr val="1D4C72"/>
                </a:solidFill>
                <a:latin typeface="+mn-lt"/>
                <a:cs typeface="+mn-cs"/>
              </a:rPr>
              <a:t>כל הפתרונות טובים באותה מידה.</a:t>
            </a:r>
            <a:endParaRPr lang="en-US" dirty="0">
              <a:solidFill>
                <a:srgbClr val="1D4C72"/>
              </a:solidFill>
              <a:latin typeface="+mn-lt"/>
              <a:cs typeface="+mn-cs"/>
            </a:endParaRPr>
          </a:p>
        </p:txBody>
      </p:sp>
      <p:sp>
        <p:nvSpPr>
          <p:cNvPr id="20" name="Rectangle 14"/>
          <p:cNvSpPr/>
          <p:nvPr/>
        </p:nvSpPr>
        <p:spPr>
          <a:xfrm>
            <a:off x="571500" y="5786438"/>
            <a:ext cx="7910513" cy="85725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משפט ג</a:t>
            </a:r>
          </a:p>
        </p:txBody>
      </p:sp>
      <p:sp>
        <p:nvSpPr>
          <p:cNvPr id="9"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10"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23</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E567AD1E-DE14-4D7A-925E-38501E0856C9}" type="slidenum">
              <a:rPr lang="he-IL" smtClean="0"/>
              <a:pPr fontAlgn="base">
                <a:spcBef>
                  <a:spcPct val="0"/>
                </a:spcBef>
                <a:spcAft>
                  <a:spcPct val="0"/>
                </a:spcAft>
                <a:defRPr/>
              </a:pPr>
              <a:t>24</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פירמידת מזון אקולוגית – שאלה 20</a:t>
            </a:r>
            <a:endParaRPr lang="he-IL" sz="2000" dirty="0" smtClean="0"/>
          </a:p>
        </p:txBody>
      </p:sp>
      <p:sp>
        <p:nvSpPr>
          <p:cNvPr id="9" name="TextBox 8"/>
          <p:cNvSpPr txBox="1"/>
          <p:nvPr/>
        </p:nvSpPr>
        <p:spPr>
          <a:xfrm>
            <a:off x="531813" y="642938"/>
            <a:ext cx="8183562" cy="20320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a:t>
            </a:r>
            <a:r>
              <a:rPr lang="en-US" b="1" dirty="0">
                <a:solidFill>
                  <a:srgbClr val="1D4C72"/>
                </a:solidFill>
                <a:latin typeface="+mn-lt"/>
                <a:cs typeface="+mn-cs"/>
              </a:rPr>
              <a:t>20</a:t>
            </a:r>
            <a:r>
              <a:rPr lang="he-IL" b="1" dirty="0">
                <a:solidFill>
                  <a:srgbClr val="1D4C72"/>
                </a:solidFill>
                <a:latin typeface="+mn-lt"/>
                <a:cs typeface="+mn-cs"/>
              </a:rPr>
              <a:t>:</a:t>
            </a:r>
          </a:p>
          <a:p>
            <a:pPr>
              <a:defRPr/>
            </a:pPr>
            <a:r>
              <a:rPr lang="he-IL" dirty="0">
                <a:solidFill>
                  <a:srgbClr val="1D4C72"/>
                </a:solidFill>
                <a:latin typeface="+mn-lt"/>
                <a:cs typeface="+mn-cs"/>
              </a:rPr>
              <a:t>חרקים מסוימים מטילים ביצים בתוך פירות. </a:t>
            </a:r>
          </a:p>
          <a:p>
            <a:pPr>
              <a:defRPr/>
            </a:pPr>
            <a:r>
              <a:rPr lang="he-IL" dirty="0">
                <a:solidFill>
                  <a:srgbClr val="1D4C72"/>
                </a:solidFill>
                <a:latin typeface="+mn-lt"/>
                <a:cs typeface="+mn-cs"/>
              </a:rPr>
              <a:t>מן הביצים בוקעים זחלים, והזחלים ניזונים מהפרי. </a:t>
            </a:r>
          </a:p>
          <a:p>
            <a:pPr>
              <a:defRPr/>
            </a:pPr>
            <a:r>
              <a:rPr lang="he-IL" dirty="0">
                <a:solidFill>
                  <a:srgbClr val="1D4C72"/>
                </a:solidFill>
                <a:latin typeface="+mn-lt"/>
                <a:cs typeface="+mn-cs"/>
              </a:rPr>
              <a:t>בגני חיות מאכילים חיות (שהן אוכלות-כול) בפירות, שחלקם נגועים בזחלים אלה. 	</a:t>
            </a:r>
            <a:endParaRPr lang="en-US" dirty="0">
              <a:solidFill>
                <a:srgbClr val="1D4C72"/>
              </a:solidFill>
              <a:latin typeface="+mn-lt"/>
              <a:cs typeface="+mn-cs"/>
            </a:endParaRPr>
          </a:p>
          <a:p>
            <a:pPr>
              <a:defRPr/>
            </a:pPr>
            <a:r>
              <a:rPr lang="he-IL" dirty="0">
                <a:solidFill>
                  <a:srgbClr val="1D4C72"/>
                </a:solidFill>
                <a:latin typeface="+mn-lt"/>
                <a:cs typeface="+mn-cs"/>
              </a:rPr>
              <a:t>מאילו פירות (נגועים או לא נגועים) תפיק החיה האוכלת אותם יותר אנרגיה? </a:t>
            </a:r>
          </a:p>
          <a:p>
            <a:pPr>
              <a:defRPr/>
            </a:pPr>
            <a:r>
              <a:rPr lang="he-IL" dirty="0">
                <a:solidFill>
                  <a:srgbClr val="1D4C72"/>
                </a:solidFill>
                <a:latin typeface="+mn-lt"/>
                <a:cs typeface="+mn-cs"/>
              </a:rPr>
              <a:t>נמקו את תשובתכם.</a:t>
            </a:r>
            <a:endParaRPr lang="en-US"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p:txBody>
      </p:sp>
      <p:sp>
        <p:nvSpPr>
          <p:cNvPr id="7"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8"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24</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F55718EE-0A24-4588-9CE1-B1D997E0C8F1}" type="slidenum">
              <a:rPr lang="he-IL" smtClean="0"/>
              <a:pPr fontAlgn="base">
                <a:spcBef>
                  <a:spcPct val="0"/>
                </a:spcBef>
                <a:spcAft>
                  <a:spcPct val="0"/>
                </a:spcAft>
                <a:defRPr/>
              </a:pPr>
              <a:t>25</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פירמידת מזון אקולוגית – תשובה</a:t>
            </a:r>
            <a:endParaRPr lang="he-IL" sz="2000" dirty="0" smtClean="0"/>
          </a:p>
        </p:txBody>
      </p:sp>
      <p:sp>
        <p:nvSpPr>
          <p:cNvPr id="9" name="TextBox 8"/>
          <p:cNvSpPr txBox="1"/>
          <p:nvPr/>
        </p:nvSpPr>
        <p:spPr>
          <a:xfrm>
            <a:off x="531813" y="642938"/>
            <a:ext cx="8183562" cy="20320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a:t>
            </a:r>
            <a:r>
              <a:rPr lang="en-US" b="1" dirty="0">
                <a:solidFill>
                  <a:srgbClr val="1D4C72"/>
                </a:solidFill>
                <a:latin typeface="+mn-lt"/>
                <a:cs typeface="+mn-cs"/>
              </a:rPr>
              <a:t>20</a:t>
            </a:r>
            <a:r>
              <a:rPr lang="he-IL" b="1" dirty="0">
                <a:solidFill>
                  <a:srgbClr val="1D4C72"/>
                </a:solidFill>
                <a:latin typeface="+mn-lt"/>
                <a:cs typeface="+mn-cs"/>
              </a:rPr>
              <a:t>:</a:t>
            </a:r>
          </a:p>
          <a:p>
            <a:pPr>
              <a:defRPr/>
            </a:pPr>
            <a:r>
              <a:rPr lang="he-IL" dirty="0">
                <a:solidFill>
                  <a:srgbClr val="1D4C72"/>
                </a:solidFill>
                <a:latin typeface="+mn-lt"/>
                <a:cs typeface="+mn-cs"/>
              </a:rPr>
              <a:t>חרקים מסוימים מטילים ביצים בתוך פירות. </a:t>
            </a:r>
          </a:p>
          <a:p>
            <a:pPr>
              <a:defRPr/>
            </a:pPr>
            <a:r>
              <a:rPr lang="he-IL" dirty="0">
                <a:solidFill>
                  <a:srgbClr val="1D4C72"/>
                </a:solidFill>
                <a:latin typeface="+mn-lt"/>
                <a:cs typeface="+mn-cs"/>
              </a:rPr>
              <a:t>מן הביצים בוקעים זחלים, והזחלים ניזונים מהפרי. </a:t>
            </a:r>
          </a:p>
          <a:p>
            <a:pPr>
              <a:defRPr/>
            </a:pPr>
            <a:r>
              <a:rPr lang="he-IL" dirty="0">
                <a:solidFill>
                  <a:srgbClr val="1D4C72"/>
                </a:solidFill>
                <a:latin typeface="+mn-lt"/>
                <a:cs typeface="+mn-cs"/>
              </a:rPr>
              <a:t>בגני חיות מאכילים חיות (שהן אוכלות-כול) בפירות, שחלקם נגועים בזחלים אלה. 	</a:t>
            </a:r>
            <a:endParaRPr lang="en-US" dirty="0">
              <a:solidFill>
                <a:srgbClr val="1D4C72"/>
              </a:solidFill>
              <a:latin typeface="+mn-lt"/>
              <a:cs typeface="+mn-cs"/>
            </a:endParaRPr>
          </a:p>
          <a:p>
            <a:pPr>
              <a:defRPr/>
            </a:pPr>
            <a:r>
              <a:rPr lang="he-IL" dirty="0">
                <a:solidFill>
                  <a:srgbClr val="1D4C72"/>
                </a:solidFill>
                <a:latin typeface="+mn-lt"/>
                <a:cs typeface="+mn-cs"/>
              </a:rPr>
              <a:t>מאילו פירות (נגועים או לא נגועים) תפיק החיה האוכלת אותם יותר אנרגיה? </a:t>
            </a:r>
          </a:p>
          <a:p>
            <a:pPr>
              <a:defRPr/>
            </a:pPr>
            <a:r>
              <a:rPr lang="he-IL" dirty="0">
                <a:solidFill>
                  <a:srgbClr val="1D4C72"/>
                </a:solidFill>
                <a:latin typeface="+mn-lt"/>
                <a:cs typeface="+mn-cs"/>
              </a:rPr>
              <a:t>נמקו את תשובתכם.</a:t>
            </a:r>
            <a:endParaRPr lang="en-US"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p:txBody>
      </p:sp>
      <p:sp>
        <p:nvSpPr>
          <p:cNvPr id="7" name="Rectangle 14"/>
          <p:cNvSpPr/>
          <p:nvPr/>
        </p:nvSpPr>
        <p:spPr>
          <a:xfrm>
            <a:off x="571500" y="2643188"/>
            <a:ext cx="7910513" cy="300037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החיה האוכלת תפיק יותר אנרגיה מן הפירות </a:t>
            </a:r>
            <a:r>
              <a:rPr lang="he-IL" u="sng" dirty="0">
                <a:solidFill>
                  <a:schemeClr val="tx1"/>
                </a:solidFill>
              </a:rPr>
              <a:t>שאינם</a:t>
            </a:r>
            <a:r>
              <a:rPr lang="he-IL" dirty="0">
                <a:solidFill>
                  <a:schemeClr val="tx1"/>
                </a:solidFill>
              </a:rPr>
              <a:t> נגועים. במקרה זה יהיה רק שלב אחד שבו יתרחש איבוד של חומרים ושל אנרגיית חום: בעת שהחיות יאכלו את הפרי – במעבר מהיצרן אל הצרכן.</a:t>
            </a:r>
          </a:p>
          <a:p>
            <a:pPr fontAlgn="auto">
              <a:spcBef>
                <a:spcPts val="0"/>
              </a:spcBef>
              <a:spcAft>
                <a:spcPts val="0"/>
              </a:spcAft>
              <a:defRPr/>
            </a:pPr>
            <a:endParaRPr lang="he-IL" dirty="0">
              <a:solidFill>
                <a:schemeClr val="tx1"/>
              </a:solidFill>
            </a:endParaRPr>
          </a:p>
          <a:p>
            <a:pPr fontAlgn="auto">
              <a:spcBef>
                <a:spcPts val="0"/>
              </a:spcBef>
              <a:spcAft>
                <a:spcPts val="0"/>
              </a:spcAft>
              <a:defRPr/>
            </a:pPr>
            <a:r>
              <a:rPr lang="he-IL" dirty="0">
                <a:solidFill>
                  <a:schemeClr val="tx1"/>
                </a:solidFill>
              </a:rPr>
              <a:t>בפירות הנגועים, אמנם לא יהיה איבוד של חומרים במעבר מהיצרן (הפרי) אל הצרכן הראשוני (הזחלים) ומשם אל הצרכן השניוני (החיה בגן החיות), כי גם הזחלים של החרקים וגם הפרשותיהם נשארים בתוך הפרי הנגוע.</a:t>
            </a:r>
          </a:p>
          <a:p>
            <a:pPr fontAlgn="auto">
              <a:spcBef>
                <a:spcPts val="0"/>
              </a:spcBef>
              <a:spcAft>
                <a:spcPts val="0"/>
              </a:spcAft>
              <a:defRPr/>
            </a:pPr>
            <a:r>
              <a:rPr lang="he-IL" dirty="0">
                <a:solidFill>
                  <a:schemeClr val="tx1"/>
                </a:solidFill>
              </a:rPr>
              <a:t>אבל כן יתרחש איבוד של חום מהפירות הנגועים, בעת שהזחלים אוכלים, נושמים וגדלים בתוך הפרי.</a:t>
            </a:r>
          </a:p>
        </p:txBody>
      </p:sp>
      <p:sp>
        <p:nvSpPr>
          <p:cNvPr id="8"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10"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25</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C614FAC3-0786-46AB-A136-0716F51C1FA9}" type="slidenum">
              <a:rPr lang="he-IL" smtClean="0"/>
              <a:pPr fontAlgn="base">
                <a:spcBef>
                  <a:spcPct val="0"/>
                </a:spcBef>
                <a:spcAft>
                  <a:spcPct val="0"/>
                </a:spcAft>
                <a:defRPr/>
              </a:pPr>
              <a:t>26</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פירמידת מזון אקולוגית – שאלות 22-21</a:t>
            </a:r>
            <a:endParaRPr lang="he-IL" sz="2000" dirty="0" smtClean="0"/>
          </a:p>
        </p:txBody>
      </p:sp>
      <p:sp>
        <p:nvSpPr>
          <p:cNvPr id="12" name="TextBox 11"/>
          <p:cNvSpPr txBox="1"/>
          <p:nvPr/>
        </p:nvSpPr>
        <p:spPr>
          <a:xfrm>
            <a:off x="500063" y="500063"/>
            <a:ext cx="8183562" cy="646112"/>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a:t>
            </a:r>
            <a:r>
              <a:rPr lang="en-US" b="1" dirty="0">
                <a:solidFill>
                  <a:srgbClr val="1D4C72"/>
                </a:solidFill>
                <a:latin typeface="+mn-lt"/>
                <a:cs typeface="+mn-cs"/>
              </a:rPr>
              <a:t>21</a:t>
            </a:r>
            <a:r>
              <a:rPr lang="he-IL" b="1" dirty="0">
                <a:solidFill>
                  <a:srgbClr val="1D4C72"/>
                </a:solidFill>
                <a:latin typeface="+mn-lt"/>
                <a:cs typeface="+mn-cs"/>
              </a:rPr>
              <a:t>:</a:t>
            </a:r>
          </a:p>
          <a:p>
            <a:pPr>
              <a:defRPr/>
            </a:pPr>
            <a:r>
              <a:rPr lang="he-IL" dirty="0">
                <a:solidFill>
                  <a:srgbClr val="1D4C72"/>
                </a:solidFill>
                <a:latin typeface="+mn-lt"/>
                <a:cs typeface="+mn-cs"/>
              </a:rPr>
              <a:t>הסבירו מדוע כמות האנרגיה בפירמידה אקולוגית מתמעטת, כשעולים מרמה לרמה. </a:t>
            </a:r>
            <a:endParaRPr lang="en-US" dirty="0">
              <a:solidFill>
                <a:srgbClr val="1D4C72"/>
              </a:solidFill>
              <a:latin typeface="+mn-lt"/>
              <a:cs typeface="+mn-cs"/>
            </a:endParaRPr>
          </a:p>
        </p:txBody>
      </p:sp>
      <p:sp>
        <p:nvSpPr>
          <p:cNvPr id="8" name="TextBox 7"/>
          <p:cNvSpPr txBox="1"/>
          <p:nvPr/>
        </p:nvSpPr>
        <p:spPr>
          <a:xfrm>
            <a:off x="531813" y="3857625"/>
            <a:ext cx="8183562" cy="20320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a:t>
            </a:r>
            <a:r>
              <a:rPr lang="en-US" b="1" dirty="0">
                <a:solidFill>
                  <a:srgbClr val="1D4C72"/>
                </a:solidFill>
                <a:latin typeface="+mn-lt"/>
                <a:cs typeface="+mn-cs"/>
              </a:rPr>
              <a:t>22</a:t>
            </a:r>
            <a:r>
              <a:rPr lang="he-IL" b="1" dirty="0">
                <a:solidFill>
                  <a:srgbClr val="1D4C72"/>
                </a:solidFill>
                <a:latin typeface="+mn-lt"/>
                <a:cs typeface="+mn-cs"/>
              </a:rPr>
              <a:t>:</a:t>
            </a:r>
          </a:p>
          <a:p>
            <a:pPr>
              <a:defRPr/>
            </a:pPr>
            <a:r>
              <a:rPr lang="he-IL" dirty="0">
                <a:solidFill>
                  <a:srgbClr val="1D4C72"/>
                </a:solidFill>
                <a:latin typeface="+mn-lt"/>
                <a:cs typeface="+mn-cs"/>
              </a:rPr>
              <a:t>על מערכת אקולוגית מסוימת שבה כמות האנרגיה המשתחררת בנשימה גדולה מכמות האנרגיה הנלכדת בפוטוסינתזה, אפשר לומר ש:   </a:t>
            </a:r>
            <a:endParaRPr lang="en-US" dirty="0">
              <a:solidFill>
                <a:srgbClr val="1D4C72"/>
              </a:solidFill>
              <a:latin typeface="+mn-lt"/>
              <a:cs typeface="+mn-cs"/>
            </a:endParaRPr>
          </a:p>
          <a:p>
            <a:pPr>
              <a:defRPr/>
            </a:pPr>
            <a:r>
              <a:rPr lang="he-IL" b="1" dirty="0">
                <a:solidFill>
                  <a:srgbClr val="1D4C72"/>
                </a:solidFill>
                <a:latin typeface="+mn-lt"/>
                <a:cs typeface="+mn-cs"/>
              </a:rPr>
              <a:t>       א.  </a:t>
            </a:r>
            <a:r>
              <a:rPr lang="he-IL" dirty="0">
                <a:solidFill>
                  <a:srgbClr val="1D4C72"/>
                </a:solidFill>
                <a:latin typeface="+mn-lt"/>
                <a:cs typeface="+mn-cs"/>
              </a:rPr>
              <a:t>הביומסה של המערכת יורדת.</a:t>
            </a:r>
            <a:endParaRPr lang="en-US" dirty="0">
              <a:solidFill>
                <a:srgbClr val="1D4C72"/>
              </a:solidFill>
              <a:latin typeface="+mn-lt"/>
              <a:cs typeface="+mn-cs"/>
            </a:endParaRPr>
          </a:p>
          <a:p>
            <a:pPr>
              <a:defRPr/>
            </a:pPr>
            <a:r>
              <a:rPr lang="he-IL" b="1" dirty="0">
                <a:solidFill>
                  <a:srgbClr val="1D4C72"/>
                </a:solidFill>
                <a:latin typeface="+mn-lt"/>
                <a:cs typeface="+mn-cs"/>
              </a:rPr>
              <a:t>       ב.  </a:t>
            </a:r>
            <a:r>
              <a:rPr lang="he-IL" dirty="0">
                <a:solidFill>
                  <a:srgbClr val="1D4C72"/>
                </a:solidFill>
                <a:latin typeface="+mn-lt"/>
                <a:cs typeface="+mn-cs"/>
              </a:rPr>
              <a:t>הביומסה של המערכת עולה.</a:t>
            </a:r>
            <a:endParaRPr lang="en-US" dirty="0">
              <a:solidFill>
                <a:srgbClr val="1D4C72"/>
              </a:solidFill>
              <a:latin typeface="+mn-lt"/>
              <a:cs typeface="+mn-cs"/>
            </a:endParaRPr>
          </a:p>
          <a:p>
            <a:pPr>
              <a:defRPr/>
            </a:pPr>
            <a:r>
              <a:rPr lang="he-IL" b="1" dirty="0">
                <a:solidFill>
                  <a:srgbClr val="1D4C72"/>
                </a:solidFill>
                <a:latin typeface="+mn-lt"/>
                <a:cs typeface="+mn-cs"/>
              </a:rPr>
              <a:t>       ג.  </a:t>
            </a:r>
            <a:r>
              <a:rPr lang="he-IL" dirty="0">
                <a:solidFill>
                  <a:srgbClr val="1D4C72"/>
                </a:solidFill>
                <a:latin typeface="+mn-lt"/>
                <a:cs typeface="+mn-cs"/>
              </a:rPr>
              <a:t>הביומסה העיקרית היא של הצמחים.</a:t>
            </a:r>
            <a:endParaRPr lang="en-US" dirty="0">
              <a:solidFill>
                <a:srgbClr val="1D4C72"/>
              </a:solidFill>
              <a:latin typeface="+mn-lt"/>
              <a:cs typeface="+mn-cs"/>
            </a:endParaRPr>
          </a:p>
          <a:p>
            <a:pPr>
              <a:defRPr/>
            </a:pPr>
            <a:r>
              <a:rPr lang="he-IL" b="1" dirty="0">
                <a:solidFill>
                  <a:srgbClr val="1D4C72"/>
                </a:solidFill>
                <a:latin typeface="+mn-lt"/>
                <a:cs typeface="+mn-cs"/>
              </a:rPr>
              <a:t>       ד.  </a:t>
            </a:r>
            <a:r>
              <a:rPr lang="he-IL" dirty="0">
                <a:solidFill>
                  <a:srgbClr val="1D4C72"/>
                </a:solidFill>
                <a:latin typeface="+mn-lt"/>
                <a:cs typeface="+mn-cs"/>
              </a:rPr>
              <a:t>הביומסה של הצרכנים גדולה מזו של היצרנים.</a:t>
            </a:r>
            <a:endParaRPr lang="en-US" dirty="0">
              <a:solidFill>
                <a:srgbClr val="1D4C72"/>
              </a:solidFill>
              <a:latin typeface="+mn-lt"/>
              <a:cs typeface="+mn-cs"/>
            </a:endParaRPr>
          </a:p>
        </p:txBody>
      </p:sp>
      <p:sp>
        <p:nvSpPr>
          <p:cNvPr id="7"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9"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26</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5C873E48-FEE5-4934-89C6-A96F552EACE9}" type="slidenum">
              <a:rPr lang="he-IL" smtClean="0"/>
              <a:pPr fontAlgn="base">
                <a:spcBef>
                  <a:spcPct val="0"/>
                </a:spcBef>
                <a:spcAft>
                  <a:spcPct val="0"/>
                </a:spcAft>
                <a:defRPr/>
              </a:pPr>
              <a:t>27</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פירמידת מזון אקולוגית – תשובות </a:t>
            </a:r>
            <a:endParaRPr lang="he-IL" sz="2000" dirty="0" smtClean="0"/>
          </a:p>
        </p:txBody>
      </p:sp>
      <p:sp>
        <p:nvSpPr>
          <p:cNvPr id="12" name="TextBox 11"/>
          <p:cNvSpPr txBox="1"/>
          <p:nvPr/>
        </p:nvSpPr>
        <p:spPr>
          <a:xfrm>
            <a:off x="500063" y="500063"/>
            <a:ext cx="8183562" cy="646112"/>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a:t>
            </a:r>
            <a:r>
              <a:rPr lang="en-US" b="1" dirty="0">
                <a:solidFill>
                  <a:srgbClr val="1D4C72"/>
                </a:solidFill>
                <a:latin typeface="+mn-lt"/>
                <a:cs typeface="+mn-cs"/>
              </a:rPr>
              <a:t>21</a:t>
            </a:r>
            <a:r>
              <a:rPr lang="he-IL" b="1" dirty="0">
                <a:solidFill>
                  <a:srgbClr val="1D4C72"/>
                </a:solidFill>
                <a:latin typeface="+mn-lt"/>
                <a:cs typeface="+mn-cs"/>
              </a:rPr>
              <a:t>:</a:t>
            </a:r>
          </a:p>
          <a:p>
            <a:pPr>
              <a:defRPr/>
            </a:pPr>
            <a:r>
              <a:rPr lang="he-IL" dirty="0">
                <a:solidFill>
                  <a:srgbClr val="1D4C72"/>
                </a:solidFill>
                <a:latin typeface="+mn-lt"/>
                <a:cs typeface="+mn-cs"/>
              </a:rPr>
              <a:t>הסבירו מדוע כמות האנרגיה בפירמידה אקולוגית מתמעטת, כשעולים מרמה לרמה. </a:t>
            </a:r>
            <a:endParaRPr lang="en-US" dirty="0">
              <a:solidFill>
                <a:srgbClr val="1D4C72"/>
              </a:solidFill>
              <a:latin typeface="+mn-lt"/>
              <a:cs typeface="+mn-cs"/>
            </a:endParaRPr>
          </a:p>
        </p:txBody>
      </p:sp>
      <p:sp>
        <p:nvSpPr>
          <p:cNvPr id="7" name="Rectangle 12"/>
          <p:cNvSpPr/>
          <p:nvPr/>
        </p:nvSpPr>
        <p:spPr>
          <a:xfrm>
            <a:off x="571500" y="1214438"/>
            <a:ext cx="7839075" cy="242887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a:defRPr/>
            </a:pPr>
            <a:r>
              <a:rPr lang="he-IL" dirty="0">
                <a:solidFill>
                  <a:schemeClr val="tx1"/>
                </a:solidFill>
              </a:rPr>
              <a:t>כמות האנרגיה בפירמידה האקולוגית מתמעטת, כשעולים מרמה לרמה, כי בכל רמה יש איבוד של חום, כתוצאה מתהליכי החיים של האורגניזמים. </a:t>
            </a:r>
          </a:p>
          <a:p>
            <a:pPr>
              <a:defRPr/>
            </a:pPr>
            <a:endParaRPr lang="he-IL" sz="600" dirty="0">
              <a:solidFill>
                <a:schemeClr val="tx1"/>
              </a:solidFill>
            </a:endParaRPr>
          </a:p>
          <a:p>
            <a:pPr>
              <a:defRPr/>
            </a:pPr>
            <a:r>
              <a:rPr lang="he-IL" dirty="0">
                <a:solidFill>
                  <a:schemeClr val="tx1"/>
                </a:solidFill>
              </a:rPr>
              <a:t>כמו כן, יש איבוד של חומרים אורגניים, שאינם עוברים אל הרמה הבאה אלא משתחררים אל הסביבה, וביניהם: הפרשות של בעלי החיים ושרידי גופם של בעלי חיים ושל צמחים שמתו. בחומרים אורגניים אלה אצורה אנרגיה, שגם היא אינה עוברת לרמה שמעליה. (חומרים אורגניים אלה, וחלק מן האנרגיה האצורה בהם, מנוצלים על ידי המפרקים במערכת, אך אינם עוברים במעלה הפירמידה.)</a:t>
            </a:r>
          </a:p>
          <a:p>
            <a:pPr fontAlgn="auto">
              <a:spcBef>
                <a:spcPts val="0"/>
              </a:spcBef>
              <a:spcAft>
                <a:spcPts val="0"/>
              </a:spcAft>
              <a:defRPr/>
            </a:pPr>
            <a:endParaRPr lang="he-IL" dirty="0">
              <a:solidFill>
                <a:schemeClr val="tx1"/>
              </a:solidFill>
            </a:endParaRPr>
          </a:p>
          <a:p>
            <a:pPr fontAlgn="auto">
              <a:spcBef>
                <a:spcPts val="0"/>
              </a:spcBef>
              <a:spcAft>
                <a:spcPts val="0"/>
              </a:spcAft>
              <a:defRPr/>
            </a:pPr>
            <a:endParaRPr lang="he-IL" dirty="0">
              <a:solidFill>
                <a:schemeClr val="tx1"/>
              </a:solidFill>
            </a:endParaRPr>
          </a:p>
        </p:txBody>
      </p:sp>
      <p:sp>
        <p:nvSpPr>
          <p:cNvPr id="8" name="TextBox 7"/>
          <p:cNvSpPr txBox="1"/>
          <p:nvPr/>
        </p:nvSpPr>
        <p:spPr>
          <a:xfrm>
            <a:off x="531813" y="3857625"/>
            <a:ext cx="8183562" cy="20320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a:t>
            </a:r>
            <a:r>
              <a:rPr lang="en-US" b="1" dirty="0">
                <a:solidFill>
                  <a:srgbClr val="1D4C72"/>
                </a:solidFill>
                <a:latin typeface="+mn-lt"/>
                <a:cs typeface="+mn-cs"/>
              </a:rPr>
              <a:t>22</a:t>
            </a:r>
            <a:r>
              <a:rPr lang="he-IL" b="1" dirty="0">
                <a:solidFill>
                  <a:srgbClr val="1D4C72"/>
                </a:solidFill>
                <a:latin typeface="+mn-lt"/>
                <a:cs typeface="+mn-cs"/>
              </a:rPr>
              <a:t>:</a:t>
            </a:r>
          </a:p>
          <a:p>
            <a:pPr>
              <a:defRPr/>
            </a:pPr>
            <a:r>
              <a:rPr lang="he-IL" dirty="0">
                <a:solidFill>
                  <a:srgbClr val="1D4C72"/>
                </a:solidFill>
                <a:latin typeface="+mn-lt"/>
                <a:cs typeface="+mn-cs"/>
              </a:rPr>
              <a:t>על מערכת אקולוגית מסוימת שבה כמות האנרגיה המשתחררת בנשימה גדולה מכמות האנרגיה הנלכדת בפוטוסינתזה, אפשר לומר ש:   </a:t>
            </a:r>
            <a:endParaRPr lang="en-US" dirty="0">
              <a:solidFill>
                <a:srgbClr val="1D4C72"/>
              </a:solidFill>
              <a:latin typeface="+mn-lt"/>
              <a:cs typeface="+mn-cs"/>
            </a:endParaRPr>
          </a:p>
          <a:p>
            <a:pPr>
              <a:defRPr/>
            </a:pPr>
            <a:r>
              <a:rPr lang="he-IL" b="1" dirty="0">
                <a:solidFill>
                  <a:srgbClr val="1D4C72"/>
                </a:solidFill>
                <a:latin typeface="+mn-lt"/>
                <a:cs typeface="+mn-cs"/>
              </a:rPr>
              <a:t>       א.  </a:t>
            </a:r>
            <a:r>
              <a:rPr lang="he-IL" dirty="0">
                <a:solidFill>
                  <a:srgbClr val="1D4C72"/>
                </a:solidFill>
                <a:latin typeface="+mn-lt"/>
                <a:cs typeface="+mn-cs"/>
              </a:rPr>
              <a:t>הביומסה של המערכת יורדת.</a:t>
            </a:r>
            <a:endParaRPr lang="en-US" dirty="0">
              <a:solidFill>
                <a:srgbClr val="1D4C72"/>
              </a:solidFill>
              <a:latin typeface="+mn-lt"/>
              <a:cs typeface="+mn-cs"/>
            </a:endParaRPr>
          </a:p>
          <a:p>
            <a:pPr>
              <a:defRPr/>
            </a:pPr>
            <a:r>
              <a:rPr lang="he-IL" b="1" dirty="0">
                <a:solidFill>
                  <a:srgbClr val="1D4C72"/>
                </a:solidFill>
                <a:latin typeface="+mn-lt"/>
                <a:cs typeface="+mn-cs"/>
              </a:rPr>
              <a:t>       ב.  </a:t>
            </a:r>
            <a:r>
              <a:rPr lang="he-IL" dirty="0">
                <a:solidFill>
                  <a:srgbClr val="1D4C72"/>
                </a:solidFill>
                <a:latin typeface="+mn-lt"/>
                <a:cs typeface="+mn-cs"/>
              </a:rPr>
              <a:t>הביומסה של המערכת עולה.</a:t>
            </a:r>
            <a:endParaRPr lang="en-US" dirty="0">
              <a:solidFill>
                <a:srgbClr val="1D4C72"/>
              </a:solidFill>
              <a:latin typeface="+mn-lt"/>
              <a:cs typeface="+mn-cs"/>
            </a:endParaRPr>
          </a:p>
          <a:p>
            <a:pPr>
              <a:defRPr/>
            </a:pPr>
            <a:r>
              <a:rPr lang="he-IL" b="1" dirty="0">
                <a:solidFill>
                  <a:srgbClr val="1D4C72"/>
                </a:solidFill>
                <a:latin typeface="+mn-lt"/>
                <a:cs typeface="+mn-cs"/>
              </a:rPr>
              <a:t>       ג.  </a:t>
            </a:r>
            <a:r>
              <a:rPr lang="he-IL" dirty="0">
                <a:solidFill>
                  <a:srgbClr val="1D4C72"/>
                </a:solidFill>
                <a:latin typeface="+mn-lt"/>
                <a:cs typeface="+mn-cs"/>
              </a:rPr>
              <a:t>הביומסה העיקרית היא של הצמחים.</a:t>
            </a:r>
            <a:endParaRPr lang="en-US" dirty="0">
              <a:solidFill>
                <a:srgbClr val="1D4C72"/>
              </a:solidFill>
              <a:latin typeface="+mn-lt"/>
              <a:cs typeface="+mn-cs"/>
            </a:endParaRPr>
          </a:p>
          <a:p>
            <a:pPr>
              <a:defRPr/>
            </a:pPr>
            <a:r>
              <a:rPr lang="he-IL" b="1" dirty="0">
                <a:solidFill>
                  <a:srgbClr val="1D4C72"/>
                </a:solidFill>
                <a:latin typeface="+mn-lt"/>
                <a:cs typeface="+mn-cs"/>
              </a:rPr>
              <a:t>       ד.  </a:t>
            </a:r>
            <a:r>
              <a:rPr lang="he-IL" dirty="0">
                <a:solidFill>
                  <a:srgbClr val="1D4C72"/>
                </a:solidFill>
                <a:latin typeface="+mn-lt"/>
                <a:cs typeface="+mn-cs"/>
              </a:rPr>
              <a:t>הביומסה של הצרכנים גדולה מזו של היצרנים.</a:t>
            </a:r>
            <a:endParaRPr lang="en-US" dirty="0">
              <a:solidFill>
                <a:srgbClr val="1D4C72"/>
              </a:solidFill>
              <a:latin typeface="+mn-lt"/>
              <a:cs typeface="+mn-cs"/>
            </a:endParaRPr>
          </a:p>
        </p:txBody>
      </p:sp>
      <p:sp>
        <p:nvSpPr>
          <p:cNvPr id="10" name="Rectangle 14"/>
          <p:cNvSpPr/>
          <p:nvPr/>
        </p:nvSpPr>
        <p:spPr>
          <a:xfrm>
            <a:off x="571500" y="5929313"/>
            <a:ext cx="7910513" cy="71437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משפט א</a:t>
            </a:r>
          </a:p>
        </p:txBody>
      </p:sp>
      <p:sp>
        <p:nvSpPr>
          <p:cNvPr id="9"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11"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27</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826A433A-731D-4976-BA3D-842B0E3FB139}" type="slidenum">
              <a:rPr lang="he-IL" smtClean="0"/>
              <a:pPr fontAlgn="base">
                <a:spcBef>
                  <a:spcPct val="0"/>
                </a:spcBef>
                <a:spcAft>
                  <a:spcPct val="0"/>
                </a:spcAft>
                <a:defRPr/>
              </a:pPr>
              <a:t>28</a:t>
            </a:fld>
            <a:endParaRPr lang="he-IL" dirty="0" smtClean="0"/>
          </a:p>
        </p:txBody>
      </p:sp>
      <p:sp>
        <p:nvSpPr>
          <p:cNvPr id="6" name="כותרת 5"/>
          <p:cNvSpPr>
            <a:spLocks noGrp="1"/>
          </p:cNvSpPr>
          <p:nvPr>
            <p:ph type="ctrTitle"/>
          </p:nvPr>
        </p:nvSpPr>
        <p:spPr>
          <a:xfrm>
            <a:off x="982663" y="0"/>
            <a:ext cx="7772400" cy="441325"/>
          </a:xfrm>
        </p:spPr>
        <p:txBody>
          <a:bodyPr/>
          <a:lstStyle/>
          <a:p>
            <a:pPr fontAlgn="auto">
              <a:defRPr/>
            </a:pPr>
            <a:r>
              <a:rPr lang="he-IL" sz="2000" b="1" dirty="0" smtClean="0">
                <a:solidFill>
                  <a:srgbClr val="FF6600"/>
                </a:solidFill>
                <a:ea typeface="+mn-ea"/>
              </a:rPr>
              <a:t>מחזורי חומרים בטבע – שאלה 23</a:t>
            </a:r>
            <a:endParaRPr lang="he-IL" sz="2000" dirty="0" smtClean="0"/>
          </a:p>
        </p:txBody>
      </p:sp>
      <p:sp>
        <p:nvSpPr>
          <p:cNvPr id="7" name="TextBox 6"/>
          <p:cNvSpPr txBox="1"/>
          <p:nvPr/>
        </p:nvSpPr>
        <p:spPr>
          <a:xfrm>
            <a:off x="603250" y="571500"/>
            <a:ext cx="8183563" cy="20320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rPr>
              <a:t>שאלה 23:</a:t>
            </a:r>
          </a:p>
          <a:p>
            <a:pPr>
              <a:defRPr/>
            </a:pPr>
            <a:r>
              <a:rPr lang="he-IL" dirty="0">
                <a:solidFill>
                  <a:srgbClr val="1D4C72"/>
                </a:solidFill>
              </a:rPr>
              <a:t>בשנים האחרונות יש כריתה מוגברת של עצים ביערות באסיה. </a:t>
            </a:r>
            <a:endParaRPr lang="en-US" dirty="0">
              <a:solidFill>
                <a:srgbClr val="1D4C72"/>
              </a:solidFill>
            </a:endParaRPr>
          </a:p>
          <a:p>
            <a:pPr>
              <a:defRPr/>
            </a:pPr>
            <a:r>
              <a:rPr lang="he-IL" dirty="0">
                <a:solidFill>
                  <a:srgbClr val="1D4C72"/>
                </a:solidFill>
              </a:rPr>
              <a:t>אחת התוצאות הסבירות של הכריתה המוגברת היא:</a:t>
            </a:r>
            <a:endParaRPr lang="en-US" dirty="0">
              <a:solidFill>
                <a:srgbClr val="1D4C72"/>
              </a:solidFill>
            </a:endParaRPr>
          </a:p>
          <a:p>
            <a:pPr>
              <a:defRPr/>
            </a:pPr>
            <a:r>
              <a:rPr lang="he-IL" dirty="0">
                <a:solidFill>
                  <a:srgbClr val="1D4C72"/>
                </a:solidFill>
              </a:rPr>
              <a:t>    א. ירידה בריכוז ה- </a:t>
            </a:r>
            <a:r>
              <a:rPr lang="en-US" sz="1500" b="1" dirty="0">
                <a:solidFill>
                  <a:srgbClr val="1D4C72"/>
                </a:solidFill>
              </a:rPr>
              <a:t>CO</a:t>
            </a:r>
            <a:r>
              <a:rPr lang="en-US" sz="1100" b="1" dirty="0">
                <a:solidFill>
                  <a:srgbClr val="1D4C72"/>
                </a:solidFill>
              </a:rPr>
              <a:t>2</a:t>
            </a:r>
            <a:r>
              <a:rPr lang="he-IL" dirty="0">
                <a:solidFill>
                  <a:srgbClr val="1D4C72"/>
                </a:solidFill>
              </a:rPr>
              <a:t> באוויר.</a:t>
            </a:r>
            <a:endParaRPr lang="en-US" dirty="0">
              <a:solidFill>
                <a:srgbClr val="1D4C72"/>
              </a:solidFill>
            </a:endParaRPr>
          </a:p>
          <a:p>
            <a:pPr>
              <a:defRPr/>
            </a:pPr>
            <a:r>
              <a:rPr lang="he-IL" dirty="0">
                <a:solidFill>
                  <a:srgbClr val="1D4C72"/>
                </a:solidFill>
              </a:rPr>
              <a:t>    ב.  הכחדת מינים של בעלי חיים.</a:t>
            </a:r>
            <a:endParaRPr lang="en-US" dirty="0">
              <a:solidFill>
                <a:srgbClr val="1D4C72"/>
              </a:solidFill>
            </a:endParaRPr>
          </a:p>
          <a:p>
            <a:pPr>
              <a:defRPr/>
            </a:pPr>
            <a:r>
              <a:rPr lang="he-IL" dirty="0">
                <a:solidFill>
                  <a:srgbClr val="1D4C72"/>
                </a:solidFill>
              </a:rPr>
              <a:t>    ג.  עלייה בלחות האוויר.</a:t>
            </a:r>
            <a:endParaRPr lang="en-US" dirty="0">
              <a:solidFill>
                <a:srgbClr val="1D4C72"/>
              </a:solidFill>
            </a:endParaRPr>
          </a:p>
          <a:p>
            <a:pPr>
              <a:defRPr/>
            </a:pPr>
            <a:r>
              <a:rPr lang="he-IL" dirty="0">
                <a:solidFill>
                  <a:srgbClr val="1D4C72"/>
                </a:solidFill>
              </a:rPr>
              <a:t>    ד.  הקטנת החור באוזון. </a:t>
            </a:r>
            <a:endParaRPr lang="en-US" dirty="0">
              <a:solidFill>
                <a:srgbClr val="1D4C72"/>
              </a:solidFill>
            </a:endParaRPr>
          </a:p>
        </p:txBody>
      </p:sp>
      <p:sp>
        <p:nvSpPr>
          <p:cNvPr id="8"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9"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28</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38D24844-799F-43B8-ACB8-3340D35DEC10}" type="slidenum">
              <a:rPr lang="he-IL" smtClean="0"/>
              <a:pPr fontAlgn="base">
                <a:spcBef>
                  <a:spcPct val="0"/>
                </a:spcBef>
                <a:spcAft>
                  <a:spcPct val="0"/>
                </a:spcAft>
                <a:defRPr/>
              </a:pPr>
              <a:t>29</a:t>
            </a:fld>
            <a:endParaRPr lang="he-IL" dirty="0" smtClean="0"/>
          </a:p>
        </p:txBody>
      </p:sp>
      <p:sp>
        <p:nvSpPr>
          <p:cNvPr id="6" name="כותרת 5"/>
          <p:cNvSpPr>
            <a:spLocks noGrp="1"/>
          </p:cNvSpPr>
          <p:nvPr>
            <p:ph type="ctrTitle"/>
          </p:nvPr>
        </p:nvSpPr>
        <p:spPr>
          <a:xfrm>
            <a:off x="982663" y="0"/>
            <a:ext cx="7772400" cy="441325"/>
          </a:xfrm>
        </p:spPr>
        <p:txBody>
          <a:bodyPr/>
          <a:lstStyle/>
          <a:p>
            <a:pPr fontAlgn="auto">
              <a:defRPr/>
            </a:pPr>
            <a:r>
              <a:rPr lang="he-IL" sz="2000" b="1" dirty="0" smtClean="0">
                <a:solidFill>
                  <a:srgbClr val="FF6600"/>
                </a:solidFill>
                <a:ea typeface="+mn-ea"/>
              </a:rPr>
              <a:t>מחזורי חומרים בטבע – תשובה</a:t>
            </a:r>
            <a:endParaRPr lang="he-IL" sz="2000" dirty="0" smtClean="0"/>
          </a:p>
        </p:txBody>
      </p:sp>
      <p:sp>
        <p:nvSpPr>
          <p:cNvPr id="7" name="TextBox 6"/>
          <p:cNvSpPr txBox="1"/>
          <p:nvPr/>
        </p:nvSpPr>
        <p:spPr>
          <a:xfrm>
            <a:off x="603250" y="571500"/>
            <a:ext cx="8183563" cy="20320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rPr>
              <a:t>שאלה 23:</a:t>
            </a:r>
          </a:p>
          <a:p>
            <a:pPr>
              <a:defRPr/>
            </a:pPr>
            <a:r>
              <a:rPr lang="he-IL" dirty="0">
                <a:solidFill>
                  <a:srgbClr val="1D4C72"/>
                </a:solidFill>
              </a:rPr>
              <a:t>בשנים האחרונות יש כריתה מוגברת של עצים ביערות באסיה. </a:t>
            </a:r>
            <a:endParaRPr lang="en-US" dirty="0">
              <a:solidFill>
                <a:srgbClr val="1D4C72"/>
              </a:solidFill>
            </a:endParaRPr>
          </a:p>
          <a:p>
            <a:pPr>
              <a:defRPr/>
            </a:pPr>
            <a:r>
              <a:rPr lang="he-IL" dirty="0">
                <a:solidFill>
                  <a:srgbClr val="1D4C72"/>
                </a:solidFill>
              </a:rPr>
              <a:t>אחת התוצאות הסבירות של הכריתה המוגברת היא:</a:t>
            </a:r>
            <a:endParaRPr lang="en-US" dirty="0">
              <a:solidFill>
                <a:srgbClr val="1D4C72"/>
              </a:solidFill>
            </a:endParaRPr>
          </a:p>
          <a:p>
            <a:pPr>
              <a:defRPr/>
            </a:pPr>
            <a:r>
              <a:rPr lang="he-IL" dirty="0">
                <a:solidFill>
                  <a:srgbClr val="1D4C72"/>
                </a:solidFill>
              </a:rPr>
              <a:t>    א. ירידה בריכוז ה- </a:t>
            </a:r>
            <a:r>
              <a:rPr lang="en-US" sz="1500" b="1" dirty="0">
                <a:solidFill>
                  <a:srgbClr val="1D4C72"/>
                </a:solidFill>
              </a:rPr>
              <a:t>CO</a:t>
            </a:r>
            <a:r>
              <a:rPr lang="en-US" sz="1100" b="1" dirty="0">
                <a:solidFill>
                  <a:srgbClr val="1D4C72"/>
                </a:solidFill>
              </a:rPr>
              <a:t>2</a:t>
            </a:r>
            <a:r>
              <a:rPr lang="he-IL" dirty="0">
                <a:solidFill>
                  <a:srgbClr val="1D4C72"/>
                </a:solidFill>
              </a:rPr>
              <a:t> באוויר.</a:t>
            </a:r>
            <a:endParaRPr lang="en-US" dirty="0">
              <a:solidFill>
                <a:srgbClr val="1D4C72"/>
              </a:solidFill>
            </a:endParaRPr>
          </a:p>
          <a:p>
            <a:pPr>
              <a:defRPr/>
            </a:pPr>
            <a:r>
              <a:rPr lang="he-IL" dirty="0">
                <a:solidFill>
                  <a:srgbClr val="1D4C72"/>
                </a:solidFill>
              </a:rPr>
              <a:t>    ב.  הכחדת מינים של בעלי חיים.</a:t>
            </a:r>
            <a:endParaRPr lang="en-US" dirty="0">
              <a:solidFill>
                <a:srgbClr val="1D4C72"/>
              </a:solidFill>
            </a:endParaRPr>
          </a:p>
          <a:p>
            <a:pPr>
              <a:defRPr/>
            </a:pPr>
            <a:r>
              <a:rPr lang="he-IL" dirty="0">
                <a:solidFill>
                  <a:srgbClr val="1D4C72"/>
                </a:solidFill>
              </a:rPr>
              <a:t>    ג.  עלייה בלחות האוויר.</a:t>
            </a:r>
            <a:endParaRPr lang="en-US" dirty="0">
              <a:solidFill>
                <a:srgbClr val="1D4C72"/>
              </a:solidFill>
            </a:endParaRPr>
          </a:p>
          <a:p>
            <a:pPr>
              <a:defRPr/>
            </a:pPr>
            <a:r>
              <a:rPr lang="he-IL" dirty="0">
                <a:solidFill>
                  <a:srgbClr val="1D4C72"/>
                </a:solidFill>
              </a:rPr>
              <a:t>    ד.  הקטנת החור באוזון. </a:t>
            </a:r>
            <a:endParaRPr lang="en-US" dirty="0">
              <a:solidFill>
                <a:srgbClr val="1D4C72"/>
              </a:solidFill>
            </a:endParaRPr>
          </a:p>
        </p:txBody>
      </p:sp>
      <p:sp>
        <p:nvSpPr>
          <p:cNvPr id="8" name="Rectangle 12"/>
          <p:cNvSpPr/>
          <p:nvPr/>
        </p:nvSpPr>
        <p:spPr>
          <a:xfrm>
            <a:off x="357188" y="2857500"/>
            <a:ext cx="8215312" cy="185737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משפט ב</a:t>
            </a:r>
          </a:p>
          <a:p>
            <a:pPr fontAlgn="auto">
              <a:spcBef>
                <a:spcPts val="0"/>
              </a:spcBef>
              <a:spcAft>
                <a:spcPts val="0"/>
              </a:spcAft>
              <a:defRPr/>
            </a:pPr>
            <a:endParaRPr lang="he-IL" dirty="0">
              <a:solidFill>
                <a:schemeClr val="tx1"/>
              </a:solidFill>
            </a:endParaRPr>
          </a:p>
          <a:p>
            <a:pPr fontAlgn="auto">
              <a:spcBef>
                <a:spcPts val="0"/>
              </a:spcBef>
              <a:spcAft>
                <a:spcPts val="0"/>
              </a:spcAft>
              <a:defRPr/>
            </a:pPr>
            <a:r>
              <a:rPr lang="he-IL" b="1" dirty="0">
                <a:solidFill>
                  <a:schemeClr val="tx1"/>
                </a:solidFill>
              </a:rPr>
              <a:t>הסבר: </a:t>
            </a:r>
          </a:p>
          <a:p>
            <a:pPr fontAlgn="auto">
              <a:spcBef>
                <a:spcPts val="0"/>
              </a:spcBef>
              <a:spcAft>
                <a:spcPts val="0"/>
              </a:spcAft>
              <a:defRPr/>
            </a:pPr>
            <a:r>
              <a:rPr lang="he-IL" dirty="0">
                <a:solidFill>
                  <a:schemeClr val="tx1"/>
                </a:solidFill>
              </a:rPr>
              <a:t>כריתת היערות פוגעת בבית הגידול של בעלי חיים ממינים רבים.</a:t>
            </a:r>
          </a:p>
          <a:p>
            <a:pPr fontAlgn="auto">
              <a:spcBef>
                <a:spcPts val="0"/>
              </a:spcBef>
              <a:spcAft>
                <a:spcPts val="0"/>
              </a:spcAft>
              <a:defRPr/>
            </a:pPr>
            <a:r>
              <a:rPr lang="he-IL" dirty="0">
                <a:solidFill>
                  <a:schemeClr val="tx1"/>
                </a:solidFill>
              </a:rPr>
              <a:t>שימו לב כי משפט א שגוי (כריתת היערות גורמת דווקא לעלייה בריכוז ה- </a:t>
            </a:r>
            <a:r>
              <a:rPr lang="en-US" sz="1500" b="1" dirty="0">
                <a:solidFill>
                  <a:schemeClr val="tx1"/>
                </a:solidFill>
              </a:rPr>
              <a:t>CO</a:t>
            </a:r>
            <a:r>
              <a:rPr lang="en-US" sz="900" b="1" dirty="0">
                <a:solidFill>
                  <a:schemeClr val="tx1"/>
                </a:solidFill>
              </a:rPr>
              <a:t>2</a:t>
            </a:r>
            <a:r>
              <a:rPr lang="he-IL" dirty="0">
                <a:solidFill>
                  <a:schemeClr val="tx1"/>
                </a:solidFill>
              </a:rPr>
              <a:t> באוויר) !!! </a:t>
            </a:r>
          </a:p>
        </p:txBody>
      </p:sp>
      <p:sp>
        <p:nvSpPr>
          <p:cNvPr id="9"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10"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29</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0EEA902A-10D9-4203-8351-06EA23D4C404}" type="slidenum">
              <a:rPr lang="he-IL" smtClean="0"/>
              <a:pPr fontAlgn="base">
                <a:spcBef>
                  <a:spcPct val="0"/>
                </a:spcBef>
                <a:spcAft>
                  <a:spcPct val="0"/>
                </a:spcAft>
                <a:defRPr/>
              </a:pPr>
              <a:t>3</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דרכי הזנה – תשובות</a:t>
            </a:r>
            <a:endParaRPr lang="he-IL" sz="2000" dirty="0" smtClean="0"/>
          </a:p>
        </p:txBody>
      </p:sp>
      <p:sp>
        <p:nvSpPr>
          <p:cNvPr id="7" name="TextBox 6"/>
          <p:cNvSpPr txBox="1"/>
          <p:nvPr/>
        </p:nvSpPr>
        <p:spPr>
          <a:xfrm>
            <a:off x="428625" y="500063"/>
            <a:ext cx="8286750" cy="20320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1:</a:t>
            </a:r>
          </a:p>
          <a:p>
            <a:pPr fontAlgn="auto">
              <a:spcBef>
                <a:spcPts val="0"/>
              </a:spcBef>
              <a:spcAft>
                <a:spcPts val="0"/>
              </a:spcAft>
              <a:defRPr/>
            </a:pPr>
            <a:r>
              <a:rPr lang="he-IL" dirty="0">
                <a:solidFill>
                  <a:srgbClr val="1D4C72"/>
                </a:solidFill>
                <a:latin typeface="+mn-lt"/>
                <a:cs typeface="+mn-cs"/>
              </a:rPr>
              <a:t>קיומם של החיים על פני כדור הארץ </a:t>
            </a:r>
            <a:r>
              <a:rPr lang="he-IL" u="sng" dirty="0">
                <a:solidFill>
                  <a:srgbClr val="1D4C72"/>
                </a:solidFill>
                <a:latin typeface="+mn-lt"/>
                <a:cs typeface="+mn-cs"/>
              </a:rPr>
              <a:t>אינו</a:t>
            </a:r>
            <a:r>
              <a:rPr lang="he-IL" dirty="0">
                <a:solidFill>
                  <a:srgbClr val="1D4C72"/>
                </a:solidFill>
                <a:latin typeface="+mn-lt"/>
                <a:cs typeface="+mn-cs"/>
              </a:rPr>
              <a:t> אפשרי בלי הצמחים.</a:t>
            </a:r>
          </a:p>
          <a:p>
            <a:pPr fontAlgn="auto">
              <a:spcBef>
                <a:spcPts val="0"/>
              </a:spcBef>
              <a:spcAft>
                <a:spcPts val="0"/>
              </a:spcAft>
              <a:defRPr/>
            </a:pPr>
            <a:r>
              <a:rPr lang="he-IL" dirty="0">
                <a:solidFill>
                  <a:srgbClr val="1D4C72"/>
                </a:solidFill>
                <a:latin typeface="+mn-lt"/>
                <a:cs typeface="+mn-cs"/>
              </a:rPr>
              <a:t>ההסבר לכך הוא: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א.</a:t>
            </a:r>
            <a:r>
              <a:rPr lang="he-IL" dirty="0">
                <a:solidFill>
                  <a:srgbClr val="1D4C72"/>
                </a:solidFill>
                <a:latin typeface="+mn-lt"/>
                <a:cs typeface="+mn-cs"/>
              </a:rPr>
              <a:t>  בעלי חיים רבים ניזונים מצמחים.</a:t>
            </a:r>
          </a:p>
          <a:p>
            <a:pPr fontAlgn="auto">
              <a:spcBef>
                <a:spcPts val="0"/>
              </a:spcBef>
              <a:spcAft>
                <a:spcPts val="0"/>
              </a:spcAft>
              <a:defRPr/>
            </a:pPr>
            <a:r>
              <a:rPr lang="he-IL" b="1" dirty="0">
                <a:solidFill>
                  <a:srgbClr val="1D4C72"/>
                </a:solidFill>
                <a:latin typeface="+mn-lt"/>
                <a:cs typeface="+mn-cs"/>
              </a:rPr>
              <a:t>       ב.</a:t>
            </a:r>
            <a:r>
              <a:rPr lang="he-IL" dirty="0">
                <a:solidFill>
                  <a:srgbClr val="1D4C72"/>
                </a:solidFill>
                <a:latin typeface="+mn-lt"/>
                <a:cs typeface="+mn-cs"/>
              </a:rPr>
              <a:t>  בצמחים יש ויטמינים ומינרלים הדרושים לקיומם של בעלי החיים.</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ג.</a:t>
            </a:r>
            <a:r>
              <a:rPr lang="he-IL" dirty="0">
                <a:solidFill>
                  <a:srgbClr val="1D4C72"/>
                </a:solidFill>
                <a:latin typeface="+mn-lt"/>
                <a:cs typeface="+mn-cs"/>
              </a:rPr>
              <a:t>  צמחים ירוקים מסוגלים לייצר חומרים אורגניים מחומרים אנאורגניים.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ד.</a:t>
            </a:r>
            <a:r>
              <a:rPr lang="he-IL" dirty="0">
                <a:solidFill>
                  <a:srgbClr val="1D4C72"/>
                </a:solidFill>
                <a:latin typeface="+mn-lt"/>
                <a:cs typeface="+mn-cs"/>
              </a:rPr>
              <a:t>  הצמחים מקבעים חנקן חופשי הנמצא באוויר. </a:t>
            </a:r>
          </a:p>
        </p:txBody>
      </p:sp>
      <p:sp>
        <p:nvSpPr>
          <p:cNvPr id="8" name="Rectangle 12"/>
          <p:cNvSpPr/>
          <p:nvPr/>
        </p:nvSpPr>
        <p:spPr>
          <a:xfrm>
            <a:off x="428625" y="2643188"/>
            <a:ext cx="8053388" cy="785812"/>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משפט ג</a:t>
            </a:r>
          </a:p>
        </p:txBody>
      </p:sp>
      <p:sp>
        <p:nvSpPr>
          <p:cNvPr id="9" name="TextBox 8"/>
          <p:cNvSpPr txBox="1"/>
          <p:nvPr/>
        </p:nvSpPr>
        <p:spPr>
          <a:xfrm>
            <a:off x="531813" y="3960813"/>
            <a:ext cx="8183562" cy="1754187"/>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2:</a:t>
            </a:r>
          </a:p>
          <a:p>
            <a:pPr fontAlgn="auto">
              <a:spcBef>
                <a:spcPts val="0"/>
              </a:spcBef>
              <a:spcAft>
                <a:spcPts val="0"/>
              </a:spcAft>
              <a:defRPr/>
            </a:pPr>
            <a:r>
              <a:rPr lang="he-IL" dirty="0">
                <a:solidFill>
                  <a:srgbClr val="1D4C72"/>
                </a:solidFill>
                <a:latin typeface="+mn-lt"/>
                <a:cs typeface="+mn-cs"/>
              </a:rPr>
              <a:t>איזה מהדברים הרשומים מטה, מאפיין בעלי חיים, ומבדילם מצמחים ירוקים?</a:t>
            </a:r>
          </a:p>
          <a:p>
            <a:pPr fontAlgn="auto">
              <a:spcBef>
                <a:spcPts val="0"/>
              </a:spcBef>
              <a:spcAft>
                <a:spcPts val="0"/>
              </a:spcAft>
              <a:defRPr/>
            </a:pPr>
            <a:r>
              <a:rPr lang="he-IL" dirty="0">
                <a:solidFill>
                  <a:srgbClr val="1D4C72"/>
                </a:solidFill>
              </a:rPr>
              <a:t>       </a:t>
            </a:r>
            <a:r>
              <a:rPr lang="he-IL" b="1" dirty="0">
                <a:solidFill>
                  <a:srgbClr val="1D4C72"/>
                </a:solidFill>
              </a:rPr>
              <a:t>א.</a:t>
            </a:r>
            <a:r>
              <a:rPr lang="he-IL" dirty="0">
                <a:solidFill>
                  <a:srgbClr val="1D4C72"/>
                </a:solidFill>
              </a:rPr>
              <a:t>  התאמה לסביבה מתאימה.</a:t>
            </a:r>
          </a:p>
          <a:p>
            <a:pPr fontAlgn="auto">
              <a:spcBef>
                <a:spcPts val="0"/>
              </a:spcBef>
              <a:spcAft>
                <a:spcPts val="0"/>
              </a:spcAft>
              <a:defRPr/>
            </a:pPr>
            <a:r>
              <a:rPr lang="he-IL" b="1" dirty="0">
                <a:solidFill>
                  <a:srgbClr val="1D4C72"/>
                </a:solidFill>
              </a:rPr>
              <a:t>       ב.</a:t>
            </a:r>
            <a:r>
              <a:rPr lang="he-IL" dirty="0">
                <a:solidFill>
                  <a:srgbClr val="1D4C72"/>
                </a:solidFill>
              </a:rPr>
              <a:t>  נשימה.</a:t>
            </a:r>
          </a:p>
          <a:p>
            <a:pPr fontAlgn="auto">
              <a:spcBef>
                <a:spcPts val="0"/>
              </a:spcBef>
              <a:spcAft>
                <a:spcPts val="0"/>
              </a:spcAft>
              <a:defRPr/>
            </a:pPr>
            <a:r>
              <a:rPr lang="he-IL" dirty="0">
                <a:solidFill>
                  <a:srgbClr val="1D4C72"/>
                </a:solidFill>
              </a:rPr>
              <a:t>       </a:t>
            </a:r>
            <a:r>
              <a:rPr lang="he-IL" b="1" dirty="0">
                <a:solidFill>
                  <a:srgbClr val="1D4C72"/>
                </a:solidFill>
              </a:rPr>
              <a:t>ג.</a:t>
            </a:r>
            <a:r>
              <a:rPr lang="he-IL" dirty="0">
                <a:solidFill>
                  <a:srgbClr val="1D4C72"/>
                </a:solidFill>
              </a:rPr>
              <a:t>  צורך בקבלת מים. </a:t>
            </a:r>
          </a:p>
          <a:p>
            <a:pPr fontAlgn="auto">
              <a:spcBef>
                <a:spcPts val="0"/>
              </a:spcBef>
              <a:spcAft>
                <a:spcPts val="0"/>
              </a:spcAft>
              <a:defRPr/>
            </a:pPr>
            <a:r>
              <a:rPr lang="he-IL" dirty="0">
                <a:solidFill>
                  <a:srgbClr val="1D4C72"/>
                </a:solidFill>
              </a:rPr>
              <a:t>       </a:t>
            </a:r>
            <a:r>
              <a:rPr lang="he-IL" b="1" dirty="0">
                <a:solidFill>
                  <a:srgbClr val="1D4C72"/>
                </a:solidFill>
              </a:rPr>
              <a:t>ד.</a:t>
            </a:r>
            <a:r>
              <a:rPr lang="he-IL" dirty="0">
                <a:solidFill>
                  <a:srgbClr val="1D4C72"/>
                </a:solidFill>
              </a:rPr>
              <a:t>  צורך בקבלת מזון אורגני. </a:t>
            </a:r>
            <a:endParaRPr lang="he-IL" dirty="0">
              <a:solidFill>
                <a:srgbClr val="1D4C72"/>
              </a:solidFill>
              <a:latin typeface="+mn-lt"/>
              <a:cs typeface="+mn-cs"/>
            </a:endParaRPr>
          </a:p>
        </p:txBody>
      </p:sp>
      <p:sp>
        <p:nvSpPr>
          <p:cNvPr id="10" name="Rectangle 12"/>
          <p:cNvSpPr/>
          <p:nvPr/>
        </p:nvSpPr>
        <p:spPr>
          <a:xfrm>
            <a:off x="428625" y="5857875"/>
            <a:ext cx="8053388" cy="71437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משפט ד</a:t>
            </a:r>
            <a:endParaRPr lang="en-US" dirty="0">
              <a:solidFill>
                <a:schemeClr val="tx1"/>
              </a:solidFill>
            </a:endParaRPr>
          </a:p>
        </p:txBody>
      </p:sp>
      <p:sp>
        <p:nvSpPr>
          <p:cNvPr id="11"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12"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3</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6CA99B0D-919B-4AD7-ABFF-BCBEC438F035}" type="slidenum">
              <a:rPr lang="he-IL" smtClean="0"/>
              <a:pPr fontAlgn="base">
                <a:spcBef>
                  <a:spcPct val="0"/>
                </a:spcBef>
                <a:spcAft>
                  <a:spcPct val="0"/>
                </a:spcAft>
                <a:defRPr/>
              </a:pPr>
              <a:t>30</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מחזורי חומרים בטבע – שאלות 25-24</a:t>
            </a:r>
            <a:endParaRPr lang="he-IL" sz="2000" dirty="0" smtClean="0"/>
          </a:p>
        </p:txBody>
      </p:sp>
      <p:sp>
        <p:nvSpPr>
          <p:cNvPr id="7" name="TextBox 6"/>
          <p:cNvSpPr txBox="1"/>
          <p:nvPr/>
        </p:nvSpPr>
        <p:spPr>
          <a:xfrm>
            <a:off x="500063" y="500063"/>
            <a:ext cx="8183562" cy="23082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a:t>
            </a:r>
            <a:r>
              <a:rPr lang="en-US" b="1" dirty="0">
                <a:solidFill>
                  <a:srgbClr val="1D4C72"/>
                </a:solidFill>
                <a:latin typeface="+mn-lt"/>
                <a:cs typeface="+mn-cs"/>
              </a:rPr>
              <a:t>24</a:t>
            </a:r>
            <a:r>
              <a:rPr lang="he-IL" b="1" dirty="0">
                <a:solidFill>
                  <a:srgbClr val="1D4C72"/>
                </a:solidFill>
                <a:latin typeface="+mn-lt"/>
                <a:cs typeface="+mn-cs"/>
              </a:rPr>
              <a:t>:</a:t>
            </a:r>
          </a:p>
          <a:p>
            <a:pPr>
              <a:defRPr/>
            </a:pPr>
            <a:r>
              <a:rPr lang="he-IL" dirty="0">
                <a:solidFill>
                  <a:srgbClr val="1D4C72"/>
                </a:solidFill>
                <a:latin typeface="+mn-lt"/>
                <a:cs typeface="+mn-cs"/>
              </a:rPr>
              <a:t>ייתכן כי מולקולה של פחמן דו-חמצני, אשר נשפת זה עתה מריאותיך, הייתה פעם חלק מדינוזאור שלחי לפני מיליוני שנים. </a:t>
            </a:r>
          </a:p>
          <a:p>
            <a:pPr>
              <a:defRPr/>
            </a:pPr>
            <a:r>
              <a:rPr lang="he-IL" dirty="0">
                <a:solidFill>
                  <a:srgbClr val="1D4C72"/>
                </a:solidFill>
                <a:latin typeface="+mn-lt"/>
                <a:cs typeface="+mn-cs"/>
              </a:rPr>
              <a:t>מה אפשר ללמוד מכך?  </a:t>
            </a:r>
            <a:endParaRPr lang="en-US" dirty="0">
              <a:solidFill>
                <a:srgbClr val="1D4C72"/>
              </a:solidFill>
              <a:latin typeface="+mn-lt"/>
              <a:cs typeface="+mn-cs"/>
            </a:endParaRPr>
          </a:p>
          <a:p>
            <a:pPr>
              <a:defRPr/>
            </a:pPr>
            <a:r>
              <a:rPr lang="he-IL" b="1" dirty="0">
                <a:solidFill>
                  <a:srgbClr val="1D4C72"/>
                </a:solidFill>
                <a:latin typeface="+mn-lt"/>
                <a:cs typeface="+mn-cs"/>
              </a:rPr>
              <a:t>       א.  </a:t>
            </a:r>
            <a:r>
              <a:rPr lang="he-IL" dirty="0">
                <a:solidFill>
                  <a:srgbClr val="1D4C72"/>
                </a:solidFill>
                <a:latin typeface="+mn-lt"/>
                <a:cs typeface="+mn-cs"/>
              </a:rPr>
              <a:t>אורגניזמים מתים עשויים להפוך למאובנים.</a:t>
            </a:r>
            <a:endParaRPr lang="en-US" dirty="0">
              <a:solidFill>
                <a:srgbClr val="1D4C72"/>
              </a:solidFill>
              <a:latin typeface="+mn-lt"/>
              <a:cs typeface="+mn-cs"/>
            </a:endParaRPr>
          </a:p>
          <a:p>
            <a:pPr>
              <a:defRPr/>
            </a:pPr>
            <a:r>
              <a:rPr lang="he-IL" b="1" dirty="0">
                <a:solidFill>
                  <a:srgbClr val="1D4C72"/>
                </a:solidFill>
                <a:latin typeface="+mn-lt"/>
                <a:cs typeface="+mn-cs"/>
              </a:rPr>
              <a:t>       ב.  </a:t>
            </a:r>
            <a:r>
              <a:rPr lang="he-IL" dirty="0">
                <a:solidFill>
                  <a:srgbClr val="1D4C72"/>
                </a:solidFill>
                <a:latin typeface="+mn-lt"/>
                <a:cs typeface="+mn-cs"/>
              </a:rPr>
              <a:t>בטבע קיימים מחזורים של יסודות, כגון: ברזל, ופחמן דו-חמצני.</a:t>
            </a:r>
            <a:endParaRPr lang="en-US" dirty="0">
              <a:solidFill>
                <a:srgbClr val="1D4C72"/>
              </a:solidFill>
              <a:latin typeface="+mn-lt"/>
              <a:cs typeface="+mn-cs"/>
            </a:endParaRPr>
          </a:p>
          <a:p>
            <a:pPr>
              <a:defRPr/>
            </a:pPr>
            <a:r>
              <a:rPr lang="he-IL" b="1" dirty="0">
                <a:solidFill>
                  <a:srgbClr val="1D4C72"/>
                </a:solidFill>
                <a:latin typeface="+mn-lt"/>
                <a:cs typeface="+mn-cs"/>
              </a:rPr>
              <a:t>       ג.  </a:t>
            </a:r>
            <a:r>
              <a:rPr lang="he-IL" dirty="0">
                <a:solidFill>
                  <a:srgbClr val="1D4C72"/>
                </a:solidFill>
                <a:latin typeface="+mn-lt"/>
                <a:cs typeface="+mn-cs"/>
              </a:rPr>
              <a:t>כל המולקולות האנאורגניות הופכות לאורגניות.</a:t>
            </a:r>
            <a:endParaRPr lang="en-US" dirty="0">
              <a:solidFill>
                <a:srgbClr val="1D4C72"/>
              </a:solidFill>
              <a:latin typeface="+mn-lt"/>
              <a:cs typeface="+mn-cs"/>
            </a:endParaRPr>
          </a:p>
          <a:p>
            <a:pPr>
              <a:defRPr/>
            </a:pPr>
            <a:r>
              <a:rPr lang="he-IL" b="1" dirty="0">
                <a:solidFill>
                  <a:srgbClr val="1D4C72"/>
                </a:solidFill>
                <a:latin typeface="+mn-lt"/>
                <a:cs typeface="+mn-cs"/>
              </a:rPr>
              <a:t>       ד.  </a:t>
            </a:r>
            <a:r>
              <a:rPr lang="he-IL" dirty="0">
                <a:solidFill>
                  <a:srgbClr val="1D4C72"/>
                </a:solidFill>
                <a:latin typeface="+mn-lt"/>
                <a:cs typeface="+mn-cs"/>
              </a:rPr>
              <a:t>פחמן דו-חמצני מתרכב בקלות עם יסודות נוספים.</a:t>
            </a:r>
            <a:endParaRPr lang="en-US" dirty="0">
              <a:solidFill>
                <a:srgbClr val="1D4C72"/>
              </a:solidFill>
              <a:latin typeface="+mn-lt"/>
              <a:cs typeface="+mn-cs"/>
            </a:endParaRPr>
          </a:p>
        </p:txBody>
      </p:sp>
      <p:sp>
        <p:nvSpPr>
          <p:cNvPr id="10" name="TextBox 9"/>
          <p:cNvSpPr txBox="1"/>
          <p:nvPr/>
        </p:nvSpPr>
        <p:spPr>
          <a:xfrm>
            <a:off x="500063" y="3857625"/>
            <a:ext cx="8183562" cy="175418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a:t>
            </a:r>
            <a:r>
              <a:rPr lang="en-US" b="1" dirty="0">
                <a:solidFill>
                  <a:srgbClr val="1D4C72"/>
                </a:solidFill>
                <a:latin typeface="+mn-lt"/>
                <a:cs typeface="+mn-cs"/>
              </a:rPr>
              <a:t>24</a:t>
            </a:r>
            <a:r>
              <a:rPr lang="he-IL" b="1" dirty="0">
                <a:solidFill>
                  <a:srgbClr val="1D4C72"/>
                </a:solidFill>
                <a:latin typeface="+mn-lt"/>
                <a:cs typeface="+mn-cs"/>
              </a:rPr>
              <a:t>:</a:t>
            </a:r>
          </a:p>
          <a:p>
            <a:pPr>
              <a:defRPr/>
            </a:pPr>
            <a:r>
              <a:rPr lang="he-IL" dirty="0">
                <a:solidFill>
                  <a:srgbClr val="1D4C72"/>
                </a:solidFill>
                <a:latin typeface="+mn-lt"/>
                <a:cs typeface="+mn-cs"/>
              </a:rPr>
              <a:t>מה המקור של רוב המים, שמשתמשים בהם בישראל?  </a:t>
            </a:r>
            <a:endParaRPr lang="en-US" dirty="0">
              <a:solidFill>
                <a:srgbClr val="1D4C72"/>
              </a:solidFill>
              <a:latin typeface="+mn-lt"/>
              <a:cs typeface="+mn-cs"/>
            </a:endParaRPr>
          </a:p>
          <a:p>
            <a:pPr>
              <a:defRPr/>
            </a:pPr>
            <a:r>
              <a:rPr lang="he-IL" b="1" dirty="0">
                <a:solidFill>
                  <a:srgbClr val="1D4C72"/>
                </a:solidFill>
                <a:latin typeface="+mn-lt"/>
                <a:cs typeface="+mn-cs"/>
              </a:rPr>
              <a:t>       א.  </a:t>
            </a:r>
            <a:r>
              <a:rPr lang="he-IL" dirty="0">
                <a:solidFill>
                  <a:srgbClr val="1D4C72"/>
                </a:solidFill>
                <a:latin typeface="+mn-lt"/>
                <a:cs typeface="+mn-cs"/>
              </a:rPr>
              <a:t>מאגרי מי שיטפונות </a:t>
            </a:r>
            <a:endParaRPr lang="en-US" dirty="0">
              <a:solidFill>
                <a:srgbClr val="1D4C72"/>
              </a:solidFill>
              <a:latin typeface="+mn-lt"/>
              <a:cs typeface="+mn-cs"/>
            </a:endParaRPr>
          </a:p>
          <a:p>
            <a:pPr>
              <a:defRPr/>
            </a:pPr>
            <a:r>
              <a:rPr lang="he-IL" b="1" dirty="0">
                <a:solidFill>
                  <a:srgbClr val="1D4C72"/>
                </a:solidFill>
                <a:latin typeface="+mn-lt"/>
                <a:cs typeface="+mn-cs"/>
              </a:rPr>
              <a:t>       ב.  </a:t>
            </a:r>
            <a:r>
              <a:rPr lang="he-IL" dirty="0">
                <a:solidFill>
                  <a:srgbClr val="1D4C72"/>
                </a:solidFill>
                <a:latin typeface="+mn-lt"/>
                <a:cs typeface="+mn-cs"/>
              </a:rPr>
              <a:t>מי הירדן </a:t>
            </a:r>
            <a:endParaRPr lang="en-US" dirty="0">
              <a:solidFill>
                <a:srgbClr val="1D4C72"/>
              </a:solidFill>
              <a:latin typeface="+mn-lt"/>
              <a:cs typeface="+mn-cs"/>
            </a:endParaRPr>
          </a:p>
          <a:p>
            <a:pPr>
              <a:defRPr/>
            </a:pPr>
            <a:r>
              <a:rPr lang="he-IL" b="1" dirty="0">
                <a:solidFill>
                  <a:srgbClr val="1D4C72"/>
                </a:solidFill>
                <a:latin typeface="+mn-lt"/>
                <a:cs typeface="+mn-cs"/>
              </a:rPr>
              <a:t>       ג.  </a:t>
            </a:r>
            <a:r>
              <a:rPr lang="he-IL" dirty="0">
                <a:solidFill>
                  <a:srgbClr val="1D4C72"/>
                </a:solidFill>
                <a:latin typeface="+mn-lt"/>
                <a:cs typeface="+mn-cs"/>
              </a:rPr>
              <a:t>מי תהום </a:t>
            </a:r>
            <a:endParaRPr lang="en-US" dirty="0">
              <a:solidFill>
                <a:srgbClr val="1D4C72"/>
              </a:solidFill>
              <a:latin typeface="+mn-lt"/>
              <a:cs typeface="+mn-cs"/>
            </a:endParaRPr>
          </a:p>
          <a:p>
            <a:pPr>
              <a:defRPr/>
            </a:pPr>
            <a:r>
              <a:rPr lang="he-IL" b="1" dirty="0">
                <a:solidFill>
                  <a:srgbClr val="1D4C72"/>
                </a:solidFill>
                <a:latin typeface="+mn-lt"/>
                <a:cs typeface="+mn-cs"/>
              </a:rPr>
              <a:t>       ד.  </a:t>
            </a:r>
            <a:r>
              <a:rPr lang="he-IL" dirty="0">
                <a:solidFill>
                  <a:srgbClr val="1D4C72"/>
                </a:solidFill>
                <a:latin typeface="+mn-lt"/>
                <a:cs typeface="+mn-cs"/>
              </a:rPr>
              <a:t>מי שופכין מטוהרים </a:t>
            </a:r>
            <a:endParaRPr lang="en-US" dirty="0">
              <a:solidFill>
                <a:srgbClr val="1D4C72"/>
              </a:solidFill>
              <a:latin typeface="+mn-lt"/>
              <a:cs typeface="+mn-cs"/>
            </a:endParaRPr>
          </a:p>
        </p:txBody>
      </p:sp>
      <p:sp>
        <p:nvSpPr>
          <p:cNvPr id="8"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9"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30</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0F29984A-56D6-4810-B05C-7A3AAC4E35BD}" type="slidenum">
              <a:rPr lang="he-IL" smtClean="0"/>
              <a:pPr fontAlgn="base">
                <a:spcBef>
                  <a:spcPct val="0"/>
                </a:spcBef>
                <a:spcAft>
                  <a:spcPct val="0"/>
                </a:spcAft>
                <a:defRPr/>
              </a:pPr>
              <a:t>31</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מחזורי חומרים בטבע – תשובות </a:t>
            </a:r>
            <a:endParaRPr lang="he-IL" sz="2000" dirty="0" smtClean="0"/>
          </a:p>
        </p:txBody>
      </p:sp>
      <p:sp>
        <p:nvSpPr>
          <p:cNvPr id="7" name="TextBox 6"/>
          <p:cNvSpPr txBox="1"/>
          <p:nvPr/>
        </p:nvSpPr>
        <p:spPr>
          <a:xfrm>
            <a:off x="500063" y="500063"/>
            <a:ext cx="8183562" cy="23082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a:t>
            </a:r>
            <a:r>
              <a:rPr lang="en-US" b="1" dirty="0">
                <a:solidFill>
                  <a:srgbClr val="1D4C72"/>
                </a:solidFill>
                <a:latin typeface="+mn-lt"/>
                <a:cs typeface="+mn-cs"/>
              </a:rPr>
              <a:t>24</a:t>
            </a:r>
            <a:r>
              <a:rPr lang="he-IL" b="1" dirty="0">
                <a:solidFill>
                  <a:srgbClr val="1D4C72"/>
                </a:solidFill>
                <a:latin typeface="+mn-lt"/>
                <a:cs typeface="+mn-cs"/>
              </a:rPr>
              <a:t>:</a:t>
            </a:r>
          </a:p>
          <a:p>
            <a:pPr>
              <a:defRPr/>
            </a:pPr>
            <a:r>
              <a:rPr lang="he-IL" dirty="0">
                <a:solidFill>
                  <a:srgbClr val="1D4C72"/>
                </a:solidFill>
                <a:latin typeface="+mn-lt"/>
                <a:cs typeface="+mn-cs"/>
              </a:rPr>
              <a:t>ייתכן כי מולקולה של פחמן דו-חמצני, אשר נשפת זה עתה מריאותיך, הייתה פעם חלק מדינוזאור שלחי לפני מיליוני שנים. </a:t>
            </a:r>
          </a:p>
          <a:p>
            <a:pPr>
              <a:defRPr/>
            </a:pPr>
            <a:r>
              <a:rPr lang="he-IL" dirty="0">
                <a:solidFill>
                  <a:srgbClr val="1D4C72"/>
                </a:solidFill>
                <a:latin typeface="+mn-lt"/>
                <a:cs typeface="+mn-cs"/>
              </a:rPr>
              <a:t>מה אפשר ללמוד מכך?  </a:t>
            </a:r>
            <a:endParaRPr lang="en-US" dirty="0">
              <a:solidFill>
                <a:srgbClr val="1D4C72"/>
              </a:solidFill>
              <a:latin typeface="+mn-lt"/>
              <a:cs typeface="+mn-cs"/>
            </a:endParaRPr>
          </a:p>
          <a:p>
            <a:pPr>
              <a:defRPr/>
            </a:pPr>
            <a:r>
              <a:rPr lang="he-IL" b="1" dirty="0">
                <a:solidFill>
                  <a:srgbClr val="1D4C72"/>
                </a:solidFill>
                <a:latin typeface="+mn-lt"/>
                <a:cs typeface="+mn-cs"/>
              </a:rPr>
              <a:t>       א.  </a:t>
            </a:r>
            <a:r>
              <a:rPr lang="he-IL" dirty="0">
                <a:solidFill>
                  <a:srgbClr val="1D4C72"/>
                </a:solidFill>
                <a:latin typeface="+mn-lt"/>
                <a:cs typeface="+mn-cs"/>
              </a:rPr>
              <a:t>אורגניזמים מתים עשויים להפוך למאובנים.</a:t>
            </a:r>
            <a:endParaRPr lang="en-US" dirty="0">
              <a:solidFill>
                <a:srgbClr val="1D4C72"/>
              </a:solidFill>
              <a:latin typeface="+mn-lt"/>
              <a:cs typeface="+mn-cs"/>
            </a:endParaRPr>
          </a:p>
          <a:p>
            <a:pPr>
              <a:defRPr/>
            </a:pPr>
            <a:r>
              <a:rPr lang="he-IL" b="1" dirty="0">
                <a:solidFill>
                  <a:srgbClr val="1D4C72"/>
                </a:solidFill>
                <a:latin typeface="+mn-lt"/>
                <a:cs typeface="+mn-cs"/>
              </a:rPr>
              <a:t>       ב.  </a:t>
            </a:r>
            <a:r>
              <a:rPr lang="he-IL" dirty="0">
                <a:solidFill>
                  <a:srgbClr val="1D4C72"/>
                </a:solidFill>
                <a:latin typeface="+mn-lt"/>
                <a:cs typeface="+mn-cs"/>
              </a:rPr>
              <a:t>בטבע קיימים מחזורים של יסודות, כגון: ברזל, ופחמן דו-חמצני.</a:t>
            </a:r>
            <a:endParaRPr lang="en-US" dirty="0">
              <a:solidFill>
                <a:srgbClr val="1D4C72"/>
              </a:solidFill>
              <a:latin typeface="+mn-lt"/>
              <a:cs typeface="+mn-cs"/>
            </a:endParaRPr>
          </a:p>
          <a:p>
            <a:pPr>
              <a:defRPr/>
            </a:pPr>
            <a:r>
              <a:rPr lang="he-IL" b="1" dirty="0">
                <a:solidFill>
                  <a:srgbClr val="1D4C72"/>
                </a:solidFill>
                <a:latin typeface="+mn-lt"/>
                <a:cs typeface="+mn-cs"/>
              </a:rPr>
              <a:t>       ג.  </a:t>
            </a:r>
            <a:r>
              <a:rPr lang="he-IL" dirty="0">
                <a:solidFill>
                  <a:srgbClr val="1D4C72"/>
                </a:solidFill>
                <a:latin typeface="+mn-lt"/>
                <a:cs typeface="+mn-cs"/>
              </a:rPr>
              <a:t>כל המולקולות האנאורגניות הופכות לאורגניות.</a:t>
            </a:r>
            <a:endParaRPr lang="en-US" dirty="0">
              <a:solidFill>
                <a:srgbClr val="1D4C72"/>
              </a:solidFill>
              <a:latin typeface="+mn-lt"/>
              <a:cs typeface="+mn-cs"/>
            </a:endParaRPr>
          </a:p>
          <a:p>
            <a:pPr>
              <a:defRPr/>
            </a:pPr>
            <a:r>
              <a:rPr lang="he-IL" b="1" dirty="0">
                <a:solidFill>
                  <a:srgbClr val="1D4C72"/>
                </a:solidFill>
                <a:latin typeface="+mn-lt"/>
                <a:cs typeface="+mn-cs"/>
              </a:rPr>
              <a:t>       ד.  </a:t>
            </a:r>
            <a:r>
              <a:rPr lang="he-IL" dirty="0">
                <a:solidFill>
                  <a:srgbClr val="1D4C72"/>
                </a:solidFill>
                <a:latin typeface="+mn-lt"/>
                <a:cs typeface="+mn-cs"/>
              </a:rPr>
              <a:t>פחמן דו-חמצני מתרכב בקלות עם יסודות נוספים.</a:t>
            </a:r>
            <a:endParaRPr lang="en-US" dirty="0">
              <a:solidFill>
                <a:srgbClr val="1D4C72"/>
              </a:solidFill>
              <a:latin typeface="+mn-lt"/>
              <a:cs typeface="+mn-cs"/>
            </a:endParaRPr>
          </a:p>
        </p:txBody>
      </p:sp>
      <p:sp>
        <p:nvSpPr>
          <p:cNvPr id="8" name="Rectangle 14"/>
          <p:cNvSpPr/>
          <p:nvPr/>
        </p:nvSpPr>
        <p:spPr>
          <a:xfrm>
            <a:off x="539750" y="2928938"/>
            <a:ext cx="7910513" cy="71437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משפט ב</a:t>
            </a:r>
          </a:p>
        </p:txBody>
      </p:sp>
      <p:sp>
        <p:nvSpPr>
          <p:cNvPr id="10" name="TextBox 9"/>
          <p:cNvSpPr txBox="1"/>
          <p:nvPr/>
        </p:nvSpPr>
        <p:spPr>
          <a:xfrm>
            <a:off x="500063" y="3857625"/>
            <a:ext cx="8183562" cy="175418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a:t>
            </a:r>
            <a:r>
              <a:rPr lang="en-US" b="1" dirty="0">
                <a:solidFill>
                  <a:srgbClr val="1D4C72"/>
                </a:solidFill>
                <a:latin typeface="+mn-lt"/>
                <a:cs typeface="+mn-cs"/>
              </a:rPr>
              <a:t>24</a:t>
            </a:r>
            <a:r>
              <a:rPr lang="he-IL" b="1" dirty="0">
                <a:solidFill>
                  <a:srgbClr val="1D4C72"/>
                </a:solidFill>
                <a:latin typeface="+mn-lt"/>
                <a:cs typeface="+mn-cs"/>
              </a:rPr>
              <a:t>:</a:t>
            </a:r>
          </a:p>
          <a:p>
            <a:pPr>
              <a:defRPr/>
            </a:pPr>
            <a:r>
              <a:rPr lang="he-IL" dirty="0">
                <a:solidFill>
                  <a:srgbClr val="1D4C72"/>
                </a:solidFill>
                <a:latin typeface="+mn-lt"/>
                <a:cs typeface="+mn-cs"/>
              </a:rPr>
              <a:t>מה המקור של רוב המים, שמשתמשים בהם בישראל?  </a:t>
            </a:r>
            <a:endParaRPr lang="en-US" dirty="0">
              <a:solidFill>
                <a:srgbClr val="1D4C72"/>
              </a:solidFill>
              <a:latin typeface="+mn-lt"/>
              <a:cs typeface="+mn-cs"/>
            </a:endParaRPr>
          </a:p>
          <a:p>
            <a:pPr>
              <a:defRPr/>
            </a:pPr>
            <a:r>
              <a:rPr lang="he-IL" b="1" dirty="0">
                <a:solidFill>
                  <a:srgbClr val="1D4C72"/>
                </a:solidFill>
                <a:latin typeface="+mn-lt"/>
                <a:cs typeface="+mn-cs"/>
              </a:rPr>
              <a:t>       א.  </a:t>
            </a:r>
            <a:r>
              <a:rPr lang="he-IL" dirty="0">
                <a:solidFill>
                  <a:srgbClr val="1D4C72"/>
                </a:solidFill>
                <a:latin typeface="+mn-lt"/>
                <a:cs typeface="+mn-cs"/>
              </a:rPr>
              <a:t>מאגרי מי שיטפונות </a:t>
            </a:r>
            <a:endParaRPr lang="en-US" dirty="0">
              <a:solidFill>
                <a:srgbClr val="1D4C72"/>
              </a:solidFill>
              <a:latin typeface="+mn-lt"/>
              <a:cs typeface="+mn-cs"/>
            </a:endParaRPr>
          </a:p>
          <a:p>
            <a:pPr>
              <a:defRPr/>
            </a:pPr>
            <a:r>
              <a:rPr lang="he-IL" b="1" dirty="0">
                <a:solidFill>
                  <a:srgbClr val="1D4C72"/>
                </a:solidFill>
                <a:latin typeface="+mn-lt"/>
                <a:cs typeface="+mn-cs"/>
              </a:rPr>
              <a:t>       ב.  </a:t>
            </a:r>
            <a:r>
              <a:rPr lang="he-IL" dirty="0">
                <a:solidFill>
                  <a:srgbClr val="1D4C72"/>
                </a:solidFill>
                <a:latin typeface="+mn-lt"/>
                <a:cs typeface="+mn-cs"/>
              </a:rPr>
              <a:t>מי הירדן </a:t>
            </a:r>
            <a:endParaRPr lang="en-US" dirty="0">
              <a:solidFill>
                <a:srgbClr val="1D4C72"/>
              </a:solidFill>
              <a:latin typeface="+mn-lt"/>
              <a:cs typeface="+mn-cs"/>
            </a:endParaRPr>
          </a:p>
          <a:p>
            <a:pPr>
              <a:defRPr/>
            </a:pPr>
            <a:r>
              <a:rPr lang="he-IL" b="1" dirty="0">
                <a:solidFill>
                  <a:srgbClr val="1D4C72"/>
                </a:solidFill>
                <a:latin typeface="+mn-lt"/>
                <a:cs typeface="+mn-cs"/>
              </a:rPr>
              <a:t>       ג.  </a:t>
            </a:r>
            <a:r>
              <a:rPr lang="he-IL" dirty="0">
                <a:solidFill>
                  <a:srgbClr val="1D4C72"/>
                </a:solidFill>
                <a:latin typeface="+mn-lt"/>
                <a:cs typeface="+mn-cs"/>
              </a:rPr>
              <a:t>מי תהום </a:t>
            </a:r>
            <a:endParaRPr lang="en-US" dirty="0">
              <a:solidFill>
                <a:srgbClr val="1D4C72"/>
              </a:solidFill>
              <a:latin typeface="+mn-lt"/>
              <a:cs typeface="+mn-cs"/>
            </a:endParaRPr>
          </a:p>
          <a:p>
            <a:pPr>
              <a:defRPr/>
            </a:pPr>
            <a:r>
              <a:rPr lang="he-IL" b="1" dirty="0">
                <a:solidFill>
                  <a:srgbClr val="1D4C72"/>
                </a:solidFill>
                <a:latin typeface="+mn-lt"/>
                <a:cs typeface="+mn-cs"/>
              </a:rPr>
              <a:t>       ד.  </a:t>
            </a:r>
            <a:r>
              <a:rPr lang="he-IL" dirty="0">
                <a:solidFill>
                  <a:srgbClr val="1D4C72"/>
                </a:solidFill>
                <a:latin typeface="+mn-lt"/>
                <a:cs typeface="+mn-cs"/>
              </a:rPr>
              <a:t>מי שופכין מטוהרים </a:t>
            </a:r>
            <a:endParaRPr lang="en-US" dirty="0">
              <a:solidFill>
                <a:srgbClr val="1D4C72"/>
              </a:solidFill>
              <a:latin typeface="+mn-lt"/>
              <a:cs typeface="+mn-cs"/>
            </a:endParaRPr>
          </a:p>
        </p:txBody>
      </p:sp>
      <p:sp>
        <p:nvSpPr>
          <p:cNvPr id="11" name="Rectangle 14"/>
          <p:cNvSpPr/>
          <p:nvPr/>
        </p:nvSpPr>
        <p:spPr>
          <a:xfrm>
            <a:off x="539750" y="5715000"/>
            <a:ext cx="7910513" cy="71437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משפט ג</a:t>
            </a:r>
          </a:p>
        </p:txBody>
      </p:sp>
      <p:sp>
        <p:nvSpPr>
          <p:cNvPr id="9"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12"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31</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A5299B1F-C937-4938-8C32-C2049595F529}" type="slidenum">
              <a:rPr lang="he-IL" smtClean="0"/>
              <a:pPr fontAlgn="base">
                <a:spcBef>
                  <a:spcPct val="0"/>
                </a:spcBef>
                <a:spcAft>
                  <a:spcPct val="0"/>
                </a:spcAft>
                <a:defRPr/>
              </a:pPr>
              <a:t>4</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דרכי הזנה – שאלות 4-3</a:t>
            </a:r>
            <a:endParaRPr lang="he-IL" sz="2000" dirty="0" smtClean="0"/>
          </a:p>
        </p:txBody>
      </p:sp>
      <p:sp>
        <p:nvSpPr>
          <p:cNvPr id="7" name="TextBox 6"/>
          <p:cNvSpPr txBox="1"/>
          <p:nvPr/>
        </p:nvSpPr>
        <p:spPr>
          <a:xfrm>
            <a:off x="428625" y="500063"/>
            <a:ext cx="8286750" cy="1754187"/>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3:</a:t>
            </a:r>
          </a:p>
          <a:p>
            <a:pPr fontAlgn="auto">
              <a:spcBef>
                <a:spcPts val="0"/>
              </a:spcBef>
              <a:spcAft>
                <a:spcPts val="0"/>
              </a:spcAft>
              <a:defRPr/>
            </a:pPr>
            <a:r>
              <a:rPr lang="he-IL" dirty="0">
                <a:solidFill>
                  <a:srgbClr val="1D4C72"/>
                </a:solidFill>
                <a:latin typeface="+mn-lt"/>
                <a:cs typeface="+mn-cs"/>
              </a:rPr>
              <a:t>מה ההבדל בין האורגניזמים האוטוטרופים לבין ההטרוטרופים?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א.</a:t>
            </a:r>
            <a:r>
              <a:rPr lang="he-IL" dirty="0">
                <a:solidFill>
                  <a:srgbClr val="1D4C72"/>
                </a:solidFill>
                <a:latin typeface="+mn-lt"/>
                <a:cs typeface="+mn-cs"/>
              </a:rPr>
              <a:t>  האוטוטרופים קולטים חמצן ואילו ההטרוטרופים פולטים חמצן.</a:t>
            </a:r>
          </a:p>
          <a:p>
            <a:pPr fontAlgn="auto">
              <a:spcBef>
                <a:spcPts val="0"/>
              </a:spcBef>
              <a:spcAft>
                <a:spcPts val="0"/>
              </a:spcAft>
              <a:defRPr/>
            </a:pPr>
            <a:r>
              <a:rPr lang="he-IL" b="1" dirty="0">
                <a:solidFill>
                  <a:srgbClr val="1D4C72"/>
                </a:solidFill>
                <a:latin typeface="+mn-lt"/>
                <a:cs typeface="+mn-cs"/>
              </a:rPr>
              <a:t>       ב.</a:t>
            </a:r>
            <a:r>
              <a:rPr lang="he-IL" dirty="0">
                <a:solidFill>
                  <a:srgbClr val="1D4C72"/>
                </a:solidFill>
                <a:latin typeface="+mn-lt"/>
                <a:cs typeface="+mn-cs"/>
              </a:rPr>
              <a:t>  האוטוטרופים מייצרים חומר אורגני וההטרוטרופים מייצרים חומר אנאורגני.</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ג.</a:t>
            </a:r>
            <a:r>
              <a:rPr lang="he-IL" dirty="0">
                <a:solidFill>
                  <a:srgbClr val="1D4C72"/>
                </a:solidFill>
                <a:latin typeface="+mn-lt"/>
                <a:cs typeface="+mn-cs"/>
              </a:rPr>
              <a:t>  האוטוטרופים יכולים לייצר חומר אורגני מחומר אנאורגני, וההטרוטרופים – לא יכולים.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ד.</a:t>
            </a:r>
            <a:r>
              <a:rPr lang="he-IL" dirty="0">
                <a:solidFill>
                  <a:srgbClr val="1D4C72"/>
                </a:solidFill>
                <a:latin typeface="+mn-lt"/>
                <a:cs typeface="+mn-cs"/>
              </a:rPr>
              <a:t>  האוטוטרופים מייצרים אנרגיה, ואילו ההטרוטרופים צורכים אנרגיה. </a:t>
            </a:r>
          </a:p>
        </p:txBody>
      </p:sp>
      <p:sp>
        <p:nvSpPr>
          <p:cNvPr id="9" name="TextBox 8"/>
          <p:cNvSpPr txBox="1"/>
          <p:nvPr/>
        </p:nvSpPr>
        <p:spPr>
          <a:xfrm>
            <a:off x="531813" y="3643313"/>
            <a:ext cx="8183562" cy="12001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4:</a:t>
            </a:r>
          </a:p>
          <a:p>
            <a:pPr fontAlgn="auto">
              <a:spcBef>
                <a:spcPts val="0"/>
              </a:spcBef>
              <a:spcAft>
                <a:spcPts val="0"/>
              </a:spcAft>
              <a:defRPr/>
            </a:pPr>
            <a:r>
              <a:rPr lang="he-IL" dirty="0">
                <a:solidFill>
                  <a:srgbClr val="1D4C72"/>
                </a:solidFill>
                <a:latin typeface="+mn-lt"/>
                <a:cs typeface="+mn-cs"/>
              </a:rPr>
              <a:t>איך החומרים האורגניים, הנוצרים בתהליך הפוטוסינתזה, עוברים אל שאר האורגניזמים </a:t>
            </a:r>
            <a:r>
              <a:rPr lang="he-IL" u="sng" dirty="0">
                <a:solidFill>
                  <a:srgbClr val="1D4C72"/>
                </a:solidFill>
                <a:latin typeface="+mn-lt"/>
                <a:cs typeface="+mn-cs"/>
              </a:rPr>
              <a:t>שלא מבצעים</a:t>
            </a:r>
            <a:r>
              <a:rPr lang="he-IL" dirty="0">
                <a:solidFill>
                  <a:srgbClr val="1D4C72"/>
                </a:solidFill>
                <a:latin typeface="+mn-lt"/>
                <a:cs typeface="+mn-cs"/>
              </a:rPr>
              <a:t> פוטוסינתזה?</a:t>
            </a:r>
          </a:p>
          <a:p>
            <a:pPr fontAlgn="auto">
              <a:spcBef>
                <a:spcPts val="0"/>
              </a:spcBef>
              <a:spcAft>
                <a:spcPts val="0"/>
              </a:spcAft>
              <a:defRPr/>
            </a:pPr>
            <a:endParaRPr lang="he-IL" dirty="0">
              <a:solidFill>
                <a:srgbClr val="1D4C72"/>
              </a:solidFill>
              <a:latin typeface="+mn-lt"/>
              <a:cs typeface="+mn-cs"/>
            </a:endParaRPr>
          </a:p>
        </p:txBody>
      </p:sp>
      <p:sp>
        <p:nvSpPr>
          <p:cNvPr id="8"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10"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4</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5F5B0FBD-071E-44A6-93AC-829028658478}" type="slidenum">
              <a:rPr lang="he-IL" smtClean="0"/>
              <a:pPr fontAlgn="base">
                <a:spcBef>
                  <a:spcPct val="0"/>
                </a:spcBef>
                <a:spcAft>
                  <a:spcPct val="0"/>
                </a:spcAft>
                <a:defRPr/>
              </a:pPr>
              <a:t>5</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דרכי הזנה – תשובות</a:t>
            </a:r>
            <a:endParaRPr lang="he-IL" sz="2000" dirty="0" smtClean="0"/>
          </a:p>
        </p:txBody>
      </p:sp>
      <p:sp>
        <p:nvSpPr>
          <p:cNvPr id="7" name="TextBox 6"/>
          <p:cNvSpPr txBox="1"/>
          <p:nvPr/>
        </p:nvSpPr>
        <p:spPr>
          <a:xfrm>
            <a:off x="428625" y="500063"/>
            <a:ext cx="8286750" cy="1754187"/>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3:</a:t>
            </a:r>
          </a:p>
          <a:p>
            <a:pPr fontAlgn="auto">
              <a:spcBef>
                <a:spcPts val="0"/>
              </a:spcBef>
              <a:spcAft>
                <a:spcPts val="0"/>
              </a:spcAft>
              <a:defRPr/>
            </a:pPr>
            <a:r>
              <a:rPr lang="he-IL" dirty="0">
                <a:solidFill>
                  <a:srgbClr val="1D4C72"/>
                </a:solidFill>
                <a:latin typeface="+mn-lt"/>
                <a:cs typeface="+mn-cs"/>
              </a:rPr>
              <a:t>מה ההבדל בין האורגניזמים האוטוטרופים לבין ההטרוטרופים?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א.</a:t>
            </a:r>
            <a:r>
              <a:rPr lang="he-IL" dirty="0">
                <a:solidFill>
                  <a:srgbClr val="1D4C72"/>
                </a:solidFill>
                <a:latin typeface="+mn-lt"/>
                <a:cs typeface="+mn-cs"/>
              </a:rPr>
              <a:t>  האוטוטרופים קולטים חמצן ואילו ההטרוטרופים פולטים חמצן.</a:t>
            </a:r>
          </a:p>
          <a:p>
            <a:pPr fontAlgn="auto">
              <a:spcBef>
                <a:spcPts val="0"/>
              </a:spcBef>
              <a:spcAft>
                <a:spcPts val="0"/>
              </a:spcAft>
              <a:defRPr/>
            </a:pPr>
            <a:r>
              <a:rPr lang="he-IL" b="1" dirty="0">
                <a:solidFill>
                  <a:srgbClr val="1D4C72"/>
                </a:solidFill>
                <a:latin typeface="+mn-lt"/>
                <a:cs typeface="+mn-cs"/>
              </a:rPr>
              <a:t>       ב.</a:t>
            </a:r>
            <a:r>
              <a:rPr lang="he-IL" dirty="0">
                <a:solidFill>
                  <a:srgbClr val="1D4C72"/>
                </a:solidFill>
                <a:latin typeface="+mn-lt"/>
                <a:cs typeface="+mn-cs"/>
              </a:rPr>
              <a:t>  האוטוטרופים מייצרים חומר אורגני וההטרוטרופים מייצרים חומר אנאורגני.</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ג.</a:t>
            </a:r>
            <a:r>
              <a:rPr lang="he-IL" dirty="0">
                <a:solidFill>
                  <a:srgbClr val="1D4C72"/>
                </a:solidFill>
                <a:latin typeface="+mn-lt"/>
                <a:cs typeface="+mn-cs"/>
              </a:rPr>
              <a:t>  האוטוטרופים יכולים לייצר חומר אורגני מחומר אנאורגני, וההטרוטרופים – לא יכולים.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ד.</a:t>
            </a:r>
            <a:r>
              <a:rPr lang="he-IL" dirty="0">
                <a:solidFill>
                  <a:srgbClr val="1D4C72"/>
                </a:solidFill>
                <a:latin typeface="+mn-lt"/>
                <a:cs typeface="+mn-cs"/>
              </a:rPr>
              <a:t>  האוטוטרופים מייצרים אנרגיה, ואילו ההטרוטרופים צורכים אנרגיה. </a:t>
            </a:r>
          </a:p>
        </p:txBody>
      </p:sp>
      <p:sp>
        <p:nvSpPr>
          <p:cNvPr id="8" name="Rectangle 12"/>
          <p:cNvSpPr/>
          <p:nvPr/>
        </p:nvSpPr>
        <p:spPr>
          <a:xfrm>
            <a:off x="428625" y="2428875"/>
            <a:ext cx="8053388" cy="785813"/>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משפט ג</a:t>
            </a:r>
          </a:p>
        </p:txBody>
      </p:sp>
      <p:sp>
        <p:nvSpPr>
          <p:cNvPr id="9" name="TextBox 8"/>
          <p:cNvSpPr txBox="1"/>
          <p:nvPr/>
        </p:nvSpPr>
        <p:spPr>
          <a:xfrm>
            <a:off x="531813" y="3643313"/>
            <a:ext cx="8183562" cy="9239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4:</a:t>
            </a:r>
          </a:p>
          <a:p>
            <a:pPr fontAlgn="auto">
              <a:spcBef>
                <a:spcPts val="0"/>
              </a:spcBef>
              <a:spcAft>
                <a:spcPts val="0"/>
              </a:spcAft>
              <a:defRPr/>
            </a:pPr>
            <a:r>
              <a:rPr lang="he-IL" dirty="0">
                <a:solidFill>
                  <a:srgbClr val="1D4C72"/>
                </a:solidFill>
                <a:latin typeface="+mn-lt"/>
                <a:cs typeface="+mn-cs"/>
              </a:rPr>
              <a:t>איך החומרים האורגניים, הנוצרים בתהליך הפוטוסינתזה, עוברים אל שאר האורגניזמים </a:t>
            </a:r>
            <a:r>
              <a:rPr lang="he-IL" u="sng" dirty="0">
                <a:solidFill>
                  <a:srgbClr val="1D4C72"/>
                </a:solidFill>
                <a:latin typeface="+mn-lt"/>
                <a:cs typeface="+mn-cs"/>
              </a:rPr>
              <a:t>שלא מבצעים</a:t>
            </a:r>
            <a:r>
              <a:rPr lang="he-IL" dirty="0">
                <a:solidFill>
                  <a:srgbClr val="1D4C72"/>
                </a:solidFill>
                <a:latin typeface="+mn-lt"/>
                <a:cs typeface="+mn-cs"/>
              </a:rPr>
              <a:t> פוטוסינתזה?</a:t>
            </a:r>
          </a:p>
        </p:txBody>
      </p:sp>
      <p:sp>
        <p:nvSpPr>
          <p:cNvPr id="10" name="Rectangle 12"/>
          <p:cNvSpPr/>
          <p:nvPr/>
        </p:nvSpPr>
        <p:spPr>
          <a:xfrm>
            <a:off x="428625" y="4714875"/>
            <a:ext cx="8053388" cy="157162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החומרים האורגניים עוברים מאורגניזם לאורגניזם באמצעות המזון. </a:t>
            </a:r>
          </a:p>
          <a:p>
            <a:pPr fontAlgn="auto">
              <a:spcBef>
                <a:spcPts val="0"/>
              </a:spcBef>
              <a:spcAft>
                <a:spcPts val="0"/>
              </a:spcAft>
              <a:defRPr/>
            </a:pPr>
            <a:r>
              <a:rPr lang="he-IL" dirty="0">
                <a:solidFill>
                  <a:schemeClr val="tx1"/>
                </a:solidFill>
              </a:rPr>
              <a:t>מי שאינו מייצר תרכובות אורגניות (אינו מבצע פוטוסינתזה), צריך לאכול או לקלוט חומרים אורגניים ממקור חיצוני כלשהו.</a:t>
            </a:r>
            <a:endParaRPr lang="en-US" dirty="0">
              <a:solidFill>
                <a:schemeClr val="tx1"/>
              </a:solidFill>
            </a:endParaRPr>
          </a:p>
        </p:txBody>
      </p:sp>
      <p:sp>
        <p:nvSpPr>
          <p:cNvPr id="11"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12"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5</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4A9CE1FB-7CB4-472D-985A-2CA86B4AB11F}" type="slidenum">
              <a:rPr lang="he-IL" smtClean="0"/>
              <a:pPr fontAlgn="base">
                <a:spcBef>
                  <a:spcPct val="0"/>
                </a:spcBef>
                <a:spcAft>
                  <a:spcPct val="0"/>
                </a:spcAft>
                <a:defRPr/>
              </a:pPr>
              <a:t>6</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שרשרת מזון ומארג מזון – שאלה 5</a:t>
            </a:r>
            <a:endParaRPr lang="he-IL" sz="2000" dirty="0" smtClean="0"/>
          </a:p>
        </p:txBody>
      </p:sp>
      <p:sp>
        <p:nvSpPr>
          <p:cNvPr id="13" name="TextBox 12"/>
          <p:cNvSpPr txBox="1"/>
          <p:nvPr/>
        </p:nvSpPr>
        <p:spPr>
          <a:xfrm>
            <a:off x="531813" y="571500"/>
            <a:ext cx="8183562" cy="424656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5:</a:t>
            </a:r>
          </a:p>
          <a:p>
            <a:pPr fontAlgn="auto">
              <a:spcBef>
                <a:spcPts val="0"/>
              </a:spcBef>
              <a:spcAft>
                <a:spcPts val="0"/>
              </a:spcAft>
              <a:defRPr/>
            </a:pPr>
            <a:r>
              <a:rPr lang="he-IL" dirty="0">
                <a:solidFill>
                  <a:srgbClr val="1D4C72"/>
                </a:solidFill>
                <a:latin typeface="+mn-lt"/>
                <a:cs typeface="+mn-cs"/>
              </a:rPr>
              <a:t>אתם מתבקשים להוסיף חץ / חצים לסכימה שלפניכם (זאת שנראית בצבע שחור).</a:t>
            </a:r>
          </a:p>
          <a:p>
            <a:pPr fontAlgn="auto">
              <a:spcBef>
                <a:spcPts val="0"/>
              </a:spcBef>
              <a:spcAft>
                <a:spcPts val="0"/>
              </a:spcAft>
              <a:defRPr/>
            </a:pPr>
            <a:r>
              <a:rPr lang="he-IL" dirty="0">
                <a:solidFill>
                  <a:srgbClr val="1D4C72"/>
                </a:solidFill>
                <a:latin typeface="+mn-lt"/>
                <a:cs typeface="+mn-cs"/>
              </a:rPr>
              <a:t>את מי מהחצים שמסומנים בצבע (חצים א–ד) נכון להוסיף לסכימה?</a:t>
            </a: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b="1" dirty="0">
              <a:solidFill>
                <a:srgbClr val="1D4C72"/>
              </a:solidFill>
              <a:latin typeface="+mn-lt"/>
              <a:cs typeface="+mn-cs"/>
            </a:endParaRPr>
          </a:p>
          <a:p>
            <a:pPr fontAlgn="auto">
              <a:spcBef>
                <a:spcPts val="0"/>
              </a:spcBef>
              <a:spcAft>
                <a:spcPts val="0"/>
              </a:spcAft>
              <a:defRPr/>
            </a:pPr>
            <a:endParaRPr lang="he-IL" b="1" dirty="0">
              <a:solidFill>
                <a:srgbClr val="1D4C72"/>
              </a:solidFill>
              <a:latin typeface="+mn-lt"/>
              <a:cs typeface="+mn-cs"/>
            </a:endParaRPr>
          </a:p>
          <a:p>
            <a:pPr fontAlgn="auto">
              <a:spcBef>
                <a:spcPts val="0"/>
              </a:spcBef>
              <a:spcAft>
                <a:spcPts val="0"/>
              </a:spcAft>
              <a:defRPr/>
            </a:pPr>
            <a:endParaRPr lang="he-IL" b="1" dirty="0">
              <a:solidFill>
                <a:srgbClr val="1D4C72"/>
              </a:solidFill>
              <a:latin typeface="+mn-lt"/>
              <a:cs typeface="+mn-cs"/>
            </a:endParaRPr>
          </a:p>
          <a:p>
            <a:pPr fontAlgn="auto">
              <a:spcBef>
                <a:spcPts val="0"/>
              </a:spcBef>
              <a:spcAft>
                <a:spcPts val="0"/>
              </a:spcAft>
              <a:defRPr/>
            </a:pPr>
            <a:r>
              <a:rPr lang="he-IL" b="1" dirty="0">
                <a:solidFill>
                  <a:srgbClr val="1D4C72"/>
                </a:solidFill>
                <a:latin typeface="+mn-lt"/>
                <a:cs typeface="+mn-cs"/>
              </a:rPr>
              <a:t>       א</a:t>
            </a:r>
            <a:r>
              <a:rPr lang="he-IL" dirty="0">
                <a:solidFill>
                  <a:srgbClr val="1D4C72"/>
                </a:solidFill>
                <a:latin typeface="+mn-lt"/>
                <a:cs typeface="+mn-cs"/>
              </a:rPr>
              <a:t>.  חץ א בלבד </a:t>
            </a:r>
          </a:p>
          <a:p>
            <a:pPr fontAlgn="auto">
              <a:spcBef>
                <a:spcPts val="0"/>
              </a:spcBef>
              <a:spcAft>
                <a:spcPts val="0"/>
              </a:spcAft>
              <a:defRPr/>
            </a:pPr>
            <a:r>
              <a:rPr lang="he-IL" b="1" dirty="0">
                <a:solidFill>
                  <a:srgbClr val="1D4C72"/>
                </a:solidFill>
                <a:latin typeface="+mn-lt"/>
                <a:cs typeface="+mn-cs"/>
              </a:rPr>
              <a:t>       ב.</a:t>
            </a:r>
            <a:r>
              <a:rPr lang="he-IL" dirty="0">
                <a:solidFill>
                  <a:srgbClr val="1D4C72"/>
                </a:solidFill>
                <a:latin typeface="+mn-lt"/>
                <a:cs typeface="+mn-cs"/>
              </a:rPr>
              <a:t>  חץ ב בלבד</a:t>
            </a:r>
          </a:p>
          <a:p>
            <a:pPr fontAlgn="auto">
              <a:spcBef>
                <a:spcPts val="0"/>
              </a:spcBef>
              <a:spcAft>
                <a:spcPts val="0"/>
              </a:spcAft>
              <a:defRPr/>
            </a:pPr>
            <a:r>
              <a:rPr lang="he-IL" b="1" dirty="0">
                <a:solidFill>
                  <a:srgbClr val="1D4C72"/>
                </a:solidFill>
                <a:latin typeface="+mn-lt"/>
                <a:cs typeface="+mn-cs"/>
              </a:rPr>
              <a:t>       ג.</a:t>
            </a:r>
            <a:r>
              <a:rPr lang="he-IL" dirty="0">
                <a:solidFill>
                  <a:srgbClr val="1D4C72"/>
                </a:solidFill>
                <a:latin typeface="+mn-lt"/>
                <a:cs typeface="+mn-cs"/>
              </a:rPr>
              <a:t>  חץ ג בלבד </a:t>
            </a:r>
          </a:p>
          <a:p>
            <a:pPr fontAlgn="auto">
              <a:spcBef>
                <a:spcPts val="0"/>
              </a:spcBef>
              <a:spcAft>
                <a:spcPts val="0"/>
              </a:spcAft>
              <a:defRPr/>
            </a:pPr>
            <a:r>
              <a:rPr lang="he-IL" b="1" dirty="0">
                <a:solidFill>
                  <a:srgbClr val="1D4C72"/>
                </a:solidFill>
                <a:latin typeface="+mn-lt"/>
                <a:cs typeface="+mn-cs"/>
              </a:rPr>
              <a:t>       ד.</a:t>
            </a:r>
            <a:r>
              <a:rPr lang="he-IL" dirty="0">
                <a:solidFill>
                  <a:srgbClr val="1D4C72"/>
                </a:solidFill>
                <a:latin typeface="+mn-lt"/>
                <a:cs typeface="+mn-cs"/>
              </a:rPr>
              <a:t>  חץ ד בלבד </a:t>
            </a:r>
          </a:p>
          <a:p>
            <a:pPr fontAlgn="auto">
              <a:spcBef>
                <a:spcPts val="0"/>
              </a:spcBef>
              <a:spcAft>
                <a:spcPts val="0"/>
              </a:spcAft>
              <a:defRPr/>
            </a:pPr>
            <a:r>
              <a:rPr lang="he-IL" b="1" dirty="0">
                <a:solidFill>
                  <a:srgbClr val="1D4C72"/>
                </a:solidFill>
                <a:latin typeface="+mn-lt"/>
                <a:cs typeface="+mn-cs"/>
              </a:rPr>
              <a:t>       ה.</a:t>
            </a:r>
            <a:r>
              <a:rPr lang="he-IL" dirty="0">
                <a:solidFill>
                  <a:srgbClr val="1D4C72"/>
                </a:solidFill>
                <a:latin typeface="+mn-lt"/>
                <a:cs typeface="+mn-cs"/>
              </a:rPr>
              <a:t>  חצים ב ו- ג          </a:t>
            </a:r>
          </a:p>
          <a:p>
            <a:pPr fontAlgn="auto">
              <a:spcBef>
                <a:spcPts val="0"/>
              </a:spcBef>
              <a:spcAft>
                <a:spcPts val="0"/>
              </a:spcAft>
              <a:defRPr/>
            </a:pPr>
            <a:r>
              <a:rPr lang="he-IL" b="1" dirty="0">
                <a:solidFill>
                  <a:srgbClr val="1D4C72"/>
                </a:solidFill>
                <a:latin typeface="+mn-lt"/>
                <a:cs typeface="+mn-cs"/>
              </a:rPr>
              <a:t>       ו.  </a:t>
            </a:r>
            <a:r>
              <a:rPr lang="he-IL" dirty="0">
                <a:solidFill>
                  <a:srgbClr val="1D4C72"/>
                </a:solidFill>
                <a:latin typeface="+mn-lt"/>
                <a:cs typeface="+mn-cs"/>
              </a:rPr>
              <a:t>חצים א ו- ד</a:t>
            </a:r>
          </a:p>
          <a:p>
            <a:pPr fontAlgn="auto">
              <a:spcBef>
                <a:spcPts val="0"/>
              </a:spcBef>
              <a:spcAft>
                <a:spcPts val="0"/>
              </a:spcAft>
              <a:defRPr/>
            </a:pPr>
            <a:r>
              <a:rPr lang="he-IL" b="1" dirty="0">
                <a:solidFill>
                  <a:srgbClr val="1D4C72"/>
                </a:solidFill>
                <a:latin typeface="+mn-lt"/>
                <a:cs typeface="+mn-cs"/>
              </a:rPr>
              <a:t>       ז.</a:t>
            </a:r>
            <a:r>
              <a:rPr lang="he-IL" dirty="0">
                <a:solidFill>
                  <a:srgbClr val="1D4C72"/>
                </a:solidFill>
                <a:latin typeface="+mn-lt"/>
                <a:cs typeface="+mn-cs"/>
              </a:rPr>
              <a:t>  כל החצים </a:t>
            </a:r>
          </a:p>
        </p:txBody>
      </p:sp>
      <p:pic>
        <p:nvPicPr>
          <p:cNvPr id="102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7688" y="1714500"/>
            <a:ext cx="3557587"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8"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6</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3E0516DF-5731-44D9-9DC9-8DE8B4FC4CD3}" type="slidenum">
              <a:rPr lang="he-IL" smtClean="0"/>
              <a:pPr fontAlgn="base">
                <a:spcBef>
                  <a:spcPct val="0"/>
                </a:spcBef>
                <a:spcAft>
                  <a:spcPct val="0"/>
                </a:spcAft>
                <a:defRPr/>
              </a:pPr>
              <a:t>7</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שרשרת מזון ומארג מזון – תשובה </a:t>
            </a:r>
            <a:endParaRPr lang="he-IL" sz="2000" dirty="0" smtClean="0"/>
          </a:p>
        </p:txBody>
      </p:sp>
      <p:sp>
        <p:nvSpPr>
          <p:cNvPr id="13" name="TextBox 12"/>
          <p:cNvSpPr txBox="1"/>
          <p:nvPr/>
        </p:nvSpPr>
        <p:spPr>
          <a:xfrm>
            <a:off x="531813" y="571500"/>
            <a:ext cx="8183562" cy="424656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5:</a:t>
            </a:r>
          </a:p>
          <a:p>
            <a:pPr fontAlgn="auto">
              <a:spcBef>
                <a:spcPts val="0"/>
              </a:spcBef>
              <a:spcAft>
                <a:spcPts val="0"/>
              </a:spcAft>
              <a:defRPr/>
            </a:pPr>
            <a:r>
              <a:rPr lang="he-IL" dirty="0">
                <a:solidFill>
                  <a:srgbClr val="1D4C72"/>
                </a:solidFill>
                <a:latin typeface="+mn-lt"/>
                <a:cs typeface="+mn-cs"/>
              </a:rPr>
              <a:t>אתם מתבקשים להוסיף חץ / חצים לסכימה שלפניכם (זאת שנראית בצבע שחור).</a:t>
            </a:r>
          </a:p>
          <a:p>
            <a:pPr fontAlgn="auto">
              <a:spcBef>
                <a:spcPts val="0"/>
              </a:spcBef>
              <a:spcAft>
                <a:spcPts val="0"/>
              </a:spcAft>
              <a:defRPr/>
            </a:pPr>
            <a:r>
              <a:rPr lang="he-IL" dirty="0">
                <a:solidFill>
                  <a:srgbClr val="1D4C72"/>
                </a:solidFill>
                <a:latin typeface="+mn-lt"/>
                <a:cs typeface="+mn-cs"/>
              </a:rPr>
              <a:t>את מי מהחצים שמסומנים בצבע (חצים א–ד) נכון להוסיף לסכימה?</a:t>
            </a: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dirty="0">
              <a:solidFill>
                <a:srgbClr val="1D4C72"/>
              </a:solidFill>
              <a:latin typeface="+mn-lt"/>
              <a:cs typeface="+mn-cs"/>
            </a:endParaRPr>
          </a:p>
          <a:p>
            <a:pPr fontAlgn="auto">
              <a:spcBef>
                <a:spcPts val="0"/>
              </a:spcBef>
              <a:spcAft>
                <a:spcPts val="0"/>
              </a:spcAft>
              <a:defRPr/>
            </a:pPr>
            <a:endParaRPr lang="he-IL" b="1" dirty="0">
              <a:solidFill>
                <a:srgbClr val="1D4C72"/>
              </a:solidFill>
              <a:latin typeface="+mn-lt"/>
              <a:cs typeface="+mn-cs"/>
            </a:endParaRPr>
          </a:p>
          <a:p>
            <a:pPr fontAlgn="auto">
              <a:spcBef>
                <a:spcPts val="0"/>
              </a:spcBef>
              <a:spcAft>
                <a:spcPts val="0"/>
              </a:spcAft>
              <a:defRPr/>
            </a:pPr>
            <a:endParaRPr lang="he-IL" b="1" dirty="0">
              <a:solidFill>
                <a:srgbClr val="1D4C72"/>
              </a:solidFill>
              <a:latin typeface="+mn-lt"/>
              <a:cs typeface="+mn-cs"/>
            </a:endParaRPr>
          </a:p>
          <a:p>
            <a:pPr fontAlgn="auto">
              <a:spcBef>
                <a:spcPts val="0"/>
              </a:spcBef>
              <a:spcAft>
                <a:spcPts val="0"/>
              </a:spcAft>
              <a:defRPr/>
            </a:pPr>
            <a:endParaRPr lang="he-IL" b="1" dirty="0">
              <a:solidFill>
                <a:srgbClr val="1D4C72"/>
              </a:solidFill>
              <a:latin typeface="+mn-lt"/>
              <a:cs typeface="+mn-cs"/>
            </a:endParaRPr>
          </a:p>
          <a:p>
            <a:pPr fontAlgn="auto">
              <a:spcBef>
                <a:spcPts val="0"/>
              </a:spcBef>
              <a:spcAft>
                <a:spcPts val="0"/>
              </a:spcAft>
              <a:defRPr/>
            </a:pPr>
            <a:r>
              <a:rPr lang="he-IL" b="1" dirty="0">
                <a:solidFill>
                  <a:srgbClr val="1D4C72"/>
                </a:solidFill>
                <a:latin typeface="+mn-lt"/>
                <a:cs typeface="+mn-cs"/>
              </a:rPr>
              <a:t>       א</a:t>
            </a:r>
            <a:r>
              <a:rPr lang="he-IL" dirty="0">
                <a:solidFill>
                  <a:srgbClr val="1D4C72"/>
                </a:solidFill>
                <a:latin typeface="+mn-lt"/>
                <a:cs typeface="+mn-cs"/>
              </a:rPr>
              <a:t>.  חץ א בלבד </a:t>
            </a:r>
          </a:p>
          <a:p>
            <a:pPr fontAlgn="auto">
              <a:spcBef>
                <a:spcPts val="0"/>
              </a:spcBef>
              <a:spcAft>
                <a:spcPts val="0"/>
              </a:spcAft>
              <a:defRPr/>
            </a:pPr>
            <a:r>
              <a:rPr lang="he-IL" b="1" dirty="0">
                <a:solidFill>
                  <a:srgbClr val="1D4C72"/>
                </a:solidFill>
                <a:latin typeface="+mn-lt"/>
                <a:cs typeface="+mn-cs"/>
              </a:rPr>
              <a:t>       ב.</a:t>
            </a:r>
            <a:r>
              <a:rPr lang="he-IL" dirty="0">
                <a:solidFill>
                  <a:srgbClr val="1D4C72"/>
                </a:solidFill>
                <a:latin typeface="+mn-lt"/>
                <a:cs typeface="+mn-cs"/>
              </a:rPr>
              <a:t>  חץ ב בלבד</a:t>
            </a:r>
          </a:p>
          <a:p>
            <a:pPr fontAlgn="auto">
              <a:spcBef>
                <a:spcPts val="0"/>
              </a:spcBef>
              <a:spcAft>
                <a:spcPts val="0"/>
              </a:spcAft>
              <a:defRPr/>
            </a:pPr>
            <a:r>
              <a:rPr lang="he-IL" b="1" dirty="0">
                <a:solidFill>
                  <a:srgbClr val="1D4C72"/>
                </a:solidFill>
                <a:latin typeface="+mn-lt"/>
                <a:cs typeface="+mn-cs"/>
              </a:rPr>
              <a:t>       ג.</a:t>
            </a:r>
            <a:r>
              <a:rPr lang="he-IL" dirty="0">
                <a:solidFill>
                  <a:srgbClr val="1D4C72"/>
                </a:solidFill>
                <a:latin typeface="+mn-lt"/>
                <a:cs typeface="+mn-cs"/>
              </a:rPr>
              <a:t>  חץ ג בלבד </a:t>
            </a:r>
          </a:p>
          <a:p>
            <a:pPr fontAlgn="auto">
              <a:spcBef>
                <a:spcPts val="0"/>
              </a:spcBef>
              <a:spcAft>
                <a:spcPts val="0"/>
              </a:spcAft>
              <a:defRPr/>
            </a:pPr>
            <a:r>
              <a:rPr lang="he-IL" b="1" dirty="0">
                <a:solidFill>
                  <a:srgbClr val="1D4C72"/>
                </a:solidFill>
                <a:latin typeface="+mn-lt"/>
                <a:cs typeface="+mn-cs"/>
              </a:rPr>
              <a:t>       ד.</a:t>
            </a:r>
            <a:r>
              <a:rPr lang="he-IL" dirty="0">
                <a:solidFill>
                  <a:srgbClr val="1D4C72"/>
                </a:solidFill>
                <a:latin typeface="+mn-lt"/>
                <a:cs typeface="+mn-cs"/>
              </a:rPr>
              <a:t>  חץ ד בלבד </a:t>
            </a:r>
          </a:p>
          <a:p>
            <a:pPr fontAlgn="auto">
              <a:spcBef>
                <a:spcPts val="0"/>
              </a:spcBef>
              <a:spcAft>
                <a:spcPts val="0"/>
              </a:spcAft>
              <a:defRPr/>
            </a:pPr>
            <a:r>
              <a:rPr lang="he-IL" b="1" dirty="0">
                <a:solidFill>
                  <a:srgbClr val="1D4C72"/>
                </a:solidFill>
                <a:latin typeface="+mn-lt"/>
                <a:cs typeface="+mn-cs"/>
              </a:rPr>
              <a:t>       ה.</a:t>
            </a:r>
            <a:r>
              <a:rPr lang="he-IL" dirty="0">
                <a:solidFill>
                  <a:srgbClr val="1D4C72"/>
                </a:solidFill>
                <a:latin typeface="+mn-lt"/>
                <a:cs typeface="+mn-cs"/>
              </a:rPr>
              <a:t>  חצים ב ו- ג          </a:t>
            </a:r>
          </a:p>
          <a:p>
            <a:pPr fontAlgn="auto">
              <a:spcBef>
                <a:spcPts val="0"/>
              </a:spcBef>
              <a:spcAft>
                <a:spcPts val="0"/>
              </a:spcAft>
              <a:defRPr/>
            </a:pPr>
            <a:r>
              <a:rPr lang="he-IL" b="1" dirty="0">
                <a:solidFill>
                  <a:srgbClr val="1D4C72"/>
                </a:solidFill>
                <a:latin typeface="+mn-lt"/>
                <a:cs typeface="+mn-cs"/>
              </a:rPr>
              <a:t>       ו.  </a:t>
            </a:r>
            <a:r>
              <a:rPr lang="he-IL" dirty="0">
                <a:solidFill>
                  <a:srgbClr val="1D4C72"/>
                </a:solidFill>
                <a:latin typeface="+mn-lt"/>
                <a:cs typeface="+mn-cs"/>
              </a:rPr>
              <a:t>חצים א ו- ד</a:t>
            </a:r>
          </a:p>
          <a:p>
            <a:pPr fontAlgn="auto">
              <a:spcBef>
                <a:spcPts val="0"/>
              </a:spcBef>
              <a:spcAft>
                <a:spcPts val="0"/>
              </a:spcAft>
              <a:defRPr/>
            </a:pPr>
            <a:r>
              <a:rPr lang="he-IL" b="1" dirty="0">
                <a:solidFill>
                  <a:srgbClr val="1D4C72"/>
                </a:solidFill>
                <a:latin typeface="+mn-lt"/>
                <a:cs typeface="+mn-cs"/>
              </a:rPr>
              <a:t>       ז.</a:t>
            </a:r>
            <a:r>
              <a:rPr lang="he-IL" dirty="0">
                <a:solidFill>
                  <a:srgbClr val="1D4C72"/>
                </a:solidFill>
                <a:latin typeface="+mn-lt"/>
                <a:cs typeface="+mn-cs"/>
              </a:rPr>
              <a:t>  כל החצים </a:t>
            </a:r>
          </a:p>
        </p:txBody>
      </p:sp>
      <p:pic>
        <p:nvPicPr>
          <p:cNvPr id="112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7688" y="1714500"/>
            <a:ext cx="3557587"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p:nvSpPr>
        <p:spPr>
          <a:xfrm>
            <a:off x="357188" y="4929188"/>
            <a:ext cx="8196262" cy="171450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משפט ז</a:t>
            </a:r>
          </a:p>
          <a:p>
            <a:pPr fontAlgn="auto">
              <a:spcBef>
                <a:spcPts val="0"/>
              </a:spcBef>
              <a:spcAft>
                <a:spcPts val="0"/>
              </a:spcAft>
              <a:defRPr/>
            </a:pPr>
            <a:endParaRPr lang="he-IL" sz="800" dirty="0">
              <a:solidFill>
                <a:schemeClr val="tx1"/>
              </a:solidFill>
            </a:endParaRPr>
          </a:p>
          <a:p>
            <a:pPr fontAlgn="auto">
              <a:spcBef>
                <a:spcPts val="0"/>
              </a:spcBef>
              <a:spcAft>
                <a:spcPts val="0"/>
              </a:spcAft>
              <a:defRPr/>
            </a:pPr>
            <a:r>
              <a:rPr lang="he-IL" b="1" dirty="0">
                <a:solidFill>
                  <a:schemeClr val="tx1"/>
                </a:solidFill>
              </a:rPr>
              <a:t>הסבר: </a:t>
            </a:r>
          </a:p>
          <a:p>
            <a:pPr fontAlgn="auto">
              <a:spcBef>
                <a:spcPts val="0"/>
              </a:spcBef>
              <a:spcAft>
                <a:spcPts val="0"/>
              </a:spcAft>
              <a:defRPr/>
            </a:pPr>
            <a:r>
              <a:rPr lang="he-IL" dirty="0">
                <a:solidFill>
                  <a:schemeClr val="tx1"/>
                </a:solidFill>
              </a:rPr>
              <a:t>כי שיירי היצורים </a:t>
            </a:r>
            <a:r>
              <a:rPr lang="he-IL" u="sng" dirty="0">
                <a:solidFill>
                  <a:schemeClr val="tx1"/>
                </a:solidFill>
              </a:rPr>
              <a:t>מכל</a:t>
            </a:r>
            <a:r>
              <a:rPr lang="he-IL" dirty="0">
                <a:solidFill>
                  <a:schemeClr val="tx1"/>
                </a:solidFill>
              </a:rPr>
              <a:t> החוליות של שרשרת המזון גם היצרנים וגם הצרכנים, מפורקים על-ידי המפרקים. </a:t>
            </a:r>
          </a:p>
        </p:txBody>
      </p:sp>
      <p:sp>
        <p:nvSpPr>
          <p:cNvPr id="8"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9"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7</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A75D7DA5-CE6E-49E1-A011-3877B8B70EF2}" type="slidenum">
              <a:rPr lang="he-IL" smtClean="0"/>
              <a:pPr fontAlgn="base">
                <a:spcBef>
                  <a:spcPct val="0"/>
                </a:spcBef>
                <a:spcAft>
                  <a:spcPct val="0"/>
                </a:spcAft>
                <a:defRPr/>
              </a:pPr>
              <a:t>8</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שרשרת מזון ומארג מזון – שאלות 7-6</a:t>
            </a:r>
            <a:endParaRPr lang="he-IL" sz="2000" dirty="0" smtClean="0"/>
          </a:p>
        </p:txBody>
      </p:sp>
      <p:sp>
        <p:nvSpPr>
          <p:cNvPr id="11" name="TextBox 10"/>
          <p:cNvSpPr txBox="1"/>
          <p:nvPr/>
        </p:nvSpPr>
        <p:spPr>
          <a:xfrm>
            <a:off x="531813" y="714375"/>
            <a:ext cx="8183562" cy="9239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6:</a:t>
            </a:r>
          </a:p>
          <a:p>
            <a:pPr fontAlgn="auto">
              <a:spcBef>
                <a:spcPts val="0"/>
              </a:spcBef>
              <a:spcAft>
                <a:spcPts val="0"/>
              </a:spcAft>
              <a:defRPr/>
            </a:pPr>
            <a:r>
              <a:rPr lang="he-IL" dirty="0">
                <a:solidFill>
                  <a:srgbClr val="1D4C72"/>
                </a:solidFill>
                <a:latin typeface="+mn-lt"/>
                <a:cs typeface="+mn-cs"/>
              </a:rPr>
              <a:t>איך קוראים לתיאור מצב, שבו אורגניזם הטרוטרופי טורף אורגניזם הטרוטרופי אחר, שאוכל אורגניזם אוטוטרופי נוסף?</a:t>
            </a:r>
          </a:p>
        </p:txBody>
      </p:sp>
      <p:sp>
        <p:nvSpPr>
          <p:cNvPr id="13" name="TextBox 12"/>
          <p:cNvSpPr txBox="1"/>
          <p:nvPr/>
        </p:nvSpPr>
        <p:spPr>
          <a:xfrm>
            <a:off x="531813" y="3325813"/>
            <a:ext cx="8183562" cy="20320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7:</a:t>
            </a:r>
          </a:p>
          <a:p>
            <a:pPr fontAlgn="auto">
              <a:spcBef>
                <a:spcPts val="0"/>
              </a:spcBef>
              <a:spcAft>
                <a:spcPts val="0"/>
              </a:spcAft>
              <a:defRPr/>
            </a:pPr>
            <a:r>
              <a:rPr lang="he-IL" dirty="0">
                <a:solidFill>
                  <a:srgbClr val="1D4C72"/>
                </a:solidFill>
                <a:latin typeface="+mn-lt"/>
                <a:cs typeface="+mn-cs"/>
              </a:rPr>
              <a:t>במה מתבטאת חשיבות </a:t>
            </a:r>
            <a:r>
              <a:rPr lang="he-IL" u="sng" dirty="0">
                <a:solidFill>
                  <a:srgbClr val="1D4C72"/>
                </a:solidFill>
                <a:latin typeface="+mn-lt"/>
                <a:cs typeface="+mn-cs"/>
              </a:rPr>
              <a:t>המפָרקים</a:t>
            </a:r>
            <a:r>
              <a:rPr lang="he-IL" dirty="0">
                <a:solidFill>
                  <a:srgbClr val="1D4C72"/>
                </a:solidFill>
                <a:latin typeface="+mn-lt"/>
                <a:cs typeface="+mn-cs"/>
              </a:rPr>
              <a:t> בטבע?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א.  </a:t>
            </a:r>
            <a:r>
              <a:rPr lang="he-IL" dirty="0">
                <a:solidFill>
                  <a:srgbClr val="1D4C72"/>
                </a:solidFill>
                <a:latin typeface="+mn-lt"/>
                <a:cs typeface="+mn-cs"/>
              </a:rPr>
              <a:t>בהעלאת ריכוז החמצן באטמוספרה.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ב.</a:t>
            </a:r>
            <a:r>
              <a:rPr lang="he-IL" dirty="0">
                <a:solidFill>
                  <a:srgbClr val="1D4C72"/>
                </a:solidFill>
                <a:latin typeface="+mn-lt"/>
                <a:cs typeface="+mn-cs"/>
              </a:rPr>
              <a:t>  בקליטת האנרגיה של אור מהשמש.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ג.  </a:t>
            </a:r>
            <a:r>
              <a:rPr lang="he-IL" dirty="0">
                <a:solidFill>
                  <a:srgbClr val="1D4C72"/>
                </a:solidFill>
                <a:latin typeface="+mn-lt"/>
                <a:cs typeface="+mn-cs"/>
              </a:rPr>
              <a:t>בפליטת חום אל הסביבה.  		         </a:t>
            </a:r>
          </a:p>
          <a:p>
            <a:pPr fontAlgn="auto">
              <a:spcBef>
                <a:spcPts val="0"/>
              </a:spcBef>
              <a:spcAft>
                <a:spcPts val="0"/>
              </a:spcAft>
              <a:defRPr/>
            </a:pPr>
            <a:r>
              <a:rPr lang="he-IL" b="1" dirty="0">
                <a:solidFill>
                  <a:srgbClr val="1D4C72"/>
                </a:solidFill>
                <a:latin typeface="+mn-lt"/>
                <a:cs typeface="+mn-cs"/>
              </a:rPr>
              <a:t>       ד.</a:t>
            </a:r>
            <a:r>
              <a:rPr lang="he-IL" dirty="0">
                <a:solidFill>
                  <a:srgbClr val="1D4C72"/>
                </a:solidFill>
                <a:latin typeface="+mn-lt"/>
                <a:cs typeface="+mn-cs"/>
              </a:rPr>
              <a:t>  במִחזוּר חומר אורגני לחומר אי-אורגני. </a:t>
            </a:r>
          </a:p>
          <a:p>
            <a:pPr fontAlgn="auto">
              <a:spcBef>
                <a:spcPts val="0"/>
              </a:spcBef>
              <a:spcAft>
                <a:spcPts val="0"/>
              </a:spcAft>
              <a:defRPr/>
            </a:pPr>
            <a:endParaRPr lang="he-IL" b="1" dirty="0">
              <a:solidFill>
                <a:srgbClr val="1D4C72"/>
              </a:solidFill>
              <a:latin typeface="+mn-lt"/>
              <a:cs typeface="+mn-cs"/>
            </a:endParaRPr>
          </a:p>
        </p:txBody>
      </p:sp>
      <p:sp>
        <p:nvSpPr>
          <p:cNvPr id="7"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8"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8</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lide Number Placeholder 8"/>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1E6D9777-3E62-4D6A-8B07-B208330C91D0}" type="slidenum">
              <a:rPr lang="he-IL" smtClean="0"/>
              <a:pPr fontAlgn="base">
                <a:spcBef>
                  <a:spcPct val="0"/>
                </a:spcBef>
                <a:spcAft>
                  <a:spcPct val="0"/>
                </a:spcAft>
                <a:defRPr/>
              </a:pPr>
              <a:t>9</a:t>
            </a:fld>
            <a:endParaRPr lang="he-IL" dirty="0" smtClean="0"/>
          </a:p>
        </p:txBody>
      </p:sp>
      <p:sp>
        <p:nvSpPr>
          <p:cNvPr id="6" name="כותרת 5"/>
          <p:cNvSpPr>
            <a:spLocks noGrp="1"/>
          </p:cNvSpPr>
          <p:nvPr>
            <p:ph type="ctrTitle"/>
          </p:nvPr>
        </p:nvSpPr>
        <p:spPr>
          <a:xfrm>
            <a:off x="942975" y="0"/>
            <a:ext cx="7772400" cy="441325"/>
          </a:xfrm>
        </p:spPr>
        <p:txBody>
          <a:bodyPr/>
          <a:lstStyle/>
          <a:p>
            <a:pPr fontAlgn="auto">
              <a:defRPr/>
            </a:pPr>
            <a:r>
              <a:rPr lang="he-IL" sz="2000" b="1" dirty="0" smtClean="0">
                <a:solidFill>
                  <a:srgbClr val="FF6600"/>
                </a:solidFill>
                <a:ea typeface="+mn-ea"/>
              </a:rPr>
              <a:t>שרשרת מזון ומארג מזון – תשובות </a:t>
            </a:r>
            <a:endParaRPr lang="he-IL" sz="2000" dirty="0" smtClean="0"/>
          </a:p>
        </p:txBody>
      </p:sp>
      <p:sp>
        <p:nvSpPr>
          <p:cNvPr id="11" name="TextBox 10"/>
          <p:cNvSpPr txBox="1"/>
          <p:nvPr/>
        </p:nvSpPr>
        <p:spPr>
          <a:xfrm>
            <a:off x="531813" y="714375"/>
            <a:ext cx="8183562" cy="9239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6:</a:t>
            </a:r>
          </a:p>
          <a:p>
            <a:pPr fontAlgn="auto">
              <a:spcBef>
                <a:spcPts val="0"/>
              </a:spcBef>
              <a:spcAft>
                <a:spcPts val="0"/>
              </a:spcAft>
              <a:defRPr/>
            </a:pPr>
            <a:r>
              <a:rPr lang="he-IL" dirty="0">
                <a:solidFill>
                  <a:srgbClr val="1D4C72"/>
                </a:solidFill>
                <a:latin typeface="+mn-lt"/>
                <a:cs typeface="+mn-cs"/>
              </a:rPr>
              <a:t>איך קוראים לתיאור מצב, שבו אורגניזם הטרוטרופי טורף אורגניזם הטרוטרופי אחר, שאוכל אורגניזם אוטוטרופי נוסף?</a:t>
            </a:r>
          </a:p>
        </p:txBody>
      </p:sp>
      <p:sp>
        <p:nvSpPr>
          <p:cNvPr id="12" name="Rectangle 9"/>
          <p:cNvSpPr/>
          <p:nvPr/>
        </p:nvSpPr>
        <p:spPr>
          <a:xfrm>
            <a:off x="428625" y="1857375"/>
            <a:ext cx="8085138" cy="785813"/>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שרשרת מזון </a:t>
            </a:r>
          </a:p>
        </p:txBody>
      </p:sp>
      <p:sp>
        <p:nvSpPr>
          <p:cNvPr id="13" name="TextBox 12"/>
          <p:cNvSpPr txBox="1"/>
          <p:nvPr/>
        </p:nvSpPr>
        <p:spPr>
          <a:xfrm>
            <a:off x="531813" y="3325813"/>
            <a:ext cx="8183562" cy="203200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b="1" dirty="0">
                <a:solidFill>
                  <a:srgbClr val="1D4C72"/>
                </a:solidFill>
                <a:latin typeface="+mn-lt"/>
                <a:cs typeface="+mn-cs"/>
              </a:rPr>
              <a:t>שאלה 7:</a:t>
            </a:r>
          </a:p>
          <a:p>
            <a:pPr fontAlgn="auto">
              <a:spcBef>
                <a:spcPts val="0"/>
              </a:spcBef>
              <a:spcAft>
                <a:spcPts val="0"/>
              </a:spcAft>
              <a:defRPr/>
            </a:pPr>
            <a:r>
              <a:rPr lang="he-IL" dirty="0">
                <a:solidFill>
                  <a:srgbClr val="1D4C72"/>
                </a:solidFill>
                <a:latin typeface="+mn-lt"/>
                <a:cs typeface="+mn-cs"/>
              </a:rPr>
              <a:t>במה מתבטאת חשיבות </a:t>
            </a:r>
            <a:r>
              <a:rPr lang="he-IL" u="sng" dirty="0">
                <a:solidFill>
                  <a:srgbClr val="1D4C72"/>
                </a:solidFill>
                <a:latin typeface="+mn-lt"/>
                <a:cs typeface="+mn-cs"/>
              </a:rPr>
              <a:t>המפָרקים</a:t>
            </a:r>
            <a:r>
              <a:rPr lang="he-IL" dirty="0">
                <a:solidFill>
                  <a:srgbClr val="1D4C72"/>
                </a:solidFill>
                <a:latin typeface="+mn-lt"/>
                <a:cs typeface="+mn-cs"/>
              </a:rPr>
              <a:t> בטבע?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א.  </a:t>
            </a:r>
            <a:r>
              <a:rPr lang="he-IL" dirty="0">
                <a:solidFill>
                  <a:srgbClr val="1D4C72"/>
                </a:solidFill>
                <a:latin typeface="+mn-lt"/>
                <a:cs typeface="+mn-cs"/>
              </a:rPr>
              <a:t>בהעלאת ריכוז החמצן באטמוספרה.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ב.</a:t>
            </a:r>
            <a:r>
              <a:rPr lang="he-IL" dirty="0">
                <a:solidFill>
                  <a:srgbClr val="1D4C72"/>
                </a:solidFill>
                <a:latin typeface="+mn-lt"/>
                <a:cs typeface="+mn-cs"/>
              </a:rPr>
              <a:t>  בקליטת האנרגיה של אור מהשמש. </a:t>
            </a:r>
          </a:p>
          <a:p>
            <a:pPr fontAlgn="auto">
              <a:spcBef>
                <a:spcPts val="0"/>
              </a:spcBef>
              <a:spcAft>
                <a:spcPts val="0"/>
              </a:spcAft>
              <a:defRPr/>
            </a:pPr>
            <a:r>
              <a:rPr lang="he-IL" dirty="0">
                <a:solidFill>
                  <a:srgbClr val="1D4C72"/>
                </a:solidFill>
                <a:latin typeface="+mn-lt"/>
                <a:cs typeface="+mn-cs"/>
              </a:rPr>
              <a:t>       </a:t>
            </a:r>
            <a:r>
              <a:rPr lang="he-IL" b="1" dirty="0">
                <a:solidFill>
                  <a:srgbClr val="1D4C72"/>
                </a:solidFill>
                <a:latin typeface="+mn-lt"/>
                <a:cs typeface="+mn-cs"/>
              </a:rPr>
              <a:t>ג.  </a:t>
            </a:r>
            <a:r>
              <a:rPr lang="he-IL" dirty="0">
                <a:solidFill>
                  <a:srgbClr val="1D4C72"/>
                </a:solidFill>
                <a:latin typeface="+mn-lt"/>
                <a:cs typeface="+mn-cs"/>
              </a:rPr>
              <a:t>בפליטת חום אל הסביבה.  		         </a:t>
            </a:r>
          </a:p>
          <a:p>
            <a:pPr fontAlgn="auto">
              <a:spcBef>
                <a:spcPts val="0"/>
              </a:spcBef>
              <a:spcAft>
                <a:spcPts val="0"/>
              </a:spcAft>
              <a:defRPr/>
            </a:pPr>
            <a:r>
              <a:rPr lang="he-IL" b="1" dirty="0">
                <a:solidFill>
                  <a:srgbClr val="1D4C72"/>
                </a:solidFill>
                <a:latin typeface="+mn-lt"/>
                <a:cs typeface="+mn-cs"/>
              </a:rPr>
              <a:t>       ד.</a:t>
            </a:r>
            <a:r>
              <a:rPr lang="he-IL" dirty="0">
                <a:solidFill>
                  <a:srgbClr val="1D4C72"/>
                </a:solidFill>
                <a:latin typeface="+mn-lt"/>
                <a:cs typeface="+mn-cs"/>
              </a:rPr>
              <a:t>  במִחזוּר חומר אורגני לחומר אי-אורגני. </a:t>
            </a:r>
          </a:p>
          <a:p>
            <a:pPr fontAlgn="auto">
              <a:spcBef>
                <a:spcPts val="0"/>
              </a:spcBef>
              <a:spcAft>
                <a:spcPts val="0"/>
              </a:spcAft>
              <a:defRPr/>
            </a:pPr>
            <a:endParaRPr lang="he-IL" b="1" dirty="0">
              <a:solidFill>
                <a:srgbClr val="1D4C72"/>
              </a:solidFill>
              <a:latin typeface="+mn-lt"/>
              <a:cs typeface="+mn-cs"/>
            </a:endParaRPr>
          </a:p>
        </p:txBody>
      </p:sp>
      <p:sp>
        <p:nvSpPr>
          <p:cNvPr id="14" name="Rectangle 14"/>
          <p:cNvSpPr/>
          <p:nvPr/>
        </p:nvSpPr>
        <p:spPr>
          <a:xfrm>
            <a:off x="500063" y="5286375"/>
            <a:ext cx="8001000" cy="642938"/>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he-IL" b="1" dirty="0">
                <a:solidFill>
                  <a:schemeClr val="tx1"/>
                </a:solidFill>
              </a:rPr>
              <a:t>תשובה:</a:t>
            </a:r>
          </a:p>
          <a:p>
            <a:pPr fontAlgn="auto">
              <a:spcBef>
                <a:spcPts val="0"/>
              </a:spcBef>
              <a:spcAft>
                <a:spcPts val="0"/>
              </a:spcAft>
              <a:defRPr/>
            </a:pPr>
            <a:r>
              <a:rPr lang="he-IL" dirty="0">
                <a:solidFill>
                  <a:schemeClr val="tx1"/>
                </a:solidFill>
              </a:rPr>
              <a:t>משפט ד</a:t>
            </a:r>
          </a:p>
        </p:txBody>
      </p:sp>
      <p:sp>
        <p:nvSpPr>
          <p:cNvPr id="9" name="Rectangle 3"/>
          <p:cNvSpPr/>
          <p:nvPr/>
        </p:nvSpPr>
        <p:spPr>
          <a:xfrm>
            <a:off x="468313" y="430213"/>
            <a:ext cx="8215312" cy="46037"/>
          </a:xfrm>
          <a:prstGeom prst="rect">
            <a:avLst/>
          </a:prstGeom>
          <a:solidFill>
            <a:sysClr val="window" lastClr="FFFFFF">
              <a:lumMod val="95000"/>
            </a:sysClr>
          </a:solidFill>
          <a:ln w="25400" cap="flat" cmpd="sng" algn="ctr">
            <a:solidFill>
              <a:sysClr val="window" lastClr="FFFFFF">
                <a:lumMod val="95000"/>
              </a:sysClr>
            </a:solidFill>
            <a:prstDash val="solid"/>
          </a:ln>
          <a:effectLst/>
        </p:spPr>
        <p:txBody>
          <a:bodyPr rtlCol="1" anchor="ctr"/>
          <a:lstStyle/>
          <a:p>
            <a:pPr algn="ctr" fontAlgn="auto">
              <a:spcBef>
                <a:spcPts val="0"/>
              </a:spcBef>
              <a:spcAft>
                <a:spcPts val="0"/>
              </a:spcAft>
              <a:defRPr/>
            </a:pPr>
            <a:endParaRPr lang="he-IL" kern="0" dirty="0">
              <a:solidFill>
                <a:prstClr val="white"/>
              </a:solidFill>
              <a:latin typeface="Arial"/>
              <a:cs typeface="Arial"/>
            </a:endParaRPr>
          </a:p>
        </p:txBody>
      </p:sp>
      <p:sp>
        <p:nvSpPr>
          <p:cNvPr id="10" name="Slide Number Placeholder 8"/>
          <p:cNvSpPr txBox="1">
            <a:spLocks/>
          </p:cNvSpPr>
          <p:nvPr/>
        </p:nvSpPr>
        <p:spPr bwMode="auto">
          <a:xfrm>
            <a:off x="215900" y="6453188"/>
            <a:ext cx="50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auto" hangingPunct="1">
              <a:spcBef>
                <a:spcPts val="0"/>
              </a:spcBef>
              <a:spcAft>
                <a:spcPts val="0"/>
              </a:spcAft>
              <a:defRPr/>
            </a:pPr>
            <a:fld id="{B45E4EE1-290B-476E-B214-BC9E095C24C1}" type="slidenum">
              <a:rPr lang="he-IL" altLang="he-IL" sz="1100" kern="0">
                <a:solidFill>
                  <a:srgbClr val="BFBFBF"/>
                </a:solidFill>
              </a:rPr>
              <a:pPr algn="l" eaLnBrk="1" fontAlgn="auto" hangingPunct="1">
                <a:spcBef>
                  <a:spcPts val="0"/>
                </a:spcBef>
                <a:spcAft>
                  <a:spcPts val="0"/>
                </a:spcAft>
                <a:defRPr/>
              </a:pPr>
              <a:t>9</a:t>
            </a:fld>
            <a:endParaRPr lang="he-IL" altLang="he-IL" sz="1100" kern="0" dirty="0">
              <a:solidFill>
                <a:srgbClr val="BFBFB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14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3.xml><?xml version="1.0" encoding="utf-8"?>
<a:theme xmlns:a="http://schemas.openxmlformats.org/drawingml/2006/main" name="2_Office Theme">
  <a:themeElements>
    <a:clrScheme name="nahshon">
      <a:dk1>
        <a:sysClr val="windowText" lastClr="000000"/>
      </a:dk1>
      <a:lt1>
        <a:sysClr val="window" lastClr="FFFFFF"/>
      </a:lt1>
      <a:dk2>
        <a:srgbClr val="1F497D"/>
      </a:dk2>
      <a:lt2>
        <a:srgbClr val="FFFFFF"/>
      </a:lt2>
      <a:accent1>
        <a:srgbClr val="C6D9F0"/>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22225">
          <a:solidFill>
            <a:schemeClr val="bg1"/>
          </a:solidFill>
        </a:ln>
        <a:effectLst>
          <a:outerShdw sx="101000" sy="101000" algn="ctr" rotWithShape="0">
            <a:schemeClr val="bg1">
              <a:lumMod val="75000"/>
            </a:schemeClr>
          </a:outerShdw>
        </a:effectLst>
      </a:spPr>
      <a:bodyPr vert="horz" lIns="91440" tIns="45720" rIns="91440" bIns="45720" rtlCol="1" anchor="ctr">
        <a:normAutofit/>
      </a:bodyPr>
      <a:lstStyle>
        <a:defPPr marL="0" marR="0" indent="0" algn="r" defTabSz="914400" rtl="1" eaLnBrk="1" fontAlgn="auto" latinLnBrk="0" hangingPunct="1">
          <a:lnSpc>
            <a:spcPct val="100000"/>
          </a:lnSpc>
          <a:spcBef>
            <a:spcPts val="0"/>
          </a:spcBef>
          <a:spcAft>
            <a:spcPts val="0"/>
          </a:spcAft>
          <a:buClrTx/>
          <a:buSzTx/>
          <a:buFontTx/>
          <a:buNone/>
          <a:tabLst/>
          <a:defRPr kumimoji="0" sz="20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2309</TotalTime>
  <Words>3074</Words>
  <Application>Microsoft Office PowerPoint</Application>
  <PresentationFormat>‫הצגה על המסך (4:3)</PresentationFormat>
  <Paragraphs>519</Paragraphs>
  <Slides>31</Slides>
  <Notes>1</Notes>
  <HiddenSlides>0</HiddenSlides>
  <MMClips>0</MMClips>
  <ScaleCrop>false</ScaleCrop>
  <HeadingPairs>
    <vt:vector size="4" baseType="variant">
      <vt:variant>
        <vt:lpstr>ערכת נושא</vt:lpstr>
      </vt:variant>
      <vt:variant>
        <vt:i4>3</vt:i4>
      </vt:variant>
      <vt:variant>
        <vt:lpstr>כותרות שקופיות</vt:lpstr>
      </vt:variant>
      <vt:variant>
        <vt:i4>31</vt:i4>
      </vt:variant>
    </vt:vector>
  </HeadingPairs>
  <TitlesOfParts>
    <vt:vector size="34" baseType="lpstr">
      <vt:lpstr>1_Office Theme</vt:lpstr>
      <vt:lpstr>14_Office Theme</vt:lpstr>
      <vt:lpstr>2_Office Theme</vt:lpstr>
      <vt:lpstr>מצגת של PowerPoint</vt:lpstr>
      <vt:lpstr>דרכי הזנה – שאלות 2-1</vt:lpstr>
      <vt:lpstr>דרכי הזנה – תשובות</vt:lpstr>
      <vt:lpstr>דרכי הזנה – שאלות 4-3</vt:lpstr>
      <vt:lpstr>דרכי הזנה – תשובות</vt:lpstr>
      <vt:lpstr>שרשרת מזון ומארג מזון – שאלה 5</vt:lpstr>
      <vt:lpstr>שרשרת מזון ומארג מזון – תשובה </vt:lpstr>
      <vt:lpstr>שרשרת מזון ומארג מזון – שאלות 7-6</vt:lpstr>
      <vt:lpstr>שרשרת מזון ומארג מזון – תשובות </vt:lpstr>
      <vt:lpstr>שרשרת מזון ומארג מזון – שאלות 9-8</vt:lpstr>
      <vt:lpstr>שרשרת מזון ומארג מזון – תשובות </vt:lpstr>
      <vt:lpstr>שרשרת מזון ומארג מזון – שאלה 10</vt:lpstr>
      <vt:lpstr>שרשרת מזון ומארג מזון - תשובה</vt:lpstr>
      <vt:lpstr>שרשרת מזון ומארג מזון – שאלות 12-11</vt:lpstr>
      <vt:lpstr>שרשרת מזון ומארג מזון – תשובות </vt:lpstr>
      <vt:lpstr>שרשרת מזון ומארג מזון – שאלה 13</vt:lpstr>
      <vt:lpstr>שרשרת מזון ומארג מזון – תשובה </vt:lpstr>
      <vt:lpstr>שרשרת מזון ומארג מזון – שאלות 15-14</vt:lpstr>
      <vt:lpstr>שרשרת מזון ומארג מזון – תשובות </vt:lpstr>
      <vt:lpstr>שרשרת מזון ומארג מזון – שאלות 17-16</vt:lpstr>
      <vt:lpstr>שרשרת מזון ומארג מזון – תשובות </vt:lpstr>
      <vt:lpstr>פירמידת מזון אקולוגית – שאלות 19-18</vt:lpstr>
      <vt:lpstr>פירמידת מזון אקולוגית – תשובות</vt:lpstr>
      <vt:lpstr>פירמידת מזון אקולוגית – שאלה 20</vt:lpstr>
      <vt:lpstr>פירמידת מזון אקולוגית – תשובה</vt:lpstr>
      <vt:lpstr>פירמידת מזון אקולוגית – שאלות 22-21</vt:lpstr>
      <vt:lpstr>פירמידת מזון אקולוגית – תשובות </vt:lpstr>
      <vt:lpstr>מחזורי חומרים בטבע – שאלה 23</vt:lpstr>
      <vt:lpstr>מחזורי חומרים בטבע – תשובה</vt:lpstr>
      <vt:lpstr>מחזורי חומרים בטבע – שאלות 25-24</vt:lpstr>
      <vt:lpstr>מחזורי חומרים בטבע – תשובות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333</cp:revision>
  <dcterms:created xsi:type="dcterms:W3CDTF">2010-09-05T07:07:37Z</dcterms:created>
  <dcterms:modified xsi:type="dcterms:W3CDTF">2019-02-16T15:59:36Z</dcterms:modified>
</cp:coreProperties>
</file>