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92" r:id="rId2"/>
    <p:sldMasterId id="2147484037" r:id="rId3"/>
    <p:sldMasterId id="2147484043" r:id="rId4"/>
    <p:sldMasterId id="2147484048" r:id="rId5"/>
    <p:sldMasterId id="2147484098" r:id="rId6"/>
  </p:sldMasterIdLst>
  <p:notesMasterIdLst>
    <p:notesMasterId r:id="rId49"/>
  </p:notesMasterIdLst>
  <p:sldIdLst>
    <p:sldId id="403" r:id="rId7"/>
    <p:sldId id="375" r:id="rId8"/>
    <p:sldId id="337" r:id="rId9"/>
    <p:sldId id="399" r:id="rId10"/>
    <p:sldId id="400" r:id="rId11"/>
    <p:sldId id="389" r:id="rId12"/>
    <p:sldId id="390" r:id="rId13"/>
    <p:sldId id="358" r:id="rId14"/>
    <p:sldId id="366" r:id="rId15"/>
    <p:sldId id="416" r:id="rId16"/>
    <p:sldId id="417" r:id="rId17"/>
    <p:sldId id="414" r:id="rId18"/>
    <p:sldId id="415" r:id="rId19"/>
    <p:sldId id="395" r:id="rId20"/>
    <p:sldId id="396" r:id="rId21"/>
    <p:sldId id="387" r:id="rId22"/>
    <p:sldId id="388" r:id="rId23"/>
    <p:sldId id="421" r:id="rId24"/>
    <p:sldId id="420" r:id="rId25"/>
    <p:sldId id="393" r:id="rId26"/>
    <p:sldId id="394" r:id="rId27"/>
    <p:sldId id="407" r:id="rId28"/>
    <p:sldId id="353" r:id="rId29"/>
    <p:sldId id="360" r:id="rId30"/>
    <p:sldId id="351" r:id="rId31"/>
    <p:sldId id="362" r:id="rId32"/>
    <p:sldId id="381" r:id="rId33"/>
    <p:sldId id="383" r:id="rId34"/>
    <p:sldId id="418" r:id="rId35"/>
    <p:sldId id="385" r:id="rId36"/>
    <p:sldId id="384" r:id="rId37"/>
    <p:sldId id="402" r:id="rId38"/>
    <p:sldId id="411" r:id="rId39"/>
    <p:sldId id="408" r:id="rId40"/>
    <p:sldId id="412" r:id="rId41"/>
    <p:sldId id="369" r:id="rId42"/>
    <p:sldId id="370" r:id="rId43"/>
    <p:sldId id="356" r:id="rId44"/>
    <p:sldId id="397" r:id="rId45"/>
    <p:sldId id="357" r:id="rId46"/>
    <p:sldId id="368" r:id="rId47"/>
    <p:sldId id="405" r:id="rId4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FD8"/>
    <a:srgbClr val="663300"/>
    <a:srgbClr val="CFD32D"/>
    <a:srgbClr val="E3E583"/>
    <a:srgbClr val="038EED"/>
    <a:srgbClr val="FF6600"/>
    <a:srgbClr val="00CC00"/>
    <a:srgbClr val="1D4C72"/>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420" autoAdjust="0"/>
  </p:normalViewPr>
  <p:slideViewPr>
    <p:cSldViewPr>
      <p:cViewPr varScale="1">
        <p:scale>
          <a:sx n="66" d="100"/>
          <a:sy n="66" d="100"/>
        </p:scale>
        <p:origin x="1296" y="19"/>
      </p:cViewPr>
      <p:guideLst>
        <p:guide orient="horz" pos="2160"/>
        <p:guide pos="2880"/>
      </p:guideLst>
    </p:cSldViewPr>
  </p:slideViewPr>
  <p:outlineViewPr>
    <p:cViewPr>
      <p:scale>
        <a:sx n="33" d="100"/>
        <a:sy n="33" d="100"/>
      </p:scale>
      <p:origin x="0" y="1428"/>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D8D4BEE-5B46-4CDB-90D9-C7E55B93E987}" type="datetimeFigureOut">
              <a:rPr lang="he-IL"/>
              <a:pPr>
                <a:defRPr/>
              </a:pPr>
              <a:t>כ"א/אדר/תשע"ז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BF16EE0B-D1F9-40A2-B5EF-E1D98BF9EA69}" type="slidenum">
              <a:rPr lang="he-IL"/>
              <a:pPr>
                <a:defRPr/>
              </a:pPr>
              <a:t>‹#›</a:t>
            </a:fld>
            <a:endParaRPr lang="he-IL" dirty="0"/>
          </a:p>
        </p:txBody>
      </p:sp>
    </p:spTree>
    <p:extLst>
      <p:ext uri="{BB962C8B-B14F-4D97-AF65-F5344CB8AC3E}">
        <p14:creationId xmlns:p14="http://schemas.microsoft.com/office/powerpoint/2010/main" val="32420746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smtClean="0">
              <a:solidFill>
                <a:prstClr val="black"/>
              </a:solidFill>
            </a:endParaRPr>
          </a:p>
        </p:txBody>
      </p:sp>
    </p:spTree>
    <p:extLst>
      <p:ext uri="{BB962C8B-B14F-4D97-AF65-F5344CB8AC3E}">
        <p14:creationId xmlns:p14="http://schemas.microsoft.com/office/powerpoint/2010/main" val="291754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BA19DE7-141F-41CB-B3EB-2A516F50D1E2}"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82B882E-E16E-4E7E-99A3-69FE9385F627}" type="slidenum">
              <a:rPr lang="he-IL"/>
              <a:pPr>
                <a:defRPr/>
              </a:pPr>
              <a:t>‹#›</a:t>
            </a:fld>
            <a:endParaRPr lang="he-IL" dirty="0"/>
          </a:p>
        </p:txBody>
      </p:sp>
    </p:spTree>
    <p:extLst>
      <p:ext uri="{BB962C8B-B14F-4D97-AF65-F5344CB8AC3E}">
        <p14:creationId xmlns:p14="http://schemas.microsoft.com/office/powerpoint/2010/main" val="131878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14974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363116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303472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61618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82694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F78E978-487B-4591-8D96-9C06B567B8E8}"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26FB371-B618-4C84-A142-3DF07BCB1F36}" type="slidenum">
              <a:rPr lang="he-IL"/>
              <a:pPr>
                <a:defRPr/>
              </a:pPr>
              <a:t>‹#›</a:t>
            </a:fld>
            <a:endParaRPr lang="he-IL" dirty="0"/>
          </a:p>
        </p:txBody>
      </p:sp>
    </p:spTree>
    <p:extLst>
      <p:ext uri="{BB962C8B-B14F-4D97-AF65-F5344CB8AC3E}">
        <p14:creationId xmlns:p14="http://schemas.microsoft.com/office/powerpoint/2010/main" val="139512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1A0747E-D5AD-4AC8-B2A8-6A9D20EED562}" type="slidenum">
              <a:rPr lang="he-IL"/>
              <a:pPr>
                <a:defRPr/>
              </a:pPr>
              <a:t>‹#›</a:t>
            </a:fld>
            <a:endParaRPr lang="he-IL" dirty="0"/>
          </a:p>
        </p:txBody>
      </p:sp>
    </p:spTree>
    <p:extLst>
      <p:ext uri="{BB962C8B-B14F-4D97-AF65-F5344CB8AC3E}">
        <p14:creationId xmlns:p14="http://schemas.microsoft.com/office/powerpoint/2010/main" val="57532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554E75-CB76-483D-AE8A-1249EAB8BA6F}" type="slidenum">
              <a:rPr lang="he-IL"/>
              <a:pPr>
                <a:defRPr/>
              </a:pPr>
              <a:t>‹#›</a:t>
            </a:fld>
            <a:endParaRPr lang="he-IL" dirty="0"/>
          </a:p>
        </p:txBody>
      </p:sp>
    </p:spTree>
    <p:extLst>
      <p:ext uri="{BB962C8B-B14F-4D97-AF65-F5344CB8AC3E}">
        <p14:creationId xmlns:p14="http://schemas.microsoft.com/office/powerpoint/2010/main" val="261467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1512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385594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E2CFE4A-3195-4BAE-9C9D-E7CEF0DA4D79}" type="slidenum">
              <a:rPr lang="he-IL"/>
              <a:pPr>
                <a:defRPr/>
              </a:pPr>
              <a:t>‹#›</a:t>
            </a:fld>
            <a:endParaRPr lang="he-IL" dirty="0"/>
          </a:p>
        </p:txBody>
      </p:sp>
    </p:spTree>
    <p:extLst>
      <p:ext uri="{BB962C8B-B14F-4D97-AF65-F5344CB8AC3E}">
        <p14:creationId xmlns:p14="http://schemas.microsoft.com/office/powerpoint/2010/main" val="55668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37460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3100419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1086891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2404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BA19DE7-141F-41CB-B3EB-2A516F50D1E2}" type="datetime8">
              <a:rPr lang="he-IL">
                <a:solidFill>
                  <a:prstClr val="black">
                    <a:tint val="75000"/>
                  </a:prstClr>
                </a:solidFill>
              </a:rPr>
              <a:pPr>
                <a:defRPr/>
              </a:pPr>
              <a:t>19 מרץ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82B882E-E16E-4E7E-99A3-69FE9385F627}" type="slidenum">
              <a:rPr lang="he-IL"/>
              <a:pPr>
                <a:defRPr/>
              </a:pPr>
              <a:t>‹#›</a:t>
            </a:fld>
            <a:endParaRPr lang="he-IL" dirty="0"/>
          </a:p>
        </p:txBody>
      </p:sp>
    </p:spTree>
    <p:extLst>
      <p:ext uri="{BB962C8B-B14F-4D97-AF65-F5344CB8AC3E}">
        <p14:creationId xmlns:p14="http://schemas.microsoft.com/office/powerpoint/2010/main" val="3705135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E2CFE4A-3195-4BAE-9C9D-E7CEF0DA4D79}" type="slidenum">
              <a:rPr lang="he-IL"/>
              <a:pPr>
                <a:defRPr/>
              </a:pPr>
              <a:t>‹#›</a:t>
            </a:fld>
            <a:endParaRPr lang="he-IL" dirty="0"/>
          </a:p>
        </p:txBody>
      </p:sp>
    </p:spTree>
    <p:extLst>
      <p:ext uri="{BB962C8B-B14F-4D97-AF65-F5344CB8AC3E}">
        <p14:creationId xmlns:p14="http://schemas.microsoft.com/office/powerpoint/2010/main" val="487845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91CEFAF-24F5-4145-8047-0B2C1453198C}" type="slidenum">
              <a:rPr lang="he-IL"/>
              <a:pPr>
                <a:defRPr/>
              </a:pPr>
              <a:t>‹#›</a:t>
            </a:fld>
            <a:endParaRPr lang="he-IL" dirty="0"/>
          </a:p>
        </p:txBody>
      </p:sp>
    </p:spTree>
    <p:extLst>
      <p:ext uri="{BB962C8B-B14F-4D97-AF65-F5344CB8AC3E}">
        <p14:creationId xmlns:p14="http://schemas.microsoft.com/office/powerpoint/2010/main" val="174531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5D73D37-5D05-489E-8369-67E1D2FE01F9}" type="datetime8">
              <a:rPr lang="he-IL">
                <a:solidFill>
                  <a:prstClr val="black">
                    <a:tint val="75000"/>
                  </a:prstClr>
                </a:solidFill>
              </a:rPr>
              <a:pPr>
                <a:defRPr/>
              </a:pPr>
              <a:t>19 מרץ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CB2CE5-37B9-4930-8CB6-8F600F519EDF}" type="slidenum">
              <a:rPr lang="he-IL"/>
              <a:pPr>
                <a:defRPr/>
              </a:pPr>
              <a:t>‹#›</a:t>
            </a:fld>
            <a:endParaRPr lang="he-IL" dirty="0"/>
          </a:p>
        </p:txBody>
      </p:sp>
    </p:spTree>
    <p:extLst>
      <p:ext uri="{BB962C8B-B14F-4D97-AF65-F5344CB8AC3E}">
        <p14:creationId xmlns:p14="http://schemas.microsoft.com/office/powerpoint/2010/main" val="20556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91CEFAF-24F5-4145-8047-0B2C1453198C}" type="slidenum">
              <a:rPr lang="he-IL"/>
              <a:pPr>
                <a:defRPr/>
              </a:pPr>
              <a:t>‹#›</a:t>
            </a:fld>
            <a:endParaRPr lang="he-IL" dirty="0"/>
          </a:p>
        </p:txBody>
      </p:sp>
    </p:spTree>
    <p:extLst>
      <p:ext uri="{BB962C8B-B14F-4D97-AF65-F5344CB8AC3E}">
        <p14:creationId xmlns:p14="http://schemas.microsoft.com/office/powerpoint/2010/main" val="92623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5D73D37-5D05-489E-8369-67E1D2FE01F9}"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2CB2CE5-37B9-4930-8CB6-8F600F519EDF}" type="slidenum">
              <a:rPr lang="he-IL"/>
              <a:pPr>
                <a:defRPr/>
              </a:pPr>
              <a:t>‹#›</a:t>
            </a:fld>
            <a:endParaRPr lang="he-IL" dirty="0"/>
          </a:p>
        </p:txBody>
      </p:sp>
    </p:spTree>
    <p:extLst>
      <p:ext uri="{BB962C8B-B14F-4D97-AF65-F5344CB8AC3E}">
        <p14:creationId xmlns:p14="http://schemas.microsoft.com/office/powerpoint/2010/main" val="39389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BB37342-1330-43A9-AC28-EC3E0A9648DD}"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CA4EFDA-6F18-400E-9018-E6668D80722E}" type="slidenum">
              <a:rPr lang="he-IL"/>
              <a:pPr>
                <a:defRPr/>
              </a:pPr>
              <a:t>‹#›</a:t>
            </a:fld>
            <a:endParaRPr lang="he-IL" dirty="0"/>
          </a:p>
        </p:txBody>
      </p:sp>
    </p:spTree>
    <p:extLst>
      <p:ext uri="{BB962C8B-B14F-4D97-AF65-F5344CB8AC3E}">
        <p14:creationId xmlns:p14="http://schemas.microsoft.com/office/powerpoint/2010/main" val="106593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251402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315080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352310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D2D4947-FDC0-42C9-A7FC-46CDE934FF2C}" type="datetime8">
              <a:rPr lang="he-IL"/>
              <a:pPr>
                <a:defRPr/>
              </a:pPr>
              <a:t>19 מרץ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4BBDB8B-13D5-40BB-8CB5-D5968910E55F}" type="slidenum">
              <a:rPr lang="he-IL"/>
              <a:pPr>
                <a:defRPr/>
              </a:pPr>
              <a:t>‹#›</a:t>
            </a:fld>
            <a:endParaRPr lang="he-IL" dirty="0"/>
          </a:p>
        </p:txBody>
      </p:sp>
    </p:spTree>
    <p:extLst>
      <p:ext uri="{BB962C8B-B14F-4D97-AF65-F5344CB8AC3E}">
        <p14:creationId xmlns:p14="http://schemas.microsoft.com/office/powerpoint/2010/main" val="928654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D1EFDE-C4D0-4084-96B9-C86150851868}" type="datetime8">
              <a:rPr lang="he-IL"/>
              <a:pPr>
                <a:defRPr/>
              </a:pPr>
              <a:t>19 מרץ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1BA4BA1-676F-4EB6-8DDF-E9532CA14CC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75" r:id="rId4"/>
    <p:sldLayoutId id="214748408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19 מרץ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7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19 מרץ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77" r:id="rId4"/>
    <p:sldLayoutId id="214748408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E719D56-AC5E-4C8B-B60E-46E9DED0FD53}" type="datetime8">
              <a:rPr lang="he-IL"/>
              <a:pPr>
                <a:defRPr/>
              </a:pPr>
              <a:t>19 מרץ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25C26B-E624-4EF7-BD25-94566D86985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19 מרץ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D1EFDE-C4D0-4084-96B9-C86150851868}" type="datetime8">
              <a:rPr lang="he-IL">
                <a:solidFill>
                  <a:prstClr val="black">
                    <a:tint val="75000"/>
                  </a:prstClr>
                </a:solidFill>
              </a:rPr>
              <a:pPr>
                <a:defRPr/>
              </a:pPr>
              <a:t>19 מרץ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1BA4BA1-676F-4EB6-8DDF-E9532CA14CC1}" type="slidenum">
              <a:rPr lang="he-IL"/>
              <a:pPr>
                <a:defRPr/>
              </a:pPr>
              <a:t>‹#›</a:t>
            </a:fld>
            <a:endParaRPr lang="he-IL" dirty="0"/>
          </a:p>
        </p:txBody>
      </p:sp>
    </p:spTree>
    <p:extLst>
      <p:ext uri="{BB962C8B-B14F-4D97-AF65-F5344CB8AC3E}">
        <p14:creationId xmlns:p14="http://schemas.microsoft.com/office/powerpoint/2010/main" val="1030172798"/>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Y921Of0F5U"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hristies.com/"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hyperlink" Target="https://commons.wikimedia.org/w/index.php?title=Www.ergaard.dk&amp;action=edit&amp;redlink=1" TargetMode="External"/><Relationship Id="rId5" Type="http://schemas.openxmlformats.org/officeDocument/2006/relationships/hyperlink" Target="http://creativecommons.org/licenses/by-sa/4.0/" TargetMode="External"/><Relationship Id="rId4" Type="http://schemas.openxmlformats.org/officeDocument/2006/relationships/hyperlink" Target="https://commons.wikimedia.org/wiki/File:Epiphytes_(Dominica).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Atule_mate_CY.jpg" TargetMode="External"/><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hyperlink" Target="//upload.wikimedia.org/wikipedia/commons/b/ba/Atule_mate_CY.jpg" TargetMode="External"/><Relationship Id="rId4" Type="http://schemas.openxmlformats.org/officeDocument/2006/relationships/hyperlink" Target="http://creativecommons.org/licenses/by-sa/3.0/deed.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78000" y="428830"/>
            <a:ext cx="8143875"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יחסי גומלין בין אורגניזמים </a:t>
            </a: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1340768"/>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26630" name="קבוצה 15"/>
          <p:cNvGrpSpPr>
            <a:grpSpLocks/>
          </p:cNvGrpSpPr>
          <p:nvPr/>
        </p:nvGrpSpPr>
        <p:grpSpPr bwMode="auto">
          <a:xfrm>
            <a:off x="250825" y="1710656"/>
            <a:ext cx="8785225" cy="4710642"/>
            <a:chOff x="251520" y="1742338"/>
            <a:chExt cx="8783826" cy="4710998"/>
          </a:xfrm>
        </p:grpSpPr>
        <p:sp>
          <p:nvSpPr>
            <p:cNvPr id="17" name="Rectangle 17"/>
            <p:cNvSpPr/>
            <p:nvPr/>
          </p:nvSpPr>
          <p:spPr>
            <a:xfrm>
              <a:off x="5556620" y="1742338"/>
              <a:ext cx="3226354" cy="202812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תחרות</a:t>
              </a:r>
            </a:p>
            <a:p>
              <a:pPr fontAlgn="auto">
                <a:spcBef>
                  <a:spcPts val="0"/>
                </a:spcBef>
                <a:spcAft>
                  <a:spcPts val="0"/>
                </a:spcAft>
                <a:defRPr/>
              </a:pPr>
              <a:endParaRPr lang="he-IL" sz="8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טריפה</a:t>
              </a:r>
            </a:p>
            <a:p>
              <a:pPr fontAlgn="auto">
                <a:spcBef>
                  <a:spcPts val="0"/>
                </a:spcBef>
                <a:spcAft>
                  <a:spcPts val="0"/>
                </a:spcAft>
                <a:defRPr/>
              </a:pPr>
              <a:r>
                <a:rPr lang="en-US" sz="800" dirty="0">
                  <a:solidFill>
                    <a:schemeClr val="tx1"/>
                  </a:solidFill>
                </a:rPr>
                <a:t> </a:t>
              </a:r>
              <a:endParaRPr lang="he-IL" sz="800" dirty="0">
                <a:solidFill>
                  <a:schemeClr val="tx1"/>
                </a:solidFill>
              </a:endParaRPr>
            </a:p>
            <a:p>
              <a:pPr fontAlgn="auto">
                <a:spcBef>
                  <a:spcPts val="0"/>
                </a:spcBef>
                <a:spcAft>
                  <a:spcPts val="0"/>
                </a:spcAft>
                <a:buFontTx/>
                <a:buBlip>
                  <a:blip r:embed="rId4"/>
                </a:buBlip>
                <a:defRPr/>
              </a:pPr>
              <a:r>
                <a:rPr lang="he-IL" dirty="0" smtClean="0">
                  <a:solidFill>
                    <a:schemeClr val="tx1"/>
                  </a:solidFill>
                </a:rPr>
                <a:t> הדדיות (</a:t>
              </a:r>
              <a:r>
                <a:rPr lang="he-IL" dirty="0" err="1" smtClean="0">
                  <a:solidFill>
                    <a:schemeClr val="tx1"/>
                  </a:solidFill>
                </a:rPr>
                <a:t>מוטואליזם</a:t>
              </a:r>
              <a:r>
                <a:rPr lang="he-IL" dirty="0" smtClean="0">
                  <a:solidFill>
                    <a:schemeClr val="tx1"/>
                  </a:solidFill>
                </a:rPr>
                <a:t>) </a:t>
              </a:r>
            </a:p>
            <a:p>
              <a:pPr fontAlgn="auto">
                <a:spcBef>
                  <a:spcPts val="0"/>
                </a:spcBef>
                <a:spcAft>
                  <a:spcPts val="0"/>
                </a:spcAft>
                <a:defRPr/>
              </a:pPr>
              <a:r>
                <a:rPr lang="he-IL" dirty="0">
                  <a:solidFill>
                    <a:schemeClr val="tx1"/>
                  </a:solidFill>
                </a:rPr>
                <a:t> </a:t>
              </a:r>
              <a:r>
                <a:rPr lang="he-IL" dirty="0" smtClean="0">
                  <a:solidFill>
                    <a:schemeClr val="tx1"/>
                  </a:solidFill>
                </a:rPr>
                <a:t> טפילות </a:t>
              </a:r>
            </a:p>
            <a:p>
              <a:pPr fontAlgn="auto">
                <a:spcBef>
                  <a:spcPts val="0"/>
                </a:spcBef>
                <a:spcAft>
                  <a:spcPts val="0"/>
                </a:spcAft>
                <a:defRPr/>
              </a:pPr>
              <a:r>
                <a:rPr lang="he-IL" dirty="0" smtClean="0">
                  <a:solidFill>
                    <a:schemeClr val="tx1"/>
                  </a:solidFill>
                </a:rPr>
                <a:t>  </a:t>
              </a:r>
              <a:r>
                <a:rPr lang="he-IL" dirty="0" err="1" smtClean="0">
                  <a:solidFill>
                    <a:schemeClr val="tx1"/>
                  </a:solidFill>
                </a:rPr>
                <a:t>קומנסליזם</a:t>
              </a:r>
              <a:endParaRPr lang="he-IL" dirty="0">
                <a:solidFill>
                  <a:schemeClr val="tx1"/>
                </a:solidFill>
              </a:endParaRPr>
            </a:p>
            <a:p>
              <a:pPr fontAlgn="auto">
                <a:spcBef>
                  <a:spcPts val="0"/>
                </a:spcBef>
                <a:spcAft>
                  <a:spcPts val="0"/>
                </a:spcAft>
                <a:defRPr/>
              </a:pPr>
              <a:r>
                <a:rPr lang="he-IL" sz="800" dirty="0">
                  <a:solidFill>
                    <a:schemeClr val="tx1"/>
                  </a:solidFill>
                </a:rPr>
                <a:t> </a:t>
              </a:r>
            </a:p>
            <a:p>
              <a:pPr fontAlgn="auto">
                <a:spcBef>
                  <a:spcPts val="0"/>
                </a:spcBef>
                <a:spcAft>
                  <a:spcPts val="0"/>
                </a:spcAft>
                <a:defRPr/>
              </a:pPr>
              <a:r>
                <a:rPr lang="he-IL" sz="2000" dirty="0">
                  <a:solidFill>
                    <a:schemeClr val="tx1"/>
                  </a:solidFill>
                </a:rPr>
                <a:t> </a:t>
              </a:r>
            </a:p>
          </p:txBody>
        </p:sp>
        <p:grpSp>
          <p:nvGrpSpPr>
            <p:cNvPr id="26636" name="קבוצה 27"/>
            <p:cNvGrpSpPr>
              <a:grpSpLocks/>
            </p:cNvGrpSpPr>
            <p:nvPr/>
          </p:nvGrpSpPr>
          <p:grpSpPr bwMode="auto">
            <a:xfrm>
              <a:off x="251520" y="4179573"/>
              <a:ext cx="2808560" cy="2273763"/>
              <a:chOff x="2948502" y="3252278"/>
              <a:chExt cx="2808560" cy="2273763"/>
            </a:xfrm>
          </p:grpSpPr>
          <p:pic>
            <p:nvPicPr>
              <p:cNvPr id="2664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8502" y="3252278"/>
                <a:ext cx="2808560" cy="207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מלבן 34"/>
              <p:cNvSpPr/>
              <p:nvPr/>
            </p:nvSpPr>
            <p:spPr>
              <a:xfrm>
                <a:off x="2967549" y="5279959"/>
                <a:ext cx="625375" cy="246082"/>
              </a:xfrm>
              <a:prstGeom prst="rect">
                <a:avLst/>
              </a:prstGeom>
            </p:spPr>
            <p:txBody>
              <a:bodyPr wrap="none">
                <a:spAutoFit/>
              </a:bodyPr>
              <a:lstStyle/>
              <a:p>
                <a:pPr fontAlgn="auto">
                  <a:spcBef>
                    <a:spcPts val="0"/>
                  </a:spcBef>
                  <a:spcAft>
                    <a:spcPts val="0"/>
                  </a:spcAft>
                  <a:defRPr/>
                </a:pPr>
                <a:r>
                  <a:rPr lang="en-US" sz="1000" kern="0" dirty="0">
                    <a:solidFill>
                      <a:prstClr val="black"/>
                    </a:solidFill>
                  </a:rPr>
                  <a:t>COREL</a:t>
                </a:r>
              </a:p>
            </p:txBody>
          </p:sp>
        </p:grpSp>
        <p:sp>
          <p:nvSpPr>
            <p:cNvPr id="29" name="מלבן 28"/>
            <p:cNvSpPr/>
            <p:nvPr/>
          </p:nvSpPr>
          <p:spPr>
            <a:xfrm>
              <a:off x="3420062" y="6207254"/>
              <a:ext cx="3533212" cy="230205"/>
            </a:xfrm>
            <a:prstGeom prst="rect">
              <a:avLst/>
            </a:prstGeom>
          </p:spPr>
          <p:txBody>
            <a:bodyPr>
              <a:spAutoFit/>
            </a:bodyPr>
            <a:lstStyle/>
            <a:p>
              <a:pPr algn="l" fontAlgn="auto">
                <a:spcBef>
                  <a:spcPts val="0"/>
                </a:spcBef>
                <a:spcAft>
                  <a:spcPts val="0"/>
                </a:spcAft>
                <a:defRPr/>
              </a:pPr>
              <a:r>
                <a:rPr lang="en-US" sz="900" kern="0" dirty="0">
                  <a:solidFill>
                    <a:srgbClr val="2A3333"/>
                  </a:solidFill>
                  <a:latin typeface="Verdana"/>
                  <a:ea typeface="Times New Roman"/>
                  <a:cs typeface="Arial"/>
                </a:rPr>
                <a:t>©</a:t>
              </a:r>
              <a:r>
                <a:rPr lang="en-US" sz="900" kern="0" dirty="0">
                  <a:solidFill>
                    <a:srgbClr val="1F497D"/>
                  </a:solidFill>
                  <a:latin typeface="Verdana"/>
                  <a:ea typeface="Times New Roman"/>
                  <a:cs typeface="Arial"/>
                </a:rPr>
                <a:t> </a:t>
              </a:r>
              <a:r>
                <a:rPr lang="en-US" sz="900" kern="0" dirty="0">
                  <a:solidFill>
                    <a:srgbClr val="333333"/>
                  </a:solidFill>
                  <a:latin typeface="Verdana"/>
                  <a:ea typeface="Times New Roman"/>
                  <a:cs typeface="Arial"/>
                </a:rPr>
                <a:t>istockphoto.com/</a:t>
              </a:r>
              <a:r>
                <a:rPr lang="en-US" sz="900" kern="0" dirty="0">
                  <a:solidFill>
                    <a:srgbClr val="2A3333"/>
                  </a:solidFill>
                  <a:latin typeface="Verdana"/>
                  <a:ea typeface="Times New Roman"/>
                  <a:cs typeface="Arial"/>
                </a:rPr>
                <a:t>  ShaunWilkinson</a:t>
              </a:r>
              <a:endParaRPr lang="he-IL" sz="900" kern="0" dirty="0">
                <a:solidFill>
                  <a:prstClr val="black"/>
                </a:solidFill>
              </a:endParaRPr>
            </a:p>
          </p:txBody>
        </p:sp>
        <p:grpSp>
          <p:nvGrpSpPr>
            <p:cNvPr id="26638" name="קבוצה 29"/>
            <p:cNvGrpSpPr>
              <a:grpSpLocks/>
            </p:cNvGrpSpPr>
            <p:nvPr/>
          </p:nvGrpSpPr>
          <p:grpSpPr bwMode="auto">
            <a:xfrm>
              <a:off x="5972505" y="4200309"/>
              <a:ext cx="3062841" cy="2253027"/>
              <a:chOff x="1350409" y="2125295"/>
              <a:chExt cx="3062841" cy="2253027"/>
            </a:xfrm>
          </p:grpSpPr>
          <p:pic>
            <p:nvPicPr>
              <p:cNvPr id="2664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2762" y="2125295"/>
                <a:ext cx="3030488" cy="203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מלבן 32"/>
              <p:cNvSpPr/>
              <p:nvPr/>
            </p:nvSpPr>
            <p:spPr>
              <a:xfrm>
                <a:off x="1349863" y="4132240"/>
                <a:ext cx="1787240" cy="246082"/>
              </a:xfrm>
              <a:prstGeom prst="rect">
                <a:avLst/>
              </a:prstGeom>
            </p:spPr>
            <p:txBody>
              <a:bodyPr wrap="none">
                <a:spAutoFit/>
              </a:bodyPr>
              <a:lstStyle/>
              <a:p>
                <a:pPr fontAlgn="auto">
                  <a:spcBef>
                    <a:spcPts val="0"/>
                  </a:spcBef>
                  <a:spcAft>
                    <a:spcPts val="0"/>
                  </a:spcAft>
                  <a:defRPr/>
                </a:pPr>
                <a:r>
                  <a:rPr lang="en-US" sz="1000" kern="0" dirty="0">
                    <a:solidFill>
                      <a:srgbClr val="2A3333"/>
                    </a:solidFill>
                    <a:latin typeface="Verdana"/>
                    <a:ea typeface="Times New Roman"/>
                    <a:cs typeface="Arial"/>
                  </a:rPr>
                  <a:t>©istockphoto.com/Jakez</a:t>
                </a:r>
                <a:endParaRPr lang="he-IL" sz="1000" kern="0" dirty="0">
                  <a:solidFill>
                    <a:prstClr val="black"/>
                  </a:solidFill>
                </a:endParaRPr>
              </a:p>
            </p:txBody>
          </p:sp>
        </p:grpSp>
        <p:pic>
          <p:nvPicPr>
            <p:cNvPr id="2663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0062" y="4179128"/>
              <a:ext cx="2341616" cy="208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631" name="קבוצה 1"/>
          <p:cNvGrpSpPr>
            <a:grpSpLocks/>
          </p:cNvGrpSpPr>
          <p:nvPr/>
        </p:nvGrpSpPr>
        <p:grpSpPr bwMode="auto">
          <a:xfrm>
            <a:off x="250825" y="1724025"/>
            <a:ext cx="5161036" cy="2209800"/>
            <a:chOff x="567626" y="1651659"/>
            <a:chExt cx="5159839" cy="2209389"/>
          </a:xfrm>
        </p:grpSpPr>
        <p:pic>
          <p:nvPicPr>
            <p:cNvPr id="26632"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1154" y="1651659"/>
              <a:ext cx="2886311" cy="19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626" y="1651659"/>
              <a:ext cx="2085367" cy="199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מלבן 37"/>
            <p:cNvSpPr/>
            <p:nvPr/>
          </p:nvSpPr>
          <p:spPr>
            <a:xfrm>
              <a:off x="2340453" y="3630904"/>
              <a:ext cx="1120515" cy="230144"/>
            </a:xfrm>
            <a:prstGeom prst="rect">
              <a:avLst/>
            </a:prstGeom>
          </p:spPr>
          <p:txBody>
            <a:bodyPr>
              <a:spAutoFit/>
            </a:bodyPr>
            <a:lstStyle/>
            <a:p>
              <a:pPr algn="l" fontAlgn="auto">
                <a:spcBef>
                  <a:spcPts val="0"/>
                </a:spcBef>
                <a:spcAft>
                  <a:spcPts val="0"/>
                </a:spcAft>
                <a:defRPr/>
              </a:pPr>
              <a:r>
                <a:rPr lang="he-IL" sz="900" kern="0" dirty="0">
                  <a:solidFill>
                    <a:prstClr val="black"/>
                  </a:solidFill>
                </a:rPr>
                <a:t>ד"ר נורית קינן</a:t>
              </a:r>
            </a:p>
          </p:txBody>
        </p:sp>
      </p:grpSp>
      <p:sp>
        <p:nvSpPr>
          <p:cNvPr id="2" name="מלבן 1"/>
          <p:cNvSpPr/>
          <p:nvPr/>
        </p:nvSpPr>
        <p:spPr>
          <a:xfrm>
            <a:off x="5654795" y="2915652"/>
            <a:ext cx="982961" cy="369332"/>
          </a:xfrm>
          <a:prstGeom prst="rect">
            <a:avLst/>
          </a:prstGeom>
        </p:spPr>
        <p:txBody>
          <a:bodyPr wrap="none">
            <a:spAutoFit/>
          </a:bodyPr>
          <a:lstStyle/>
          <a:p>
            <a:pPr fontAlgn="auto">
              <a:spcBef>
                <a:spcPts val="0"/>
              </a:spcBef>
              <a:spcAft>
                <a:spcPts val="0"/>
              </a:spcAft>
              <a:defRPr/>
            </a:pPr>
            <a:r>
              <a:rPr lang="he-IL" dirty="0" smtClean="0"/>
              <a:t>סימביוזה</a:t>
            </a:r>
            <a:endParaRPr lang="he-IL" dirty="0"/>
          </a:p>
        </p:txBody>
      </p:sp>
      <p:sp>
        <p:nvSpPr>
          <p:cNvPr id="3" name="סוגר מרובע ימני 2"/>
          <p:cNvSpPr/>
          <p:nvPr/>
        </p:nvSpPr>
        <p:spPr>
          <a:xfrm flipH="1">
            <a:off x="6660232" y="2696699"/>
            <a:ext cx="72008" cy="865202"/>
          </a:xfrm>
          <a:prstGeom prst="rightBracket">
            <a:avLst/>
          </a:prstGeom>
          <a:ln w="31750">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טפילות</a:t>
            </a:r>
            <a:endParaRPr lang="he-IL" altLang="he-IL" sz="2000" dirty="0" smtClean="0"/>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380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BEB79F8-D8B4-4206-A31C-D4254BE6E680}" type="slidenum">
              <a:rPr lang="he-IL" altLang="he-IL" sz="1100">
                <a:solidFill>
                  <a:srgbClr val="BFBFBF"/>
                </a:solidFill>
              </a:rPr>
              <a:pPr algn="l" eaLnBrk="1" hangingPunct="1"/>
              <a:t>10</a:t>
            </a:fld>
            <a:endParaRPr lang="he-IL" altLang="he-IL" sz="1100" dirty="0">
              <a:solidFill>
                <a:srgbClr val="BFBFBF"/>
              </a:solidFill>
            </a:endParaRPr>
          </a:p>
        </p:txBody>
      </p:sp>
      <p:grpSp>
        <p:nvGrpSpPr>
          <p:cNvPr id="3" name="קבוצה 2"/>
          <p:cNvGrpSpPr/>
          <p:nvPr/>
        </p:nvGrpSpPr>
        <p:grpSpPr>
          <a:xfrm>
            <a:off x="192810" y="661298"/>
            <a:ext cx="8788721" cy="5648022"/>
            <a:chOff x="173043" y="692696"/>
            <a:chExt cx="8788721" cy="5648022"/>
          </a:xfrm>
        </p:grpSpPr>
        <p:sp>
          <p:nvSpPr>
            <p:cNvPr id="6" name="TextBox 5"/>
            <p:cNvSpPr txBox="1"/>
            <p:nvPr/>
          </p:nvSpPr>
          <p:spPr>
            <a:xfrm>
              <a:off x="4925571" y="5116582"/>
              <a:ext cx="4036193" cy="58477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smtClean="0">
                  <a:solidFill>
                    <a:prstClr val="black"/>
                  </a:solidFill>
                  <a:latin typeface="Arial"/>
                  <a:cs typeface="Arial"/>
                </a:rPr>
                <a:t>רופא מחזיק בידיו תולעים טפילות שהוצאו ממעיו של ילד באפריקה.</a:t>
              </a:r>
            </a:p>
          </p:txBody>
        </p:sp>
        <p:grpSp>
          <p:nvGrpSpPr>
            <p:cNvPr id="33801" name="קבוצה 9"/>
            <p:cNvGrpSpPr>
              <a:grpSpLocks/>
            </p:cNvGrpSpPr>
            <p:nvPr/>
          </p:nvGrpSpPr>
          <p:grpSpPr bwMode="auto">
            <a:xfrm>
              <a:off x="365725" y="933889"/>
              <a:ext cx="4042492" cy="4034972"/>
              <a:chOff x="-759302" y="1741719"/>
              <a:chExt cx="4042972" cy="4034966"/>
            </a:xfrm>
          </p:grpSpPr>
          <p:pic>
            <p:nvPicPr>
              <p:cNvPr id="338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302" y="1741719"/>
                <a:ext cx="4042972" cy="382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3" name="מלבן 2"/>
              <p:cNvSpPr>
                <a:spLocks noChangeArrowheads="1"/>
              </p:cNvSpPr>
              <p:nvPr/>
            </p:nvSpPr>
            <p:spPr bwMode="auto">
              <a:xfrm>
                <a:off x="1748572" y="5499686"/>
                <a:ext cx="1450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solidFill>
                      <a:prstClr val="black"/>
                    </a:solidFill>
                  </a:rPr>
                  <a:t>ד"ר נורית קינן</a:t>
                </a:r>
              </a:p>
            </p:txBody>
          </p:sp>
        </p:grpSp>
        <p:sp>
          <p:nvSpPr>
            <p:cNvPr id="12" name="TextBox 11"/>
            <p:cNvSpPr txBox="1"/>
            <p:nvPr/>
          </p:nvSpPr>
          <p:spPr>
            <a:xfrm>
              <a:off x="179512" y="5119484"/>
              <a:ext cx="4536503" cy="1077218"/>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smtClean="0">
                  <a:solidFill>
                    <a:prstClr val="black"/>
                  </a:solidFill>
                  <a:latin typeface="Arial"/>
                  <a:cs typeface="Arial"/>
                </a:rPr>
                <a:t>לכשות (צמח טפיל) אין עלים ואין שורשים.</a:t>
              </a:r>
            </a:p>
            <a:p>
              <a:pPr algn="ctr" fontAlgn="auto">
                <a:spcBef>
                  <a:spcPts val="0"/>
                </a:spcBef>
                <a:spcAft>
                  <a:spcPts val="0"/>
                </a:spcAft>
                <a:defRPr/>
              </a:pPr>
              <a:r>
                <a:rPr lang="he-IL" sz="1600" b="1" dirty="0" smtClean="0">
                  <a:solidFill>
                    <a:prstClr val="black"/>
                  </a:solidFill>
                  <a:latin typeface="Arial"/>
                  <a:cs typeface="Arial"/>
                </a:rPr>
                <a:t>הוא נטפל לצמח פונדקאי על ידי כך שהוא חודר לצינורות ההובלה שלו ומקבל דרכם מים, מינרלים וחומרים אורגניים (תוצרי הפוטוסינתזה).</a:t>
              </a:r>
              <a:endParaRPr lang="he-IL" sz="1600" b="1" dirty="0">
                <a:solidFill>
                  <a:prstClr val="black"/>
                </a:solidFill>
                <a:latin typeface="Arial"/>
                <a:cs typeface="Arial"/>
              </a:endParaRPr>
            </a:p>
          </p:txBody>
        </p:sp>
        <p:sp>
          <p:nvSpPr>
            <p:cNvPr id="2" name="מלבן 1"/>
            <p:cNvSpPr/>
            <p:nvPr/>
          </p:nvSpPr>
          <p:spPr>
            <a:xfrm>
              <a:off x="4575969" y="692696"/>
              <a:ext cx="4385795"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4" name="מלבן 13"/>
            <p:cNvSpPr/>
            <p:nvPr/>
          </p:nvSpPr>
          <p:spPr>
            <a:xfrm>
              <a:off x="173043" y="692696"/>
              <a:ext cx="4385795"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grpSp>
      <p:sp>
        <p:nvSpPr>
          <p:cNvPr id="4" name="מלבן 3"/>
          <p:cNvSpPr/>
          <p:nvPr/>
        </p:nvSpPr>
        <p:spPr>
          <a:xfrm>
            <a:off x="5771925" y="4675853"/>
            <a:ext cx="1752403" cy="261610"/>
          </a:xfrm>
          <a:prstGeom prst="rect">
            <a:avLst/>
          </a:prstGeom>
        </p:spPr>
        <p:txBody>
          <a:bodyPr wrap="none">
            <a:spAutoFit/>
          </a:bodyPr>
          <a:lstStyle/>
          <a:p>
            <a:r>
              <a:rPr lang="en-US" sz="1100" dirty="0">
                <a:solidFill>
                  <a:prstClr val="black"/>
                </a:solidFill>
              </a:rPr>
              <a:t>James </a:t>
            </a:r>
            <a:r>
              <a:rPr lang="en-US" sz="1100" dirty="0" err="1" smtClean="0">
                <a:solidFill>
                  <a:prstClr val="black"/>
                </a:solidFill>
              </a:rPr>
              <a:t>Gathany</a:t>
            </a:r>
            <a:r>
              <a:rPr lang="en-US" sz="1100" dirty="0" smtClean="0">
                <a:solidFill>
                  <a:prstClr val="black"/>
                </a:solidFill>
              </a:rPr>
              <a:t>/US CDC</a:t>
            </a:r>
            <a:endParaRPr lang="he-IL" sz="1100" dirty="0">
              <a:solidFill>
                <a:prstClr val="black"/>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571" y="975344"/>
            <a:ext cx="2521989" cy="3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65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טפילות</a:t>
            </a:r>
            <a:endParaRPr lang="he-IL" altLang="he-IL" sz="2000" dirty="0" smtClean="0"/>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380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BEB79F8-D8B4-4206-A31C-D4254BE6E680}" type="slidenum">
              <a:rPr lang="he-IL" altLang="he-IL" sz="1100">
                <a:solidFill>
                  <a:srgbClr val="BFBFBF"/>
                </a:solidFill>
              </a:rPr>
              <a:pPr algn="l" eaLnBrk="1" hangingPunct="1"/>
              <a:t>11</a:t>
            </a:fld>
            <a:endParaRPr lang="he-IL" altLang="he-IL" sz="1100" dirty="0">
              <a:solidFill>
                <a:srgbClr val="BFBFBF"/>
              </a:solidFill>
            </a:endParaRPr>
          </a:p>
        </p:txBody>
      </p:sp>
      <p:grpSp>
        <p:nvGrpSpPr>
          <p:cNvPr id="3" name="קבוצה 2"/>
          <p:cNvGrpSpPr/>
          <p:nvPr/>
        </p:nvGrpSpPr>
        <p:grpSpPr>
          <a:xfrm>
            <a:off x="827584" y="908720"/>
            <a:ext cx="7776864" cy="5256584"/>
            <a:chOff x="807817" y="940118"/>
            <a:chExt cx="7776864" cy="5256584"/>
          </a:xfrm>
        </p:grpSpPr>
        <p:sp>
          <p:nvSpPr>
            <p:cNvPr id="6" name="TextBox 5"/>
            <p:cNvSpPr txBox="1"/>
            <p:nvPr/>
          </p:nvSpPr>
          <p:spPr>
            <a:xfrm>
              <a:off x="1023841" y="5260598"/>
              <a:ext cx="7015065" cy="58477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smtClean="0">
                  <a:solidFill>
                    <a:prstClr val="black"/>
                  </a:solidFill>
                  <a:latin typeface="Arial"/>
                  <a:cs typeface="Arial"/>
                </a:rPr>
                <a:t>הכינים הם אחד מטפילי האדם. הנפוצים ביותר הם כיני </a:t>
              </a:r>
              <a:r>
                <a:rPr lang="he-IL" sz="1600" b="1" dirty="0" smtClean="0">
                  <a:latin typeface="Arial"/>
                  <a:cs typeface="Arial"/>
                </a:rPr>
                <a:t>הראש. אבל יש מיני כינים הנטפלות גם לחלקים שעירים אחרים בגוף.</a:t>
              </a:r>
            </a:p>
          </p:txBody>
        </p:sp>
        <p:sp>
          <p:nvSpPr>
            <p:cNvPr id="2" name="מלבן 1"/>
            <p:cNvSpPr/>
            <p:nvPr/>
          </p:nvSpPr>
          <p:spPr>
            <a:xfrm>
              <a:off x="807817" y="940118"/>
              <a:ext cx="7776864" cy="5256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grpSp>
      <p:sp>
        <p:nvSpPr>
          <p:cNvPr id="4" name="מלבן 3"/>
          <p:cNvSpPr/>
          <p:nvPr/>
        </p:nvSpPr>
        <p:spPr>
          <a:xfrm>
            <a:off x="1384676" y="4602510"/>
            <a:ext cx="1752403" cy="261610"/>
          </a:xfrm>
          <a:prstGeom prst="rect">
            <a:avLst/>
          </a:prstGeom>
        </p:spPr>
        <p:txBody>
          <a:bodyPr wrap="none">
            <a:spAutoFit/>
          </a:bodyPr>
          <a:lstStyle/>
          <a:p>
            <a:r>
              <a:rPr lang="en-US" sz="1100" dirty="0">
                <a:solidFill>
                  <a:prstClr val="black"/>
                </a:solidFill>
              </a:rPr>
              <a:t>James </a:t>
            </a:r>
            <a:r>
              <a:rPr lang="en-US" sz="1100" dirty="0" smtClean="0">
                <a:solidFill>
                  <a:prstClr val="black"/>
                </a:solidFill>
              </a:rPr>
              <a:t>Gathany/US CDC</a:t>
            </a:r>
            <a:endParaRPr lang="he-IL" sz="1100" dirty="0">
              <a:solidFill>
                <a:prstClr val="black"/>
              </a:solidFill>
            </a:endParaRPr>
          </a:p>
        </p:txBody>
      </p:sp>
      <p:pic>
        <p:nvPicPr>
          <p:cNvPr id="15" name="Picture 2" descr="PHIL Image 108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1172" y="1268760"/>
            <a:ext cx="6667501"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5674690" y="3861048"/>
            <a:ext cx="816249" cy="307777"/>
          </a:xfrm>
          <a:prstGeom prst="rect">
            <a:avLst/>
          </a:prstGeom>
        </p:spPr>
        <p:txBody>
          <a:bodyPr wrap="none">
            <a:spAutoFit/>
          </a:bodyPr>
          <a:lstStyle/>
          <a:p>
            <a:r>
              <a:rPr lang="he-IL" sz="1400" b="1" dirty="0" smtClean="0">
                <a:solidFill>
                  <a:prstClr val="white"/>
                </a:solidFill>
                <a:latin typeface="Arial"/>
                <a:cs typeface="Arial"/>
              </a:rPr>
              <a:t>זכר בוגר</a:t>
            </a:r>
            <a:endParaRPr lang="he-IL" sz="1400" b="1" dirty="0">
              <a:solidFill>
                <a:prstClr val="white"/>
              </a:solidFill>
            </a:endParaRPr>
          </a:p>
        </p:txBody>
      </p:sp>
      <p:sp>
        <p:nvSpPr>
          <p:cNvPr id="17" name="מלבן 16"/>
          <p:cNvSpPr/>
          <p:nvPr/>
        </p:nvSpPr>
        <p:spPr>
          <a:xfrm>
            <a:off x="6818050" y="4168825"/>
            <a:ext cx="1066318" cy="307777"/>
          </a:xfrm>
          <a:prstGeom prst="rect">
            <a:avLst/>
          </a:prstGeom>
        </p:spPr>
        <p:txBody>
          <a:bodyPr wrap="none">
            <a:spAutoFit/>
          </a:bodyPr>
          <a:lstStyle/>
          <a:p>
            <a:r>
              <a:rPr lang="he-IL" sz="1400" b="1" dirty="0" smtClean="0">
                <a:solidFill>
                  <a:prstClr val="white"/>
                </a:solidFill>
                <a:latin typeface="Arial"/>
                <a:cs typeface="Arial"/>
              </a:rPr>
              <a:t>נקבה בוגרת</a:t>
            </a:r>
            <a:endParaRPr lang="he-IL" sz="1400" b="1" dirty="0">
              <a:solidFill>
                <a:prstClr val="white"/>
              </a:solidFill>
            </a:endParaRPr>
          </a:p>
        </p:txBody>
      </p:sp>
    </p:spTree>
    <p:extLst>
      <p:ext uri="{BB962C8B-B14F-4D97-AF65-F5344CB8AC3E}">
        <p14:creationId xmlns:p14="http://schemas.microsoft.com/office/powerpoint/2010/main" val="491145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4:</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איזה </a:t>
            </a:r>
            <a:r>
              <a:rPr lang="he-IL" dirty="0">
                <a:solidFill>
                  <a:schemeClr val="tx2"/>
                </a:solidFill>
                <a:latin typeface="Arial"/>
                <a:cs typeface="Arial"/>
              </a:rPr>
              <a:t>סוג </a:t>
            </a:r>
            <a:r>
              <a:rPr lang="he-IL" dirty="0" smtClean="0">
                <a:solidFill>
                  <a:schemeClr val="tx2"/>
                </a:solidFill>
                <a:latin typeface="Arial"/>
                <a:cs typeface="Arial"/>
              </a:rPr>
              <a:t>של יחסי גומלין מתקיים </a:t>
            </a:r>
            <a:r>
              <a:rPr lang="he-IL" dirty="0">
                <a:solidFill>
                  <a:srgbClr val="1D4C72"/>
                </a:solidFill>
                <a:latin typeface="Arial"/>
                <a:cs typeface="Arial"/>
              </a:rPr>
              <a:t>בין הדבורה לצמחים? הסבירו איך הקשר עוזר או מזיק לכל אחד מהאורגניזמים.</a:t>
            </a:r>
          </a:p>
          <a:p>
            <a:pPr fontAlgn="auto">
              <a:spcBef>
                <a:spcPts val="0"/>
              </a:spcBef>
              <a:spcAft>
                <a:spcPts val="0"/>
              </a:spcAft>
              <a:defRPr/>
            </a:pPr>
            <a:r>
              <a:rPr lang="he-IL" dirty="0">
                <a:solidFill>
                  <a:srgbClr val="1D4C72"/>
                </a:solidFill>
                <a:latin typeface="Arial"/>
                <a:cs typeface="Arial"/>
              </a:rPr>
              <a:t>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CA4B9AF-2C01-4715-B7D5-BAE1B477D8F3}" type="slidenum">
              <a:rPr lang="he-IL" sz="1800" smtClean="0"/>
              <a:pPr fontAlgn="base">
                <a:spcBef>
                  <a:spcPct val="0"/>
                </a:spcBef>
                <a:spcAft>
                  <a:spcPct val="0"/>
                </a:spcAft>
                <a:defRPr/>
              </a:pPr>
              <a:t>12</a:t>
            </a:fld>
            <a:endParaRPr lang="he-IL" sz="1800" dirty="0" smtClean="0"/>
          </a:p>
        </p:txBody>
      </p:sp>
      <p:sp>
        <p:nvSpPr>
          <p:cNvPr id="31748"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4</a:t>
            </a:r>
            <a:endParaRPr lang="he-IL" altLang="he-IL" sz="2000" dirty="0" smtClean="0"/>
          </a:p>
        </p:txBody>
      </p:sp>
      <p:grpSp>
        <p:nvGrpSpPr>
          <p:cNvPr id="31749" name="קבוצה 2"/>
          <p:cNvGrpSpPr>
            <a:grpSpLocks/>
          </p:cNvGrpSpPr>
          <p:nvPr/>
        </p:nvGrpSpPr>
        <p:grpSpPr bwMode="auto">
          <a:xfrm>
            <a:off x="4860032" y="1844675"/>
            <a:ext cx="3560866" cy="3620294"/>
            <a:chOff x="2935184" y="2349500"/>
            <a:chExt cx="3560866" cy="3620294"/>
          </a:xfrm>
        </p:grpSpPr>
        <p:pic>
          <p:nvPicPr>
            <p:cNvPr id="317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2349500"/>
              <a:ext cx="350837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35184" y="5662017"/>
              <a:ext cx="30702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latin typeface="Arial"/>
                  <a:cs typeface="Arial"/>
                </a:rPr>
                <a:t>דבורה על פרח כנפון זהוב</a:t>
              </a:r>
            </a:p>
          </p:txBody>
        </p:sp>
        <p:sp>
          <p:nvSpPr>
            <p:cNvPr id="10" name="מלבן 18"/>
            <p:cNvSpPr>
              <a:spLocks noChangeArrowheads="1"/>
            </p:cNvSpPr>
            <p:nvPr/>
          </p:nvSpPr>
          <p:spPr bwMode="auto">
            <a:xfrm>
              <a:off x="5271035" y="5461000"/>
              <a:ext cx="1225015" cy="276999"/>
            </a:xfrm>
            <a:prstGeom prst="rect">
              <a:avLst/>
            </a:prstGeom>
            <a:noFill/>
            <a:ln>
              <a:noFill/>
            </a:ln>
            <a:extLst/>
          </p:spPr>
          <p:txBody>
            <a:bodyPr wrap="none">
              <a:spAutoFit/>
            </a:bodyPr>
            <a:lstStyle/>
            <a:p>
              <a:pPr fontAlgn="auto">
                <a:spcBef>
                  <a:spcPts val="0"/>
                </a:spcBef>
                <a:spcAft>
                  <a:spcPts val="0"/>
                </a:spcAft>
                <a:defRPr/>
              </a:pPr>
              <a:r>
                <a:rPr lang="he-IL" sz="1200" b="1" kern="0" dirty="0">
                  <a:solidFill>
                    <a:prstClr val="white"/>
                  </a:solidFill>
                </a:rPr>
                <a:t>ד"ר נורית קינן ©</a:t>
              </a:r>
              <a:endParaRPr lang="en-US" sz="1200" b="1" kern="0" dirty="0">
                <a:solidFill>
                  <a:prstClr val="white"/>
                </a:solidFill>
              </a:endParaRPr>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175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637EA39-B789-434B-982E-7ED4F594FD5E}" type="slidenum">
              <a:rPr lang="he-IL" altLang="he-IL" sz="1100">
                <a:solidFill>
                  <a:srgbClr val="BFBFBF"/>
                </a:solidFill>
              </a:rPr>
              <a:pPr algn="l" eaLnBrk="1" hangingPunct="1"/>
              <a:t>12</a:t>
            </a:fld>
            <a:endParaRPr lang="he-IL" altLang="he-IL" sz="1100" dirty="0">
              <a:solidFill>
                <a:srgbClr val="BFBFBF"/>
              </a:solidFill>
            </a:endParaRPr>
          </a:p>
        </p:txBody>
      </p:sp>
      <p:sp>
        <p:nvSpPr>
          <p:cNvPr id="31752" name="מלבן 1"/>
          <p:cNvSpPr>
            <a:spLocks noChangeArrowheads="1"/>
          </p:cNvSpPr>
          <p:nvPr/>
        </p:nvSpPr>
        <p:spPr bwMode="auto">
          <a:xfrm>
            <a:off x="1790700" y="6156325"/>
            <a:ext cx="6970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2000" dirty="0">
                <a:solidFill>
                  <a:srgbClr val="000000"/>
                </a:solidFill>
              </a:rPr>
              <a:t>צפו </a:t>
            </a:r>
            <a:r>
              <a:rPr lang="he-IL" altLang="he-IL" sz="2000" dirty="0">
                <a:solidFill>
                  <a:srgbClr val="000000"/>
                </a:solidFill>
                <a:hlinkClick r:id="rId3"/>
              </a:rPr>
              <a:t>בסרטון </a:t>
            </a:r>
            <a:r>
              <a:rPr lang="he-IL" altLang="he-IL" sz="2000" dirty="0">
                <a:solidFill>
                  <a:srgbClr val="000000"/>
                </a:solidFill>
              </a:rPr>
              <a:t>המראה פרפר שותה צוף מצמחים ובו בזמן מאביק אותם.</a:t>
            </a:r>
            <a:endParaRPr lang="he-IL" altLang="he-IL" dirty="0">
              <a:solidFill>
                <a:prstClr val="black"/>
              </a:solidFill>
            </a:endParaRPr>
          </a:p>
        </p:txBody>
      </p:sp>
      <p:grpSp>
        <p:nvGrpSpPr>
          <p:cNvPr id="12" name="קבוצה 11"/>
          <p:cNvGrpSpPr/>
          <p:nvPr/>
        </p:nvGrpSpPr>
        <p:grpSpPr>
          <a:xfrm>
            <a:off x="683568" y="1829902"/>
            <a:ext cx="4137363" cy="3666618"/>
            <a:chOff x="498922" y="3914290"/>
            <a:chExt cx="4137363" cy="3666618"/>
          </a:xfrm>
        </p:grpSpPr>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22" y="3914290"/>
              <a:ext cx="4137363"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
            <p:cNvSpPr>
              <a:spLocks noChangeArrowheads="1"/>
            </p:cNvSpPr>
            <p:nvPr/>
          </p:nvSpPr>
          <p:spPr bwMode="auto">
            <a:xfrm>
              <a:off x="1219002" y="7273131"/>
              <a:ext cx="2330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dirty="0" smtClean="0">
                  <a:solidFill>
                    <a:schemeClr val="tx2"/>
                  </a:solidFill>
                </a:rPr>
                <a:t>דבורה על פרחי </a:t>
              </a:r>
              <a:r>
                <a:rPr lang="he-IL" altLang="he-IL" sz="1400" b="1" dirty="0">
                  <a:solidFill>
                    <a:schemeClr val="tx2"/>
                  </a:solidFill>
                </a:rPr>
                <a:t>הדרים</a:t>
              </a:r>
            </a:p>
          </p:txBody>
        </p:sp>
        <p:sp>
          <p:nvSpPr>
            <p:cNvPr id="15" name="מלבן 1"/>
            <p:cNvSpPr>
              <a:spLocks noChangeArrowheads="1"/>
            </p:cNvSpPr>
            <p:nvPr/>
          </p:nvSpPr>
          <p:spPr bwMode="auto">
            <a:xfrm>
              <a:off x="3927409" y="7012410"/>
              <a:ext cx="702436" cy="29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200" b="1" dirty="0" smtClean="0">
                  <a:solidFill>
                    <a:schemeClr val="bg1"/>
                  </a:solidFill>
                  <a:latin typeface="Calibri" pitchFamily="34" charset="0"/>
                </a:rPr>
                <a:t>אורה </a:t>
              </a:r>
              <a:r>
                <a:rPr lang="he-IL" altLang="he-IL" sz="1200" b="1" dirty="0">
                  <a:solidFill>
                    <a:schemeClr val="bg1"/>
                  </a:solidFill>
                  <a:latin typeface="Calibri" pitchFamily="34" charset="0"/>
                </a:rPr>
                <a:t>בר</a:t>
              </a:r>
              <a:endParaRPr lang="en-US" altLang="he-IL" sz="1200" b="1" dirty="0">
                <a:solidFill>
                  <a:schemeClr val="bg1"/>
                </a:solidFill>
                <a:latin typeface="Calibri" pitchFamily="34" charset="0"/>
              </a:endParaRPr>
            </a:p>
          </p:txBody>
        </p:sp>
      </p:grpSp>
    </p:spTree>
    <p:extLst>
      <p:ext uri="{BB962C8B-B14F-4D97-AF65-F5344CB8AC3E}">
        <p14:creationId xmlns:p14="http://schemas.microsoft.com/office/powerpoint/2010/main" val="475754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4:</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איזה סוג של יחסי גומלין מתקיים בין הדבורה לצמחים? הסבירו איך הקשר עוזר או מזיק לכל אחד מהאורגניזמים.       </a:t>
            </a:r>
            <a:endParaRPr lang="he-IL" dirty="0">
              <a:solidFill>
                <a:schemeClr val="tx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E55F8C-54BF-49FC-879F-88D0E565B711}" type="slidenum">
              <a:rPr lang="he-IL" sz="1800" smtClean="0"/>
              <a:pPr fontAlgn="base">
                <a:spcBef>
                  <a:spcPct val="0"/>
                </a:spcBef>
                <a:spcAft>
                  <a:spcPct val="0"/>
                </a:spcAft>
                <a:defRPr/>
              </a:pPr>
              <a:t>13</a:t>
            </a:fld>
            <a:endParaRPr lang="he-IL" sz="1800" dirty="0" smtClean="0"/>
          </a:p>
        </p:txBody>
      </p:sp>
      <p:sp>
        <p:nvSpPr>
          <p:cNvPr id="32772"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 יחסי הדדיות (דבורה-צמחים)</a:t>
            </a:r>
            <a:endParaRPr lang="he-IL" altLang="he-IL" sz="2000" dirty="0" smtClean="0"/>
          </a:p>
        </p:txBody>
      </p:sp>
      <p:sp>
        <p:nvSpPr>
          <p:cNvPr id="9" name="Rectangle 14"/>
          <p:cNvSpPr/>
          <p:nvPr/>
        </p:nvSpPr>
        <p:spPr>
          <a:xfrm>
            <a:off x="303213" y="2133600"/>
            <a:ext cx="8196262" cy="1000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בין הדבורה לצמחים יש יחסי גומלין מסוג סימביוזה הדדית. הדבורה מאביקה את הפרחים ובתמורה ניזונה מהצוף.</a:t>
            </a:r>
          </a:p>
        </p:txBody>
      </p:sp>
      <p:sp>
        <p:nvSpPr>
          <p:cNvPr id="10" name="הסבר מלבני מעוגל 9"/>
          <p:cNvSpPr/>
          <p:nvPr/>
        </p:nvSpPr>
        <p:spPr>
          <a:xfrm>
            <a:off x="285750" y="4293097"/>
            <a:ext cx="8356600" cy="2064842"/>
          </a:xfrm>
          <a:prstGeom prst="wedgeRoundRectCallout">
            <a:avLst>
              <a:gd name="adj1" fmla="val -19784"/>
              <a:gd name="adj2" fmla="val 741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black"/>
                </a:solidFill>
              </a:rPr>
              <a:t>שימו לב !</a:t>
            </a:r>
          </a:p>
          <a:p>
            <a:pPr algn="ctr">
              <a:defRPr/>
            </a:pPr>
            <a:r>
              <a:rPr lang="he-IL" dirty="0">
                <a:solidFill>
                  <a:prstClr val="black"/>
                </a:solidFill>
              </a:rPr>
              <a:t>צמחים מקיימים יחסי גומלין מסוג סימביוזה הדדית עם בעלי חיים בשני שלבים חשובים במהלך חייהם:</a:t>
            </a:r>
          </a:p>
          <a:p>
            <a:pPr algn="ctr">
              <a:defRPr/>
            </a:pPr>
            <a:r>
              <a:rPr lang="he-IL" dirty="0">
                <a:solidFill>
                  <a:prstClr val="black"/>
                </a:solidFill>
              </a:rPr>
              <a:t>א. </a:t>
            </a:r>
            <a:r>
              <a:rPr lang="he-IL" u="sng" dirty="0">
                <a:solidFill>
                  <a:prstClr val="black"/>
                </a:solidFill>
              </a:rPr>
              <a:t>האבקה</a:t>
            </a:r>
            <a:r>
              <a:rPr lang="he-IL" dirty="0">
                <a:solidFill>
                  <a:prstClr val="black"/>
                </a:solidFill>
              </a:rPr>
              <a:t>: העברת גרגירי אבקה מפרח לפרח כחלק מתהליך ההפריה.</a:t>
            </a:r>
          </a:p>
          <a:p>
            <a:pPr algn="ctr">
              <a:defRPr/>
            </a:pPr>
            <a:r>
              <a:rPr lang="he-IL" dirty="0">
                <a:solidFill>
                  <a:prstClr val="black"/>
                </a:solidFill>
              </a:rPr>
              <a:t>ב. </a:t>
            </a:r>
            <a:r>
              <a:rPr lang="he-IL" u="sng" dirty="0">
                <a:solidFill>
                  <a:prstClr val="black"/>
                </a:solidFill>
              </a:rPr>
              <a:t>הפצת</a:t>
            </a:r>
            <a:r>
              <a:rPr lang="he-IL" dirty="0">
                <a:solidFill>
                  <a:prstClr val="black"/>
                </a:solidFill>
              </a:rPr>
              <a:t> הזרעים הנוצרים לאחר ההפריה.</a:t>
            </a:r>
          </a:p>
          <a:p>
            <a:pPr algn="ctr">
              <a:defRPr/>
            </a:pPr>
            <a:r>
              <a:rPr lang="he-IL" dirty="0">
                <a:solidFill>
                  <a:prstClr val="black"/>
                </a:solidFill>
              </a:rPr>
              <a:t>יש להבחין בין שני השלבים האלה! </a:t>
            </a:r>
          </a:p>
          <a:p>
            <a:pPr algn="ctr">
              <a:defRPr/>
            </a:pPr>
            <a:endParaRPr lang="he-IL" dirty="0">
              <a:solidFill>
                <a:prstClr val="black"/>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277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7B8CA05-266A-4A1A-B7C4-498C2811857B}" type="slidenum">
              <a:rPr lang="he-IL" altLang="he-IL" sz="1100">
                <a:solidFill>
                  <a:srgbClr val="BFBFBF"/>
                </a:solidFill>
              </a:rPr>
              <a:pPr algn="l" eaLnBrk="1" hangingPunct="1"/>
              <a:t>13</a:t>
            </a:fld>
            <a:endParaRPr lang="he-IL" altLang="he-IL" sz="1100" dirty="0">
              <a:solidFill>
                <a:srgbClr val="BFBFBF"/>
              </a:solidFill>
            </a:endParaRPr>
          </a:p>
        </p:txBody>
      </p:sp>
    </p:spTree>
    <p:extLst>
      <p:ext uri="{BB962C8B-B14F-4D97-AF65-F5344CB8AC3E}">
        <p14:creationId xmlns:p14="http://schemas.microsoft.com/office/powerpoint/2010/main" val="37519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2E5907-58DB-4F56-8475-C1296E7A3115}" type="slidenum">
              <a:rPr lang="he-IL" sz="1800" smtClean="0"/>
              <a:pPr fontAlgn="base">
                <a:spcBef>
                  <a:spcPct val="0"/>
                </a:spcBef>
                <a:spcAft>
                  <a:spcPct val="0"/>
                </a:spcAft>
                <a:defRPr/>
              </a:pPr>
              <a:t>14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5: יחסי הדדיות (פרה-חיידקים מפרקי תאית)</a:t>
            </a:r>
            <a:endParaRPr lang="he-IL" sz="2000" dirty="0" smtClean="0"/>
          </a:p>
        </p:txBody>
      </p:sp>
      <p:sp>
        <p:nvSpPr>
          <p:cNvPr id="17" name="TextBox 16"/>
          <p:cNvSpPr txBox="1"/>
          <p:nvPr/>
        </p:nvSpPr>
        <p:spPr>
          <a:xfrm>
            <a:off x="447675"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5:</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בין </a:t>
            </a:r>
            <a:r>
              <a:rPr lang="he-IL" dirty="0" smtClean="0">
                <a:solidFill>
                  <a:srgbClr val="1D4C72"/>
                </a:solidFill>
                <a:latin typeface="Arial"/>
                <a:cs typeface="Arial"/>
              </a:rPr>
              <a:t>פרה </a:t>
            </a:r>
            <a:r>
              <a:rPr lang="he-IL" dirty="0">
                <a:solidFill>
                  <a:srgbClr val="1D4C72"/>
                </a:solidFill>
                <a:latin typeface="Arial"/>
                <a:cs typeface="Arial"/>
              </a:rPr>
              <a:t>לבין חיידקים החיים בכרס </a:t>
            </a:r>
            <a:r>
              <a:rPr lang="he-IL" dirty="0" smtClean="0">
                <a:solidFill>
                  <a:srgbClr val="1D4C72"/>
                </a:solidFill>
                <a:latin typeface="Arial"/>
                <a:cs typeface="Arial"/>
              </a:rPr>
              <a:t>שלה </a:t>
            </a:r>
            <a:r>
              <a:rPr lang="he-IL" dirty="0">
                <a:solidFill>
                  <a:srgbClr val="1D4C72"/>
                </a:solidFill>
                <a:latin typeface="Arial"/>
                <a:cs typeface="Arial"/>
              </a:rPr>
              <a:t>יש יחסי גומלין מסוג הדדיות. </a:t>
            </a:r>
          </a:p>
          <a:p>
            <a:pPr fontAlgn="auto">
              <a:spcBef>
                <a:spcPts val="0"/>
              </a:spcBef>
              <a:spcAft>
                <a:spcPts val="0"/>
              </a:spcAft>
              <a:defRPr/>
            </a:pPr>
            <a:r>
              <a:rPr lang="he-IL" dirty="0">
                <a:solidFill>
                  <a:srgbClr val="1D4C72"/>
                </a:solidFill>
                <a:latin typeface="Arial"/>
                <a:cs typeface="Arial"/>
              </a:rPr>
              <a:t>    </a:t>
            </a:r>
            <a:r>
              <a:rPr lang="en-US" b="1" dirty="0">
                <a:solidFill>
                  <a:srgbClr val="1D4C72"/>
                </a:solidFill>
                <a:latin typeface="Arial"/>
                <a:cs typeface="Arial"/>
              </a:rPr>
              <a:t>I</a:t>
            </a:r>
            <a:r>
              <a:rPr lang="he-IL" dirty="0">
                <a:solidFill>
                  <a:srgbClr val="1D4C72"/>
                </a:solidFill>
                <a:latin typeface="Arial"/>
                <a:cs typeface="Arial"/>
              </a:rPr>
              <a:t>.  איזו תועלת מפיקה הפרה מן החיידקים?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   </a:t>
            </a:r>
            <a:r>
              <a:rPr lang="en-US" b="1" dirty="0">
                <a:solidFill>
                  <a:srgbClr val="1D4C72"/>
                </a:solidFill>
                <a:latin typeface="Arial"/>
                <a:cs typeface="Arial"/>
              </a:rPr>
              <a:t>II</a:t>
            </a:r>
            <a:r>
              <a:rPr lang="he-IL" b="1" dirty="0">
                <a:solidFill>
                  <a:srgbClr val="1D4C72"/>
                </a:solidFill>
                <a:latin typeface="Arial"/>
                <a:cs typeface="Arial"/>
              </a:rPr>
              <a:t>.</a:t>
            </a:r>
            <a:r>
              <a:rPr lang="he-IL" dirty="0">
                <a:solidFill>
                  <a:srgbClr val="1D4C72"/>
                </a:solidFill>
                <a:latin typeface="Arial"/>
                <a:cs typeface="Arial"/>
              </a:rPr>
              <a:t> ציינו </a:t>
            </a:r>
            <a:r>
              <a:rPr lang="he-IL" u="sng" dirty="0">
                <a:solidFill>
                  <a:srgbClr val="1D4C72"/>
                </a:solidFill>
                <a:latin typeface="Arial"/>
                <a:cs typeface="Arial"/>
              </a:rPr>
              <a:t>שני</a:t>
            </a:r>
            <a:r>
              <a:rPr lang="he-IL" dirty="0">
                <a:solidFill>
                  <a:srgbClr val="1D4C72"/>
                </a:solidFill>
                <a:latin typeface="Arial"/>
                <a:cs typeface="Arial"/>
              </a:rPr>
              <a:t> יתרונות שיחסי הגומלין עם </a:t>
            </a:r>
            <a:r>
              <a:rPr lang="he-IL" dirty="0">
                <a:solidFill>
                  <a:schemeClr val="tx2"/>
                </a:solidFill>
                <a:latin typeface="Arial"/>
                <a:cs typeface="Arial"/>
              </a:rPr>
              <a:t>הפרה מקנים לחיידקים </a:t>
            </a:r>
            <a:r>
              <a:rPr lang="he-IL" dirty="0" smtClean="0">
                <a:solidFill>
                  <a:schemeClr val="tx2"/>
                </a:solidFill>
                <a:latin typeface="Arial"/>
                <a:cs typeface="Arial"/>
              </a:rPr>
              <a:t>אלו. </a:t>
            </a:r>
            <a:endParaRPr lang="he-IL" dirty="0">
              <a:solidFill>
                <a:schemeClr val="tx2"/>
              </a:solidFill>
              <a:latin typeface="Arial"/>
              <a:cs typeface="Arial"/>
            </a:endParaRPr>
          </a:p>
        </p:txBody>
      </p:sp>
      <p:sp>
        <p:nvSpPr>
          <p:cNvPr id="10" name="TextBox 9"/>
          <p:cNvSpPr txBox="1"/>
          <p:nvPr/>
        </p:nvSpPr>
        <p:spPr>
          <a:xfrm>
            <a:off x="479425" y="2565400"/>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bg1">
                    <a:lumMod val="65000"/>
                  </a:schemeClr>
                </a:solidFill>
                <a:latin typeface="Arial"/>
                <a:cs typeface="Arial"/>
              </a:rPr>
              <a:t>רמז:</a:t>
            </a:r>
          </a:p>
          <a:p>
            <a:pPr fontAlgn="auto">
              <a:spcBef>
                <a:spcPts val="0"/>
              </a:spcBef>
              <a:spcAft>
                <a:spcPts val="0"/>
              </a:spcAft>
              <a:defRPr/>
            </a:pPr>
            <a:r>
              <a:rPr lang="he-IL" dirty="0">
                <a:solidFill>
                  <a:schemeClr val="bg1">
                    <a:lumMod val="65000"/>
                  </a:schemeClr>
                </a:solidFill>
                <a:latin typeface="Arial"/>
                <a:cs typeface="Arial"/>
              </a:rPr>
              <a:t>פרות ניזונות מעשב המכיל כמות גדולה של תאית (</a:t>
            </a:r>
            <a:r>
              <a:rPr lang="he-IL" dirty="0" smtClean="0">
                <a:solidFill>
                  <a:schemeClr val="bg1">
                    <a:lumMod val="65000"/>
                  </a:schemeClr>
                </a:solidFill>
                <a:latin typeface="Arial"/>
                <a:cs typeface="Arial"/>
              </a:rPr>
              <a:t>רב־הסוכר המרכיב </a:t>
            </a:r>
            <a:r>
              <a:rPr lang="he-IL" dirty="0">
                <a:solidFill>
                  <a:schemeClr val="bg1">
                    <a:lumMod val="65000"/>
                  </a:schemeClr>
                </a:solidFill>
                <a:latin typeface="Arial"/>
                <a:cs typeface="Arial"/>
              </a:rPr>
              <a:t>את דופן תאי הצמחים</a:t>
            </a:r>
            <a:r>
              <a:rPr lang="he-IL" dirty="0" smtClean="0">
                <a:solidFill>
                  <a:schemeClr val="bg1">
                    <a:lumMod val="65000"/>
                  </a:schemeClr>
                </a:solidFill>
                <a:latin typeface="Arial"/>
                <a:cs typeface="Arial"/>
              </a:rPr>
              <a:t>).</a:t>
            </a:r>
            <a:r>
              <a:rPr lang="he-IL" dirty="0">
                <a:solidFill>
                  <a:schemeClr val="bg1">
                    <a:lumMod val="65000"/>
                  </a:schemeClr>
                </a:solidFill>
                <a:latin typeface="Arial"/>
                <a:cs typeface="Arial"/>
              </a:rPr>
              <a:t> </a:t>
            </a:r>
            <a:r>
              <a:rPr lang="he-IL" dirty="0" smtClean="0">
                <a:solidFill>
                  <a:schemeClr val="bg1">
                    <a:lumMod val="65000"/>
                  </a:schemeClr>
                </a:solidFill>
                <a:latin typeface="Arial"/>
                <a:cs typeface="Arial"/>
              </a:rPr>
              <a:t>לפרה </a:t>
            </a:r>
            <a:r>
              <a:rPr lang="he-IL" dirty="0">
                <a:solidFill>
                  <a:schemeClr val="bg1">
                    <a:lumMod val="65000"/>
                  </a:schemeClr>
                </a:solidFill>
                <a:latin typeface="Arial"/>
                <a:cs typeface="Arial"/>
              </a:rPr>
              <a:t>אין במערכת העיכול את האנזים המפרק את התאית </a:t>
            </a:r>
            <a:r>
              <a:rPr lang="he-IL" dirty="0" smtClean="0">
                <a:solidFill>
                  <a:schemeClr val="bg1">
                    <a:lumMod val="65000"/>
                  </a:schemeClr>
                </a:solidFill>
                <a:latin typeface="Arial"/>
                <a:cs typeface="Arial"/>
              </a:rPr>
              <a:t>לחד־סוכרים</a:t>
            </a:r>
            <a:r>
              <a:rPr lang="he-IL" dirty="0">
                <a:solidFill>
                  <a:schemeClr val="bg1">
                    <a:lumMod val="65000"/>
                  </a:schemeClr>
                </a:solidFill>
                <a:latin typeface="Arial"/>
                <a:cs typeface="Arial"/>
              </a:rPr>
              <a:t>.</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891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AFC2461-75B4-4309-B34E-57529F879224}" type="slidenum">
              <a:rPr lang="he-IL" altLang="he-IL" sz="1100">
                <a:solidFill>
                  <a:srgbClr val="BFBFBF"/>
                </a:solidFill>
              </a:rPr>
              <a:pPr algn="l" eaLnBrk="1" hangingPunct="1"/>
              <a:t>14</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7CF5573-A99A-49F7-910F-72185AA66B1E}"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10" name="Rectangle 12"/>
          <p:cNvSpPr/>
          <p:nvPr/>
        </p:nvSpPr>
        <p:spPr>
          <a:xfrm>
            <a:off x="500063" y="2203450"/>
            <a:ext cx="8072437" cy="20828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marL="342900" indent="-342900" fontAlgn="auto">
              <a:spcBef>
                <a:spcPts val="0"/>
              </a:spcBef>
              <a:spcAft>
                <a:spcPts val="0"/>
              </a:spcAft>
              <a:buFontTx/>
              <a:buAutoNum type="romanUcPeriod"/>
              <a:defRPr/>
            </a:pPr>
            <a:r>
              <a:rPr lang="he-IL" dirty="0">
                <a:solidFill>
                  <a:schemeClr val="tx1"/>
                </a:solidFill>
              </a:rPr>
              <a:t>החיידקים שבכרס </a:t>
            </a:r>
            <a:r>
              <a:rPr lang="he-IL" dirty="0" smtClean="0">
                <a:solidFill>
                  <a:schemeClr val="tx1"/>
                </a:solidFill>
              </a:rPr>
              <a:t>הפרה מפרקים </a:t>
            </a:r>
            <a:r>
              <a:rPr lang="he-IL" dirty="0">
                <a:solidFill>
                  <a:schemeClr val="tx1"/>
                </a:solidFill>
              </a:rPr>
              <a:t>את המזון הצמחי (את התאית), שהפרה (וגם </a:t>
            </a:r>
            <a:r>
              <a:rPr lang="he-IL" dirty="0" smtClean="0">
                <a:solidFill>
                  <a:schemeClr val="tx1"/>
                </a:solidFill>
              </a:rPr>
              <a:t>האדם</a:t>
            </a:r>
            <a:r>
              <a:rPr lang="he-IL" dirty="0">
                <a:solidFill>
                  <a:schemeClr val="tx1"/>
                </a:solidFill>
              </a:rPr>
              <a:t>) אינם יכולים לעכל. הפרה סופגת את החומרים המעוכלים, וכך היא מפיקה </a:t>
            </a:r>
            <a:r>
              <a:rPr lang="he-IL" dirty="0" smtClean="0">
                <a:solidFill>
                  <a:schemeClr val="tx1"/>
                </a:solidFill>
              </a:rPr>
              <a:t>תועלת רבה יותר מן </a:t>
            </a:r>
            <a:r>
              <a:rPr lang="he-IL" dirty="0">
                <a:solidFill>
                  <a:schemeClr val="tx1"/>
                </a:solidFill>
              </a:rPr>
              <a:t>המזון הצמחי שאכלה. נוסף על כך, </a:t>
            </a:r>
            <a:r>
              <a:rPr lang="he-IL" dirty="0" smtClean="0">
                <a:solidFill>
                  <a:schemeClr val="tx1"/>
                </a:solidFill>
              </a:rPr>
              <a:t>מקצת החיידקים </a:t>
            </a:r>
            <a:r>
              <a:rPr lang="he-IL" dirty="0">
                <a:solidFill>
                  <a:schemeClr val="tx1"/>
                </a:solidFill>
              </a:rPr>
              <a:t>מתים ומעוכלים, ומהווים תוספת מזון לפרה.</a:t>
            </a:r>
          </a:p>
          <a:p>
            <a:pPr marL="342900" indent="-342900" fontAlgn="auto">
              <a:spcBef>
                <a:spcPts val="0"/>
              </a:spcBef>
              <a:spcAft>
                <a:spcPts val="0"/>
              </a:spcAft>
              <a:buFontTx/>
              <a:buAutoNum type="romanUcPeriod"/>
              <a:defRPr/>
            </a:pPr>
            <a:r>
              <a:rPr lang="he-IL" dirty="0">
                <a:solidFill>
                  <a:schemeClr val="tx1"/>
                </a:solidFill>
              </a:rPr>
              <a:t>התנאים בכרס מתאימים לחיידקים. הם מוצאים בכרס בית גידול שבו יש להם מקור מזון, והם גם מוגנים.</a:t>
            </a:r>
          </a:p>
        </p:txBody>
      </p:sp>
      <p:sp>
        <p:nvSpPr>
          <p:cNvPr id="7" name="TextBox 6"/>
          <p:cNvSpPr txBox="1"/>
          <p:nvPr/>
        </p:nvSpPr>
        <p:spPr>
          <a:xfrm>
            <a:off x="447675"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5:</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בין פרה, לבין חיידקים החיים בכרס שלה, יש יחסי גומלין מסוג הדדיות. </a:t>
            </a:r>
          </a:p>
          <a:p>
            <a:pPr fontAlgn="auto">
              <a:spcBef>
                <a:spcPts val="0"/>
              </a:spcBef>
              <a:spcAft>
                <a:spcPts val="0"/>
              </a:spcAft>
              <a:defRPr/>
            </a:pPr>
            <a:r>
              <a:rPr lang="en-US" b="1" dirty="0">
                <a:solidFill>
                  <a:srgbClr val="1D4C72"/>
                </a:solidFill>
                <a:latin typeface="Arial"/>
                <a:cs typeface="Arial"/>
              </a:rPr>
              <a:t>I</a:t>
            </a:r>
            <a:r>
              <a:rPr lang="he-IL" b="1" dirty="0">
                <a:solidFill>
                  <a:srgbClr val="1D4C72"/>
                </a:solidFill>
                <a:latin typeface="Arial"/>
                <a:cs typeface="Arial"/>
              </a:rPr>
              <a:t>. </a:t>
            </a:r>
            <a:r>
              <a:rPr lang="he-IL" dirty="0">
                <a:solidFill>
                  <a:srgbClr val="1D4C72"/>
                </a:solidFill>
                <a:latin typeface="Arial"/>
                <a:cs typeface="Arial"/>
              </a:rPr>
              <a:t>איזו תועלת מפיקה הפרה מן החיידקים?</a:t>
            </a:r>
          </a:p>
          <a:p>
            <a:pPr fontAlgn="auto">
              <a:spcBef>
                <a:spcPts val="0"/>
              </a:spcBef>
              <a:spcAft>
                <a:spcPts val="0"/>
              </a:spcAft>
              <a:defRPr/>
            </a:pPr>
            <a:r>
              <a:rPr lang="en-US" b="1" dirty="0">
                <a:solidFill>
                  <a:srgbClr val="1D4C72"/>
                </a:solidFill>
                <a:latin typeface="Arial"/>
                <a:cs typeface="Arial"/>
              </a:rPr>
              <a:t>II</a:t>
            </a:r>
            <a:r>
              <a:rPr lang="he-IL" b="1" dirty="0">
                <a:solidFill>
                  <a:srgbClr val="1D4C72"/>
                </a:solidFill>
                <a:latin typeface="Arial"/>
                <a:cs typeface="Arial"/>
              </a:rPr>
              <a:t>.</a:t>
            </a:r>
            <a:r>
              <a:rPr lang="he-IL" dirty="0">
                <a:solidFill>
                  <a:srgbClr val="1D4C72"/>
                </a:solidFill>
                <a:latin typeface="Arial"/>
                <a:cs typeface="Arial"/>
              </a:rPr>
              <a:t> ציינו </a:t>
            </a:r>
            <a:r>
              <a:rPr lang="he-IL" u="sng" dirty="0">
                <a:solidFill>
                  <a:srgbClr val="1D4C72"/>
                </a:solidFill>
                <a:latin typeface="Arial"/>
                <a:cs typeface="Arial"/>
              </a:rPr>
              <a:t>שני</a:t>
            </a:r>
            <a:r>
              <a:rPr lang="he-IL" dirty="0">
                <a:solidFill>
                  <a:srgbClr val="1D4C72"/>
                </a:solidFill>
                <a:latin typeface="Arial"/>
                <a:cs typeface="Arial"/>
              </a:rPr>
              <a:t> יתרונות שיחסי הגומלין עם הפרה מקנים לחיידקים </a:t>
            </a:r>
            <a:r>
              <a:rPr lang="he-IL" dirty="0" smtClean="0">
                <a:solidFill>
                  <a:schemeClr val="tx2"/>
                </a:solidFill>
                <a:latin typeface="Arial"/>
                <a:cs typeface="Arial"/>
              </a:rPr>
              <a:t>אלו. </a:t>
            </a:r>
            <a:endParaRPr lang="he-IL" dirty="0">
              <a:solidFill>
                <a:schemeClr val="tx2"/>
              </a:solidFill>
              <a:latin typeface="Arial"/>
              <a:cs typeface="Aria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994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2C7B0A8-BF79-48D1-98DA-16BF48D4DD79}" type="slidenum">
              <a:rPr lang="he-IL" altLang="he-IL" sz="1100">
                <a:solidFill>
                  <a:srgbClr val="BFBFBF"/>
                </a:solidFill>
              </a:rPr>
              <a:pPr algn="l" eaLnBrk="1" hangingPunct="1"/>
              <a:t>15</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2D5153-C406-4A35-9F82-53B44B2269C9}" type="slidenum">
              <a:rPr lang="he-IL" sz="1800" smtClean="0"/>
              <a:pPr fontAlgn="base">
                <a:spcBef>
                  <a:spcPct val="0"/>
                </a:spcBef>
                <a:spcAft>
                  <a:spcPct val="0"/>
                </a:spcAft>
                <a:defRPr/>
              </a:pPr>
              <a:t>16</a:t>
            </a:fld>
            <a:endParaRPr lang="he-IL" sz="1800" dirty="0" smtClean="0"/>
          </a:p>
        </p:txBody>
      </p:sp>
      <p:sp>
        <p:nvSpPr>
          <p:cNvPr id="20484" name="כותרת 8"/>
          <p:cNvSpPr>
            <a:spLocks noGrp="1"/>
          </p:cNvSpPr>
          <p:nvPr>
            <p:ph type="title"/>
          </p:nvPr>
        </p:nvSpPr>
        <p:spPr bwMode="auto">
          <a:xfrm>
            <a:off x="628650" y="0"/>
            <a:ext cx="8086725" cy="439738"/>
          </a:xfrm>
          <a:extLst/>
        </p:spPr>
        <p:txBody>
          <a:bodyPr vert="horz" wrap="square" lIns="91440" tIns="45720" rIns="91440" bIns="45720" numCol="1" anchor="t" anchorCtr="0" compatLnSpc="1">
            <a:prstTxWarp prst="textNoShape">
              <a:avLst/>
            </a:prstTxWarp>
          </a:bodyPr>
          <a:lstStyle/>
          <a:p>
            <a:pPr>
              <a:defRPr/>
            </a:pPr>
            <a:r>
              <a:rPr lang="he-IL" sz="2000" b="1" dirty="0" smtClean="0">
                <a:solidFill>
                  <a:schemeClr val="accent3"/>
                </a:solidFill>
              </a:rPr>
              <a:t>שאלה 6: עוף </a:t>
            </a:r>
            <a:r>
              <a:rPr lang="he-IL" sz="2000" b="1" dirty="0" err="1" smtClean="0">
                <a:solidFill>
                  <a:schemeClr val="accent3"/>
                </a:solidFill>
              </a:rPr>
              <a:t>הדודו</a:t>
            </a:r>
            <a:endParaRPr lang="he-IL" sz="2000" dirty="0" smtClean="0">
              <a:solidFill>
                <a:schemeClr val="accent3"/>
              </a:solidFill>
            </a:endParaRPr>
          </a:p>
        </p:txBody>
      </p:sp>
      <p:sp>
        <p:nvSpPr>
          <p:cNvPr id="13" name="TextBox 12"/>
          <p:cNvSpPr txBox="1"/>
          <p:nvPr/>
        </p:nvSpPr>
        <p:spPr>
          <a:xfrm>
            <a:off x="395536" y="598984"/>
            <a:ext cx="8183563" cy="424731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6:</a:t>
            </a:r>
            <a:endParaRPr lang="he-IL" b="1" dirty="0">
              <a:solidFill>
                <a:srgbClr val="1F497D"/>
              </a:solidFill>
              <a:latin typeface="Arial"/>
              <a:cs typeface="Arial"/>
            </a:endParaRPr>
          </a:p>
          <a:p>
            <a:pPr>
              <a:defRPr/>
            </a:pPr>
            <a:r>
              <a:rPr lang="he-IL" dirty="0">
                <a:solidFill>
                  <a:schemeClr val="tx2"/>
                </a:solidFill>
                <a:latin typeface="Arial"/>
                <a:cs typeface="Arial"/>
              </a:rPr>
              <a:t>באי מאוריציוס התקיים בעבר עוף דומה לתרנגולת הנקרא דוֹדוֹ. הדודו לא היה מסוגל לעוף, הוא הלך על הקרקע וניזון </a:t>
            </a:r>
            <a:r>
              <a:rPr lang="he-IL" dirty="0" smtClean="0">
                <a:solidFill>
                  <a:schemeClr val="tx2"/>
                </a:solidFill>
                <a:latin typeface="Arial"/>
                <a:cs typeface="Arial"/>
              </a:rPr>
              <a:t>בעיקר </a:t>
            </a:r>
            <a:r>
              <a:rPr lang="he-IL" dirty="0">
                <a:solidFill>
                  <a:schemeClr val="tx2"/>
                </a:solidFill>
                <a:latin typeface="Arial"/>
                <a:cs typeface="Arial"/>
              </a:rPr>
              <a:t>מזרעים </a:t>
            </a:r>
            <a:r>
              <a:rPr lang="he-IL" dirty="0" smtClean="0">
                <a:solidFill>
                  <a:schemeClr val="tx2"/>
                </a:solidFill>
                <a:latin typeface="Arial"/>
                <a:cs typeface="Arial"/>
              </a:rPr>
              <a:t>ופֵרות</a:t>
            </a:r>
            <a:r>
              <a:rPr lang="he-IL" dirty="0">
                <a:solidFill>
                  <a:schemeClr val="tx2"/>
                </a:solidFill>
                <a:latin typeface="Arial"/>
                <a:cs typeface="Arial"/>
              </a:rPr>
              <a:t>. המתיישבים הראשונים </a:t>
            </a:r>
            <a:r>
              <a:rPr lang="he-IL" dirty="0" smtClean="0">
                <a:solidFill>
                  <a:schemeClr val="tx2"/>
                </a:solidFill>
                <a:latin typeface="Arial"/>
                <a:cs typeface="Arial"/>
              </a:rPr>
              <a:t>הגיעו לאי </a:t>
            </a:r>
            <a:r>
              <a:rPr lang="he-IL" dirty="0">
                <a:solidFill>
                  <a:schemeClr val="tx2"/>
                </a:solidFill>
                <a:latin typeface="Arial"/>
                <a:cs typeface="Arial"/>
              </a:rPr>
              <a:t>בשנת 1601. הדודו נכחד בידי המתיישבים עצמם, שהרסו את אזור המחיה שלו, היער, כדי להרחיב את מושבתם, </a:t>
            </a:r>
            <a:r>
              <a:rPr lang="he-IL" dirty="0" smtClean="0">
                <a:solidFill>
                  <a:schemeClr val="tx2"/>
                </a:solidFill>
                <a:latin typeface="Arial"/>
                <a:cs typeface="Arial"/>
              </a:rPr>
              <a:t>וכן בידי </a:t>
            </a:r>
            <a:r>
              <a:rPr lang="he-IL" dirty="0">
                <a:solidFill>
                  <a:schemeClr val="tx2"/>
                </a:solidFill>
                <a:latin typeface="Arial"/>
                <a:cs typeface="Arial"/>
              </a:rPr>
              <a:t>חיות הבית שלהם </a:t>
            </a:r>
            <a:r>
              <a:rPr lang="he-IL" dirty="0" smtClean="0">
                <a:solidFill>
                  <a:schemeClr val="tx2"/>
                </a:solidFill>
                <a:latin typeface="Arial"/>
                <a:cs typeface="Arial"/>
              </a:rPr>
              <a:t>– </a:t>
            </a:r>
            <a:r>
              <a:rPr lang="he-IL" dirty="0">
                <a:solidFill>
                  <a:schemeClr val="tx2"/>
                </a:solidFill>
                <a:latin typeface="Arial"/>
                <a:cs typeface="Arial"/>
              </a:rPr>
              <a:t>כלבים, חתולים ובעיקר חזירים, שטרפו את ביצי הדודו. </a:t>
            </a:r>
            <a:r>
              <a:rPr lang="he-IL" dirty="0" smtClean="0">
                <a:solidFill>
                  <a:schemeClr val="tx2"/>
                </a:solidFill>
                <a:latin typeface="Arial"/>
                <a:cs typeface="Arial"/>
              </a:rPr>
              <a:t>עם הזמן </a:t>
            </a:r>
            <a:r>
              <a:rPr lang="he-IL" dirty="0">
                <a:solidFill>
                  <a:schemeClr val="tx2"/>
                </a:solidFill>
                <a:latin typeface="Arial"/>
                <a:cs typeface="Arial"/>
              </a:rPr>
              <a:t>הוכחדה אוכלוסיית הדודו לחלוטין. באי גדל עץ שנקרא על שם הדודו. הדודו אכל את </a:t>
            </a:r>
            <a:r>
              <a:rPr lang="he-IL" dirty="0" smtClean="0">
                <a:solidFill>
                  <a:schemeClr val="tx2"/>
                </a:solidFill>
                <a:latin typeface="Arial"/>
                <a:cs typeface="Arial"/>
              </a:rPr>
              <a:t>פֵּרות העץ הבשרניים </a:t>
            </a:r>
            <a:r>
              <a:rPr lang="he-IL" dirty="0">
                <a:solidFill>
                  <a:schemeClr val="tx2"/>
                </a:solidFill>
                <a:latin typeface="Arial"/>
                <a:cs typeface="Arial"/>
              </a:rPr>
              <a:t>והפריש את הזרעים הקשים. </a:t>
            </a:r>
            <a:r>
              <a:rPr lang="he-IL" dirty="0" smtClean="0">
                <a:solidFill>
                  <a:schemeClr val="tx2"/>
                </a:solidFill>
                <a:latin typeface="Arial"/>
                <a:cs typeface="Arial"/>
              </a:rPr>
              <a:t>לאחר שהדודו </a:t>
            </a:r>
            <a:r>
              <a:rPr lang="he-IL" dirty="0">
                <a:solidFill>
                  <a:schemeClr val="tx2"/>
                </a:solidFill>
                <a:latin typeface="Arial"/>
                <a:cs typeface="Arial"/>
              </a:rPr>
              <a:t>נכחד, הלכה אוכלוסיית העצים ופחתה אף </a:t>
            </a:r>
            <a:r>
              <a:rPr lang="he-IL" dirty="0" smtClean="0">
                <a:solidFill>
                  <a:schemeClr val="tx2"/>
                </a:solidFill>
                <a:latin typeface="Arial"/>
                <a:cs typeface="Arial"/>
              </a:rPr>
              <a:t>היא, </a:t>
            </a:r>
            <a:r>
              <a:rPr lang="he-IL" dirty="0">
                <a:solidFill>
                  <a:schemeClr val="tx2"/>
                </a:solidFill>
                <a:latin typeface="Arial"/>
                <a:cs typeface="Arial"/>
              </a:rPr>
              <a:t>מכיוון שזרעי העץ </a:t>
            </a:r>
            <a:r>
              <a:rPr lang="he-IL" dirty="0">
                <a:solidFill>
                  <a:schemeClr val="tx2"/>
                </a:solidFill>
              </a:rPr>
              <a:t>יכולים לנבוט רק אחרי שקליפתם הקשה נשחקה במערכת העיכול של הדודו. כיום נשארו באי </a:t>
            </a:r>
            <a:r>
              <a:rPr lang="he-IL" dirty="0" smtClean="0">
                <a:solidFill>
                  <a:schemeClr val="tx2"/>
                </a:solidFill>
              </a:rPr>
              <a:t>רק כמה עצים </a:t>
            </a:r>
            <a:r>
              <a:rPr lang="he-IL" dirty="0">
                <a:solidFill>
                  <a:schemeClr val="tx2"/>
                </a:solidFill>
              </a:rPr>
              <a:t>שגילם כשלוש מאות שנה – התקופה שבה עדיין חיו באי עופות הדודו.</a:t>
            </a:r>
          </a:p>
          <a:p>
            <a:pPr>
              <a:defRPr/>
            </a:pPr>
            <a:endParaRPr lang="he-IL" dirty="0">
              <a:solidFill>
                <a:schemeClr val="tx2"/>
              </a:solidFill>
            </a:endParaRPr>
          </a:p>
          <a:p>
            <a:pPr>
              <a:defRPr/>
            </a:pPr>
            <a:r>
              <a:rPr lang="he-IL" dirty="0">
                <a:solidFill>
                  <a:schemeClr val="tx2"/>
                </a:solidFill>
              </a:rPr>
              <a:t>א. הסבירו אילו יחסי גומלין התקיימו </a:t>
            </a:r>
            <a:endParaRPr lang="he-IL" dirty="0" smtClean="0">
              <a:solidFill>
                <a:schemeClr val="tx2"/>
              </a:solidFill>
            </a:endParaRPr>
          </a:p>
          <a:p>
            <a:pPr>
              <a:defRPr/>
            </a:pPr>
            <a:r>
              <a:rPr lang="he-IL" dirty="0">
                <a:solidFill>
                  <a:schemeClr val="tx2"/>
                </a:solidFill>
              </a:rPr>
              <a:t> </a:t>
            </a:r>
            <a:r>
              <a:rPr lang="he-IL" dirty="0" smtClean="0">
                <a:solidFill>
                  <a:schemeClr val="tx2"/>
                </a:solidFill>
              </a:rPr>
              <a:t>  בין </a:t>
            </a:r>
            <a:r>
              <a:rPr lang="he-IL" dirty="0">
                <a:solidFill>
                  <a:schemeClr val="tx2"/>
                </a:solidFill>
              </a:rPr>
              <a:t>הדודו לעצים.</a:t>
            </a:r>
          </a:p>
          <a:p>
            <a:pPr>
              <a:defRPr/>
            </a:pPr>
            <a:r>
              <a:rPr lang="he-IL" dirty="0">
                <a:solidFill>
                  <a:schemeClr val="tx2"/>
                </a:solidFill>
              </a:rPr>
              <a:t>ב. </a:t>
            </a:r>
            <a:r>
              <a:rPr lang="he-IL" dirty="0">
                <a:solidFill>
                  <a:schemeClr val="tx2"/>
                </a:solidFill>
                <a:latin typeface="Arial"/>
                <a:cs typeface="Arial"/>
              </a:rPr>
              <a:t>מהן</a:t>
            </a:r>
            <a:r>
              <a:rPr lang="he-IL" dirty="0">
                <a:solidFill>
                  <a:schemeClr val="tx2"/>
                </a:solidFill>
              </a:rPr>
              <a:t> </a:t>
            </a:r>
            <a:r>
              <a:rPr lang="he-IL" dirty="0" smtClean="0">
                <a:solidFill>
                  <a:schemeClr val="tx2"/>
                </a:solidFill>
              </a:rPr>
              <a:t>ההתאמות של פֵּרות </a:t>
            </a:r>
            <a:r>
              <a:rPr lang="he-IL" dirty="0">
                <a:solidFill>
                  <a:schemeClr val="tx2"/>
                </a:solidFill>
              </a:rPr>
              <a:t>העץ </a:t>
            </a:r>
            <a:r>
              <a:rPr lang="he-IL" dirty="0" smtClean="0">
                <a:solidFill>
                  <a:schemeClr val="tx2"/>
                </a:solidFill>
              </a:rPr>
              <a:t>לדרך </a:t>
            </a:r>
          </a:p>
          <a:p>
            <a:pPr>
              <a:defRPr/>
            </a:pPr>
            <a:r>
              <a:rPr lang="he-IL" dirty="0">
                <a:solidFill>
                  <a:schemeClr val="tx2"/>
                </a:solidFill>
              </a:rPr>
              <a:t> </a:t>
            </a:r>
            <a:r>
              <a:rPr lang="he-IL" dirty="0" smtClean="0">
                <a:solidFill>
                  <a:schemeClr val="tx2"/>
                </a:solidFill>
              </a:rPr>
              <a:t>  ההפצה שלהם?</a:t>
            </a:r>
            <a:endParaRPr lang="he-IL"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096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EBA571D-A100-4DEE-97C4-C64BC9F3A3C7}" type="slidenum">
              <a:rPr lang="he-IL" altLang="he-IL" sz="1100">
                <a:solidFill>
                  <a:srgbClr val="BFBFBF"/>
                </a:solidFill>
              </a:rPr>
              <a:pPr algn="l" eaLnBrk="1" hangingPunct="1"/>
              <a:t>16</a:t>
            </a:fld>
            <a:endParaRPr lang="he-IL" altLang="he-IL" sz="1100" dirty="0">
              <a:solidFill>
                <a:srgbClr val="BFBFBF"/>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47664" y="3284984"/>
            <a:ext cx="2721850" cy="324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1259632" y="6453188"/>
            <a:ext cx="4032448" cy="246221"/>
          </a:xfrm>
          <a:prstGeom prst="rect">
            <a:avLst/>
          </a:prstGeom>
        </p:spPr>
        <p:txBody>
          <a:bodyPr wrap="square">
            <a:spAutoFit/>
          </a:bodyPr>
          <a:lstStyle/>
          <a:p>
            <a:pPr algn="l">
              <a:spcAft>
                <a:spcPts val="0"/>
              </a:spcAft>
            </a:pPr>
            <a:r>
              <a:rPr lang="en-US" sz="1000" dirty="0">
                <a:latin typeface="Calibri"/>
                <a:ea typeface="Calibri"/>
                <a:cs typeface="Arial"/>
              </a:rPr>
              <a:t>A dodo, Dutch School, 17th Century. </a:t>
            </a:r>
            <a:r>
              <a:rPr lang="en-US" sz="1000" u="sng" dirty="0">
                <a:solidFill>
                  <a:srgbClr val="0000FF"/>
                </a:solidFill>
                <a:latin typeface="Calibri"/>
                <a:ea typeface="Calibri"/>
                <a:cs typeface="Arial"/>
                <a:hlinkClick r:id="rId3"/>
              </a:rPr>
              <a:t>http://www.christies.com</a:t>
            </a:r>
            <a:endParaRPr lang="en-US" sz="1000" dirty="0">
              <a:effectLst/>
              <a:latin typeface="Calibri"/>
              <a:ea typeface="Calibri"/>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5775" y="571902"/>
            <a:ext cx="8183563" cy="480131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6:</a:t>
            </a:r>
            <a:endParaRPr lang="he-IL" b="1" dirty="0">
              <a:solidFill>
                <a:srgbClr val="1F497D"/>
              </a:solidFill>
              <a:latin typeface="Arial"/>
              <a:cs typeface="Arial"/>
            </a:endParaRPr>
          </a:p>
          <a:p>
            <a:pPr>
              <a:defRPr/>
            </a:pPr>
            <a:r>
              <a:rPr lang="he-IL" dirty="0" smtClean="0">
                <a:solidFill>
                  <a:schemeClr val="tx2"/>
                </a:solidFill>
                <a:latin typeface="Arial"/>
                <a:cs typeface="Arial"/>
              </a:rPr>
              <a:t>באי מאוריציוס התקיים בעבר עוף דומה לתרנגולת הנקרא דוֹדוֹ. הדודו לא היה מסוגל לעוף, הוא הלך על הקרקע וניזון בעיקר מזרעים ופֵרות. המתיישבים הראשונים הגיעו לאי בשנת 1601. הדודו נכחד בידי המתיישבים עצמם, שהרסו את אזור המחיה שלו, היער, כדי להרחיב את מושבתם, וכן בידי חיות הבית שלהם – כלבים, חתולים ובעיקר חזירים, שטרפו את ביצי הדודו. עם הזמן הוכחדה אוכלוסיית הדודו לחלוטין. באי גדל עץ שנקרא על שם הדודו. הדודו אכל את פֵּרות העץ הבשרניים והפריש את הזרעים הקשים. לאחר שהדודו נכחד, הלכה אוכלוסיית העצים ופחתה אף היא, מכיוון שזרעי העץ </a:t>
            </a:r>
            <a:r>
              <a:rPr lang="he-IL" dirty="0" smtClean="0">
                <a:solidFill>
                  <a:schemeClr val="tx2"/>
                </a:solidFill>
              </a:rPr>
              <a:t>יכולים לנבוט רק אחרי שקליפתם הקשה נשחקה במערכת העיכול של הדודו. כיום נשארו באי רק כמה עצים שגילם כשלוש מאות שנה – התקופה שבה עדיין חיו באי עופות הדודו.</a:t>
            </a:r>
          </a:p>
          <a:p>
            <a:pPr>
              <a:defRPr/>
            </a:pPr>
            <a:endParaRPr lang="he-IL" dirty="0" smtClean="0">
              <a:solidFill>
                <a:schemeClr val="tx2"/>
              </a:solidFill>
            </a:endParaRPr>
          </a:p>
          <a:p>
            <a:pPr>
              <a:defRPr/>
            </a:pPr>
            <a:r>
              <a:rPr lang="he-IL" dirty="0" smtClean="0">
                <a:solidFill>
                  <a:schemeClr val="tx2"/>
                </a:solidFill>
              </a:rPr>
              <a:t>א. הסבירו אילו יחסי גומלין התקיימו </a:t>
            </a:r>
          </a:p>
          <a:p>
            <a:pPr>
              <a:defRPr/>
            </a:pPr>
            <a:r>
              <a:rPr lang="he-IL" dirty="0" smtClean="0">
                <a:solidFill>
                  <a:schemeClr val="tx2"/>
                </a:solidFill>
              </a:rPr>
              <a:t>   בין הדודו לעצים.</a:t>
            </a:r>
          </a:p>
          <a:p>
            <a:pPr>
              <a:defRPr/>
            </a:pPr>
            <a:r>
              <a:rPr lang="he-IL" dirty="0" smtClean="0">
                <a:solidFill>
                  <a:schemeClr val="tx2"/>
                </a:solidFill>
              </a:rPr>
              <a:t>ב. </a:t>
            </a:r>
            <a:r>
              <a:rPr lang="he-IL" dirty="0" smtClean="0">
                <a:solidFill>
                  <a:schemeClr val="tx2"/>
                </a:solidFill>
                <a:latin typeface="Arial"/>
                <a:cs typeface="Arial"/>
              </a:rPr>
              <a:t>מהן</a:t>
            </a:r>
            <a:r>
              <a:rPr lang="he-IL" dirty="0" smtClean="0">
                <a:solidFill>
                  <a:schemeClr val="tx2"/>
                </a:solidFill>
              </a:rPr>
              <a:t> ההתאמות של פֵּרות העץ לדרך </a:t>
            </a:r>
          </a:p>
          <a:p>
            <a:pPr>
              <a:defRPr/>
            </a:pPr>
            <a:r>
              <a:rPr lang="he-IL" dirty="0" smtClean="0">
                <a:solidFill>
                  <a:schemeClr val="tx2"/>
                </a:solidFill>
              </a:rPr>
              <a:t>   ההפצה שלהם?</a:t>
            </a: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4AA1F1-4E55-499C-879F-9DC0A9DDDD12}" type="slidenum">
              <a:rPr lang="he-IL" sz="1800" smtClean="0"/>
              <a:pPr fontAlgn="base">
                <a:spcBef>
                  <a:spcPct val="0"/>
                </a:spcBef>
                <a:spcAft>
                  <a:spcPct val="0"/>
                </a:spcAft>
                <a:defRPr/>
              </a:pPr>
              <a:t>17</a:t>
            </a:fld>
            <a:endParaRPr lang="he-IL" sz="1800" dirty="0" smtClean="0"/>
          </a:p>
        </p:txBody>
      </p:sp>
      <p:sp>
        <p:nvSpPr>
          <p:cNvPr id="41987" name="כותרת 8"/>
          <p:cNvSpPr>
            <a:spLocks noGrp="1"/>
          </p:cNvSpPr>
          <p:nvPr>
            <p:ph type="title"/>
          </p:nvPr>
        </p:nvSpPr>
        <p:spPr bwMode="auto">
          <a:xfrm>
            <a:off x="642938" y="60325"/>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a:t>
            </a:r>
          </a:p>
        </p:txBody>
      </p:sp>
      <p:sp>
        <p:nvSpPr>
          <p:cNvPr id="8" name="Rectangle 14"/>
          <p:cNvSpPr/>
          <p:nvPr/>
        </p:nvSpPr>
        <p:spPr>
          <a:xfrm>
            <a:off x="300038" y="4862512"/>
            <a:ext cx="8415337" cy="17732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א. בין הדודו לעץ התקיימו יחסי סימביוזה הדדית. הדודו ניזון מציפת הפרי העסיסית, והפיץ  </a:t>
            </a:r>
          </a:p>
          <a:p>
            <a:pPr fontAlgn="auto">
              <a:spcBef>
                <a:spcPts val="0"/>
              </a:spcBef>
              <a:spcAft>
                <a:spcPts val="0"/>
              </a:spcAft>
              <a:defRPr/>
            </a:pPr>
            <a:r>
              <a:rPr lang="he-IL" dirty="0">
                <a:solidFill>
                  <a:schemeClr val="tx1"/>
                </a:solidFill>
              </a:rPr>
              <a:t>את זרעיו </a:t>
            </a:r>
            <a:r>
              <a:rPr lang="he-IL" dirty="0" smtClean="0">
                <a:solidFill>
                  <a:schemeClr val="tx1"/>
                </a:solidFill>
              </a:rPr>
              <a:t>על ידי </a:t>
            </a:r>
            <a:r>
              <a:rPr lang="he-IL" dirty="0">
                <a:solidFill>
                  <a:schemeClr val="tx1"/>
                </a:solidFill>
              </a:rPr>
              <a:t>הפרשתם במקומות מרוחקים </a:t>
            </a:r>
            <a:r>
              <a:rPr lang="he-IL" dirty="0" smtClean="0">
                <a:solidFill>
                  <a:schemeClr val="tx1"/>
                </a:solidFill>
              </a:rPr>
              <a:t>מן העץ</a:t>
            </a:r>
            <a:r>
              <a:rPr lang="he-IL" dirty="0">
                <a:solidFill>
                  <a:schemeClr val="tx1"/>
                </a:solidFill>
              </a:rPr>
              <a:t>.</a:t>
            </a:r>
          </a:p>
          <a:p>
            <a:pPr fontAlgn="auto">
              <a:spcBef>
                <a:spcPts val="0"/>
              </a:spcBef>
              <a:spcAft>
                <a:spcPts val="0"/>
              </a:spcAft>
              <a:defRPr/>
            </a:pPr>
            <a:endParaRPr lang="he-IL" sz="1000" dirty="0">
              <a:solidFill>
                <a:schemeClr val="tx1"/>
              </a:solidFill>
            </a:endParaRPr>
          </a:p>
          <a:p>
            <a:pPr fontAlgn="auto">
              <a:spcBef>
                <a:spcPts val="0"/>
              </a:spcBef>
              <a:spcAft>
                <a:spcPts val="0"/>
              </a:spcAft>
              <a:defRPr/>
            </a:pPr>
            <a:r>
              <a:rPr lang="he-IL" dirty="0">
                <a:solidFill>
                  <a:schemeClr val="tx1"/>
                </a:solidFill>
              </a:rPr>
              <a:t>ב. לעץ </a:t>
            </a:r>
            <a:r>
              <a:rPr lang="he-IL" dirty="0" smtClean="0">
                <a:solidFill>
                  <a:schemeClr val="tx1"/>
                </a:solidFill>
              </a:rPr>
              <a:t>פֵּרות עסיסיים </a:t>
            </a:r>
            <a:r>
              <a:rPr lang="he-IL" dirty="0">
                <a:solidFill>
                  <a:schemeClr val="tx1"/>
                </a:solidFill>
              </a:rPr>
              <a:t>וזרעיו בעלי קליפה </a:t>
            </a:r>
            <a:r>
              <a:rPr lang="he-IL" dirty="0" smtClean="0">
                <a:solidFill>
                  <a:schemeClr val="tx1"/>
                </a:solidFill>
              </a:rPr>
              <a:t>קשה, </a:t>
            </a:r>
            <a:r>
              <a:rPr lang="he-IL" dirty="0">
                <a:solidFill>
                  <a:schemeClr val="tx1"/>
                </a:solidFill>
              </a:rPr>
              <a:t>ולכן לא נעכלו במערכת העיכול של הדודו, אלא</a:t>
            </a:r>
          </a:p>
          <a:p>
            <a:pPr indent="-360000" fontAlgn="auto">
              <a:spcBef>
                <a:spcPts val="0"/>
              </a:spcBef>
              <a:spcAft>
                <a:spcPts val="0"/>
              </a:spcAft>
              <a:defRPr/>
            </a:pPr>
            <a:r>
              <a:rPr lang="he-IL" dirty="0">
                <a:solidFill>
                  <a:schemeClr val="tx1"/>
                </a:solidFill>
              </a:rPr>
              <a:t>קליפתם רק נשחקה עד למצב שמאפשר נביטה.</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199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2B821E-F45E-41FA-8DA0-5AD52D43B840}" type="slidenum">
              <a:rPr lang="he-IL" altLang="he-IL" sz="1100">
                <a:solidFill>
                  <a:srgbClr val="BFBFBF"/>
                </a:solidFill>
              </a:rPr>
              <a:pPr algn="l" eaLnBrk="1" hangingPunct="1"/>
              <a:t>17</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95291" y="571902"/>
            <a:ext cx="4874047"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7:</a:t>
            </a:r>
            <a:endParaRPr lang="he-IL" b="1" dirty="0">
              <a:solidFill>
                <a:srgbClr val="1F497D"/>
              </a:solidFill>
              <a:latin typeface="Arial"/>
              <a:cs typeface="Arial"/>
            </a:endParaRP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4AA1F1-4E55-499C-879F-9DC0A9DDDD12}" type="slidenum">
              <a:rPr lang="he-IL" sz="1800" smtClean="0"/>
              <a:pPr fontAlgn="base">
                <a:spcBef>
                  <a:spcPct val="0"/>
                </a:spcBef>
                <a:spcAft>
                  <a:spcPct val="0"/>
                </a:spcAft>
                <a:defRPr/>
              </a:pPr>
              <a:t>18</a:t>
            </a:fld>
            <a:endParaRPr lang="he-IL" sz="1800" dirty="0" smtClean="0"/>
          </a:p>
        </p:txBody>
      </p:sp>
      <p:sp>
        <p:nvSpPr>
          <p:cNvPr id="41987" name="כותרת 8"/>
          <p:cNvSpPr>
            <a:spLocks noGrp="1"/>
          </p:cNvSpPr>
          <p:nvPr>
            <p:ph type="title"/>
          </p:nvPr>
        </p:nvSpPr>
        <p:spPr bwMode="auto">
          <a:xfrm>
            <a:off x="642938" y="60325"/>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7: </a:t>
            </a:r>
            <a:r>
              <a:rPr lang="he-IL" altLang="he-IL" sz="2000" b="1" dirty="0" err="1" smtClean="0">
                <a:solidFill>
                  <a:srgbClr val="FF6600"/>
                </a:solidFill>
              </a:rPr>
              <a:t>קומנסליזם</a:t>
            </a:r>
            <a:endParaRPr lang="he-IL" altLang="he-IL" sz="2000" b="1" dirty="0" smtClean="0">
              <a:solidFill>
                <a:srgbClr val="FF6600"/>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199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2B821E-F45E-41FA-8DA0-5AD52D43B840}" type="slidenum">
              <a:rPr lang="he-IL" altLang="he-IL" sz="1100">
                <a:solidFill>
                  <a:srgbClr val="BFBFBF"/>
                </a:solidFill>
              </a:rPr>
              <a:pPr algn="l" eaLnBrk="1" hangingPunct="1"/>
              <a:t>18</a:t>
            </a:fld>
            <a:endParaRPr lang="he-IL" altLang="he-IL" sz="1100" dirty="0">
              <a:solidFill>
                <a:srgbClr val="BFBFBF"/>
              </a:solidFill>
            </a:endParaRPr>
          </a:p>
        </p:txBody>
      </p:sp>
      <p:pic>
        <p:nvPicPr>
          <p:cNvPr id="1026" name="Picture 2" descr="File:Epiphytes (Domi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2" y="1065577"/>
            <a:ext cx="3806182" cy="50997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White-backed vultures eating a dead wildebees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794" b="8355"/>
          <a:stretch/>
        </p:blipFill>
        <p:spPr bwMode="auto">
          <a:xfrm>
            <a:off x="4229325" y="1065577"/>
            <a:ext cx="4393753" cy="26642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46425" y="3928988"/>
            <a:ext cx="4874047" cy="258532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defRPr/>
            </a:pPr>
            <a:r>
              <a:rPr lang="he-IL" dirty="0" smtClean="0">
                <a:solidFill>
                  <a:srgbClr val="1F497D"/>
                </a:solidFill>
              </a:rPr>
              <a:t>בתמונה </a:t>
            </a:r>
            <a:r>
              <a:rPr lang="he-IL" dirty="0">
                <a:solidFill>
                  <a:srgbClr val="1F497D"/>
                </a:solidFill>
              </a:rPr>
              <a:t>העליונה נראים צמחים המטפסים על גזעי עצים ביער.</a:t>
            </a:r>
          </a:p>
          <a:p>
            <a:pPr>
              <a:defRPr/>
            </a:pPr>
            <a:r>
              <a:rPr lang="he-IL" dirty="0">
                <a:solidFill>
                  <a:srgbClr val="1F497D"/>
                </a:solidFill>
              </a:rPr>
              <a:t>בתמונה משמאל נראים נשרים הניזונים משיירי טרף, לאחר שהאריה סיים לאכול.</a:t>
            </a:r>
          </a:p>
          <a:p>
            <a:pPr>
              <a:defRPr/>
            </a:pPr>
            <a:r>
              <a:rPr lang="he-IL" dirty="0">
                <a:solidFill>
                  <a:srgbClr val="1F497D"/>
                </a:solidFill>
              </a:rPr>
              <a:t>בשני המקרים מדובר ביחסי גומלין של </a:t>
            </a:r>
            <a:r>
              <a:rPr lang="he-IL" dirty="0" err="1">
                <a:solidFill>
                  <a:srgbClr val="1F497D"/>
                </a:solidFill>
              </a:rPr>
              <a:t>קוֹמֶנסָליזְם</a:t>
            </a:r>
            <a:r>
              <a:rPr lang="he-IL" dirty="0">
                <a:solidFill>
                  <a:srgbClr val="1F497D"/>
                </a:solidFill>
              </a:rPr>
              <a:t>.</a:t>
            </a:r>
          </a:p>
          <a:p>
            <a:pPr>
              <a:defRPr/>
            </a:pPr>
            <a:r>
              <a:rPr lang="he-IL" dirty="0">
                <a:solidFill>
                  <a:srgbClr val="1F497D"/>
                </a:solidFill>
              </a:rPr>
              <a:t>הסבירו מדוע.</a:t>
            </a:r>
          </a:p>
          <a:p>
            <a:pPr>
              <a:defRPr/>
            </a:pPr>
            <a:endParaRPr lang="he-IL" dirty="0" smtClean="0">
              <a:solidFill>
                <a:srgbClr val="1F497D"/>
              </a:solidFill>
            </a:endParaRP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 name="מלבן 1"/>
          <p:cNvSpPr/>
          <p:nvPr/>
        </p:nvSpPr>
        <p:spPr>
          <a:xfrm>
            <a:off x="623288" y="6176337"/>
            <a:ext cx="2132314" cy="246221"/>
          </a:xfrm>
          <a:prstGeom prst="rect">
            <a:avLst/>
          </a:prstGeom>
        </p:spPr>
        <p:txBody>
          <a:bodyPr wrap="none">
            <a:spAutoFit/>
          </a:bodyPr>
          <a:lstStyle/>
          <a:p>
            <a:r>
              <a:rPr lang="en-US" sz="1000" dirty="0"/>
              <a:t>© </a:t>
            </a:r>
            <a:r>
              <a:rPr lang="en-US" sz="1000" u="sng" dirty="0">
                <a:hlinkClick r:id="rId4"/>
              </a:rPr>
              <a:t>Hans </a:t>
            </a:r>
            <a:r>
              <a:rPr lang="en-US" sz="1000" u="sng" dirty="0" err="1">
                <a:hlinkClick r:id="rId4"/>
              </a:rPr>
              <a:t>Hillewaert</a:t>
            </a:r>
            <a:r>
              <a:rPr lang="en-US" sz="1000" dirty="0"/>
              <a:t> / </a:t>
            </a:r>
            <a:r>
              <a:rPr lang="en-US" sz="1000" u="sng" dirty="0">
                <a:hlinkClick r:id="rId5"/>
              </a:rPr>
              <a:t>CC BY-SA 4.0</a:t>
            </a:r>
            <a:endParaRPr lang="en-US" sz="1000" dirty="0"/>
          </a:p>
        </p:txBody>
      </p:sp>
      <p:sp>
        <p:nvSpPr>
          <p:cNvPr id="3" name="מלבן 2"/>
          <p:cNvSpPr/>
          <p:nvPr/>
        </p:nvSpPr>
        <p:spPr>
          <a:xfrm>
            <a:off x="6156176" y="3690877"/>
            <a:ext cx="1297150" cy="246221"/>
          </a:xfrm>
          <a:prstGeom prst="rect">
            <a:avLst/>
          </a:prstGeom>
        </p:spPr>
        <p:txBody>
          <a:bodyPr wrap="none">
            <a:spAutoFit/>
          </a:bodyPr>
          <a:lstStyle/>
          <a:p>
            <a:r>
              <a:rPr lang="en-US" sz="1000" u="sng" dirty="0">
                <a:hlinkClick r:id="rId6" tooltip="Www.ergaard.dk (page does not exist)"/>
              </a:rPr>
              <a:t>Magnus </a:t>
            </a:r>
            <a:r>
              <a:rPr lang="en-US" sz="1000" u="sng" dirty="0" err="1">
                <a:hlinkClick r:id="rId6" tooltip="Www.ergaard.dk (page does not exist)"/>
              </a:rPr>
              <a:t>Kjaergaard</a:t>
            </a:r>
            <a:endParaRPr lang="he-IL" sz="1000" dirty="0"/>
          </a:p>
        </p:txBody>
      </p:sp>
      <p:sp>
        <p:nvSpPr>
          <p:cNvPr id="4" name="מלבן 3"/>
          <p:cNvSpPr/>
          <p:nvPr/>
        </p:nvSpPr>
        <p:spPr>
          <a:xfrm>
            <a:off x="4211960" y="3712097"/>
            <a:ext cx="2074606" cy="246221"/>
          </a:xfrm>
          <a:prstGeom prst="rect">
            <a:avLst/>
          </a:prstGeom>
        </p:spPr>
        <p:txBody>
          <a:bodyPr wrap="none">
            <a:spAutoFit/>
          </a:bodyPr>
          <a:lstStyle/>
          <a:p>
            <a:r>
              <a:rPr lang="en-US" sz="1000" dirty="0"/>
              <a:t>Wikimedia commons, CC BY 3.0 </a:t>
            </a:r>
            <a:endParaRPr lang="he-IL" sz="1000" dirty="0"/>
          </a:p>
        </p:txBody>
      </p:sp>
    </p:spTree>
    <p:extLst>
      <p:ext uri="{BB962C8B-B14F-4D97-AF65-F5344CB8AC3E}">
        <p14:creationId xmlns:p14="http://schemas.microsoft.com/office/powerpoint/2010/main" val="1195651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95291" y="571902"/>
            <a:ext cx="4874047"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7:</a:t>
            </a:r>
            <a:endParaRPr lang="he-IL" b="1" dirty="0">
              <a:solidFill>
                <a:srgbClr val="1F497D"/>
              </a:solidFill>
              <a:latin typeface="Arial"/>
              <a:cs typeface="Arial"/>
            </a:endParaRP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4AA1F1-4E55-499C-879F-9DC0A9DDDD12}" type="slidenum">
              <a:rPr lang="he-IL" sz="1800" smtClean="0"/>
              <a:pPr fontAlgn="base">
                <a:spcBef>
                  <a:spcPct val="0"/>
                </a:spcBef>
                <a:spcAft>
                  <a:spcPct val="0"/>
                </a:spcAft>
                <a:defRPr/>
              </a:pPr>
              <a:t>19</a:t>
            </a:fld>
            <a:endParaRPr lang="he-IL" sz="1800" dirty="0" smtClean="0"/>
          </a:p>
        </p:txBody>
      </p:sp>
      <p:sp>
        <p:nvSpPr>
          <p:cNvPr id="41987" name="כותרת 8"/>
          <p:cNvSpPr>
            <a:spLocks noGrp="1"/>
          </p:cNvSpPr>
          <p:nvPr>
            <p:ph type="title"/>
          </p:nvPr>
        </p:nvSpPr>
        <p:spPr bwMode="auto">
          <a:xfrm>
            <a:off x="642938" y="60325"/>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a:t>
            </a:r>
          </a:p>
        </p:txBody>
      </p:sp>
      <p:sp>
        <p:nvSpPr>
          <p:cNvPr id="8" name="Rectangle 14"/>
          <p:cNvSpPr/>
          <p:nvPr/>
        </p:nvSpPr>
        <p:spPr>
          <a:xfrm>
            <a:off x="4283968" y="3952015"/>
            <a:ext cx="4467746" cy="221328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המטפסים גדלים על גזעי העצים ומתרוממים לגובה שבו הם יכולים לקלוט אור רב יותר מאשר היו קולטים מגובה הקרקע. הם אינם לוקחים מהעצים אף משאב, ולכן העצים אינם ניזוקים.</a:t>
            </a:r>
          </a:p>
          <a:p>
            <a:pPr fontAlgn="auto">
              <a:spcBef>
                <a:spcPts val="0"/>
              </a:spcBef>
              <a:spcAft>
                <a:spcPts val="0"/>
              </a:spcAft>
              <a:defRPr/>
            </a:pPr>
            <a:r>
              <a:rPr lang="he-IL" dirty="0">
                <a:solidFill>
                  <a:prstClr val="black"/>
                </a:solidFill>
              </a:rPr>
              <a:t>הנשרים נהנים מאכילת טרף שבתפיסתו לא השקיעו אנרגיה. </a:t>
            </a:r>
            <a:r>
              <a:rPr lang="he-IL">
                <a:solidFill>
                  <a:prstClr val="black"/>
                </a:solidFill>
              </a:rPr>
              <a:t>האריה אינו נהנה ואינו ניזוק.</a:t>
            </a:r>
          </a:p>
          <a:p>
            <a:pPr fontAlgn="auto">
              <a:spcBef>
                <a:spcPts val="0"/>
              </a:spcBef>
              <a:spcAft>
                <a:spcPts val="0"/>
              </a:spcAft>
              <a:defRPr/>
            </a:pPr>
            <a:endParaRPr lang="he-IL" dirty="0">
              <a:solidFill>
                <a:prstClr val="black"/>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199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2B821E-F45E-41FA-8DA0-5AD52D43B840}" type="slidenum">
              <a:rPr lang="he-IL" altLang="he-IL" sz="1100">
                <a:solidFill>
                  <a:srgbClr val="BFBFBF"/>
                </a:solidFill>
              </a:rPr>
              <a:pPr algn="l" eaLnBrk="1" hangingPunct="1"/>
              <a:t>19</a:t>
            </a:fld>
            <a:endParaRPr lang="he-IL" altLang="he-IL" sz="1100" dirty="0">
              <a:solidFill>
                <a:srgbClr val="BFBFBF"/>
              </a:solidFill>
            </a:endParaRPr>
          </a:p>
        </p:txBody>
      </p:sp>
      <p:pic>
        <p:nvPicPr>
          <p:cNvPr id="1026" name="Picture 2" descr="File:Epiphytes (Domi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2" y="1065577"/>
            <a:ext cx="3806182" cy="50997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White-backed vultures eating a dead wildebees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794" b="8355"/>
          <a:stretch/>
        </p:blipFill>
        <p:spPr bwMode="auto">
          <a:xfrm>
            <a:off x="4229325" y="1065577"/>
            <a:ext cx="439375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30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00063" y="642938"/>
            <a:ext cx="8215312" cy="13573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latin typeface="+mn-lt"/>
                <a:cs typeface="+mn-cs"/>
              </a:rPr>
              <a:t>כל האורגניזמים זקוקים ל</a:t>
            </a:r>
            <a:r>
              <a:rPr lang="he-IL" dirty="0">
                <a:solidFill>
                  <a:srgbClr val="FF6600"/>
                </a:solidFill>
                <a:latin typeface="+mn-lt"/>
                <a:cs typeface="+mn-cs"/>
              </a:rPr>
              <a:t>משאבים</a:t>
            </a:r>
            <a:r>
              <a:rPr lang="he-IL" dirty="0">
                <a:latin typeface="+mn-lt"/>
                <a:cs typeface="+mn-cs"/>
              </a:rPr>
              <a:t> דומים: מזון, מים, חמצן, אור וכדומה.  </a:t>
            </a:r>
          </a:p>
          <a:p>
            <a:pPr fontAlgn="auto">
              <a:spcBef>
                <a:spcPts val="0"/>
              </a:spcBef>
              <a:spcAft>
                <a:spcPts val="0"/>
              </a:spcAft>
              <a:defRPr/>
            </a:pPr>
            <a:endParaRPr lang="he-IL" sz="800" dirty="0">
              <a:latin typeface="+mn-lt"/>
              <a:cs typeface="+mn-cs"/>
            </a:endParaRPr>
          </a:p>
          <a:p>
            <a:pPr fontAlgn="auto">
              <a:spcBef>
                <a:spcPts val="0"/>
              </a:spcBef>
              <a:spcAft>
                <a:spcPts val="0"/>
              </a:spcAft>
              <a:defRPr/>
            </a:pPr>
            <a:r>
              <a:rPr lang="he-IL" dirty="0" smtClean="0">
                <a:latin typeface="+mn-lt"/>
                <a:cs typeface="+mn-cs"/>
              </a:rPr>
              <a:t>מכיוון </a:t>
            </a:r>
            <a:r>
              <a:rPr lang="he-IL" dirty="0">
                <a:latin typeface="+mn-lt"/>
                <a:cs typeface="+mn-cs"/>
              </a:rPr>
              <a:t>שכמות המשאבים בכל בית גידול היא מוגבלת, האורגניזמים מקיימים ביניהם יחסי גומלין מסוגים שונים, </a:t>
            </a:r>
            <a:r>
              <a:rPr lang="he-IL" dirty="0" smtClean="0">
                <a:latin typeface="+mn-lt"/>
                <a:cs typeface="+mn-cs"/>
              </a:rPr>
              <a:t>מקצתם </a:t>
            </a:r>
            <a:r>
              <a:rPr lang="he-IL" dirty="0">
                <a:latin typeface="+mn-lt"/>
                <a:cs typeface="+mn-cs"/>
              </a:rPr>
              <a:t>מביאים תועלת ומסייעים להשיג את המשאבים הנחוצים להם, </a:t>
            </a:r>
            <a:r>
              <a:rPr lang="he-IL" dirty="0" smtClean="0">
                <a:latin typeface="+mn-lt"/>
                <a:cs typeface="+mn-cs"/>
              </a:rPr>
              <a:t>ומקצתם </a:t>
            </a:r>
            <a:r>
              <a:rPr lang="he-IL" dirty="0">
                <a:latin typeface="+mn-lt"/>
                <a:cs typeface="+mn-cs"/>
              </a:rPr>
              <a:t>גורמים </a:t>
            </a:r>
            <a:r>
              <a:rPr lang="he-IL" dirty="0" smtClean="0">
                <a:latin typeface="+mn-lt"/>
                <a:cs typeface="+mn-cs"/>
              </a:rPr>
              <a:t>נזק</a:t>
            </a:r>
            <a:r>
              <a:rPr lang="he-IL" dirty="0">
                <a:latin typeface="+mn-lt"/>
                <a:cs typeface="+mn-cs"/>
              </a:rPr>
              <a:t>.   </a:t>
            </a:r>
          </a:p>
          <a:p>
            <a:pPr fontAlgn="auto">
              <a:lnSpc>
                <a:spcPts val="800"/>
              </a:lnSpc>
              <a:spcBef>
                <a:spcPts val="0"/>
              </a:spcBef>
              <a:spcAft>
                <a:spcPts val="0"/>
              </a:spcAft>
              <a:defRPr/>
            </a:pPr>
            <a:r>
              <a:rPr lang="he-IL" dirty="0">
                <a:latin typeface="+mn-lt"/>
                <a:cs typeface="+mn-cs"/>
              </a:rPr>
              <a:t> </a:t>
            </a:r>
          </a:p>
          <a:p>
            <a:pPr fontAlgn="auto">
              <a:spcBef>
                <a:spcPts val="0"/>
              </a:spcBef>
              <a:spcAft>
                <a:spcPts val="0"/>
              </a:spcAft>
              <a:defRPr/>
            </a:pPr>
            <a:r>
              <a:rPr lang="he-IL" dirty="0">
                <a:latin typeface="+mn-lt"/>
                <a:cs typeface="+mn-cs"/>
              </a:rPr>
              <a:t>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יחסי גומלין</a:t>
            </a:r>
            <a:endParaRPr lang="he-IL" sz="2000" dirty="0" smtClean="0">
              <a:solidFill>
                <a:srgbClr val="FF6600"/>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765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45E4EE1-290B-476E-B214-BC9E095C24C1}" type="slidenum">
              <a:rPr lang="he-IL" altLang="he-IL" sz="1100">
                <a:solidFill>
                  <a:srgbClr val="BFBFBF"/>
                </a:solidFill>
              </a:rPr>
              <a:pPr algn="l" eaLnBrk="1" hangingPunct="1"/>
              <a:t>2</a:t>
            </a:fld>
            <a:endParaRPr lang="he-IL" altLang="he-IL" sz="1100" dirty="0">
              <a:solidFill>
                <a:srgbClr val="BFBFBF"/>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264" y="2415903"/>
            <a:ext cx="4697183" cy="346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bwMode="auto">
          <a:xfrm>
            <a:off x="2627784" y="5859107"/>
            <a:ext cx="625475" cy="24606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COREL</a:t>
            </a:r>
          </a:p>
        </p:txBody>
      </p:sp>
      <p:sp>
        <p:nvSpPr>
          <p:cNvPr id="2" name="מלבן 1"/>
          <p:cNvSpPr/>
          <p:nvPr/>
        </p:nvSpPr>
        <p:spPr>
          <a:xfrm>
            <a:off x="3707904" y="5982139"/>
            <a:ext cx="2553904" cy="338554"/>
          </a:xfrm>
          <a:prstGeom prst="rect">
            <a:avLst/>
          </a:prstGeom>
        </p:spPr>
        <p:txBody>
          <a:bodyPr wrap="none">
            <a:spAutoFit/>
          </a:bodyPr>
          <a:lstStyle/>
          <a:p>
            <a:r>
              <a:rPr lang="he-IL" sz="1600" b="1" dirty="0" smtClean="0">
                <a:solidFill>
                  <a:prstClr val="black"/>
                </a:solidFill>
                <a:latin typeface="Arial"/>
                <a:cs typeface="Arial"/>
              </a:rPr>
              <a:t>ציפורים נקאיות על אנטילופה</a:t>
            </a:r>
            <a:endParaRPr lang="he-IL"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 y="4286250"/>
            <a:ext cx="31956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8D59C9F-C714-4843-8A19-D743014F00B6}"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8</a:t>
            </a:r>
            <a:endParaRPr lang="he-IL" sz="1800" dirty="0" smtClean="0">
              <a:solidFill>
                <a:srgbClr val="00CC00"/>
              </a:solidFill>
              <a:ea typeface="+mn-ea"/>
            </a:endParaRPr>
          </a:p>
        </p:txBody>
      </p:sp>
      <p:sp>
        <p:nvSpPr>
          <p:cNvPr id="10" name="TextBox 9"/>
          <p:cNvSpPr txBox="1"/>
          <p:nvPr/>
        </p:nvSpPr>
        <p:spPr>
          <a:xfrm>
            <a:off x="531813" y="540742"/>
            <a:ext cx="8183562" cy="427809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8:</a:t>
            </a:r>
            <a:endParaRPr lang="he-IL" b="1" dirty="0">
              <a:solidFill>
                <a:srgbClr val="1D4C72"/>
              </a:solidFill>
              <a:latin typeface="Arial"/>
              <a:cs typeface="Arial"/>
            </a:endParaRPr>
          </a:p>
          <a:p>
            <a:pPr>
              <a:defRPr/>
            </a:pPr>
            <a:r>
              <a:rPr lang="he-IL" dirty="0">
                <a:solidFill>
                  <a:srgbClr val="1D4C72"/>
                </a:solidFill>
              </a:rPr>
              <a:t>גידלו צמחים עילאיים ממין מסוים בשתי חלקות סמוכות, </a:t>
            </a:r>
            <a:r>
              <a:rPr lang="he-IL" dirty="0">
                <a:solidFill>
                  <a:schemeClr val="tx2"/>
                </a:solidFill>
              </a:rPr>
              <a:t>חלקה </a:t>
            </a:r>
            <a:r>
              <a:rPr lang="he-IL" dirty="0" smtClean="0">
                <a:solidFill>
                  <a:schemeClr val="tx2"/>
                </a:solidFill>
              </a:rPr>
              <a:t>א' </a:t>
            </a:r>
            <a:r>
              <a:rPr lang="he-IL" dirty="0">
                <a:solidFill>
                  <a:schemeClr val="tx2"/>
                </a:solidFill>
              </a:rPr>
              <a:t>וחלקה </a:t>
            </a:r>
            <a:r>
              <a:rPr lang="he-IL" dirty="0" smtClean="0">
                <a:solidFill>
                  <a:schemeClr val="tx2"/>
                </a:solidFill>
              </a:rPr>
              <a:t>ב', </a:t>
            </a:r>
            <a:r>
              <a:rPr lang="he-IL" dirty="0">
                <a:solidFill>
                  <a:srgbClr val="1D4C72"/>
                </a:solidFill>
              </a:rPr>
              <a:t>שהתנאים האביוטיים בהן דומים.</a:t>
            </a:r>
            <a:endParaRPr lang="en-US" dirty="0">
              <a:solidFill>
                <a:srgbClr val="1D4C72"/>
              </a:solidFill>
            </a:endParaRPr>
          </a:p>
          <a:p>
            <a:pPr>
              <a:defRPr/>
            </a:pPr>
            <a:r>
              <a:rPr lang="he-IL" dirty="0">
                <a:solidFill>
                  <a:srgbClr val="1D4C72"/>
                </a:solidFill>
              </a:rPr>
              <a:t>הצמחים באחת החלקות גדלו בנוכחות פטריות מיקוריזה, והצמחים בחלקה האחרת גדלו ללא פטריות מיקוריזה. מיקוריזה היא סוג של סימביוזה המתקיים בין פטריות ובין שורשי צמחים.</a:t>
            </a:r>
          </a:p>
          <a:p>
            <a:pPr>
              <a:defRPr/>
            </a:pPr>
            <a:r>
              <a:rPr lang="he-IL" dirty="0">
                <a:solidFill>
                  <a:srgbClr val="1D4C72"/>
                </a:solidFill>
              </a:rPr>
              <a:t>א. השלימו את המשפטים בעזרת המילים: מים ומינרלים, חומרים אורגניים, הטרוטרופיות, אוטוטרופיים, הדדית, פוטוסינתזה.</a:t>
            </a:r>
          </a:p>
          <a:p>
            <a:pPr>
              <a:defRPr/>
            </a:pPr>
            <a:r>
              <a:rPr lang="he-IL" dirty="0">
                <a:solidFill>
                  <a:srgbClr val="1D4C72"/>
                </a:solidFill>
              </a:rPr>
              <a:t>בין הצמחים והפטריות מתקיימים יחסי סימביוזה ______. הצמחים מעבירים לפטריות __________ תוצרי תהליך ה________, והפטריות קולטות מהקרקע ומעבירות לצמחים ___________ . </a:t>
            </a:r>
          </a:p>
          <a:p>
            <a:pPr>
              <a:defRPr/>
            </a:pPr>
            <a:r>
              <a:rPr lang="he-IL" dirty="0">
                <a:solidFill>
                  <a:srgbClr val="1D4C72"/>
                </a:solidFill>
              </a:rPr>
              <a:t>הצמחים הם __________ . הפטריות הן__________ .</a:t>
            </a:r>
          </a:p>
          <a:p>
            <a:pPr>
              <a:defRPr/>
            </a:pPr>
            <a:endParaRPr lang="he-IL" sz="1400" dirty="0">
              <a:solidFill>
                <a:srgbClr val="1D4C72"/>
              </a:solidFill>
            </a:endParaRPr>
          </a:p>
          <a:p>
            <a:pPr>
              <a:defRPr/>
            </a:pPr>
            <a:r>
              <a:rPr lang="he-IL" dirty="0">
                <a:solidFill>
                  <a:srgbClr val="1D4C72"/>
                </a:solidFill>
              </a:rPr>
              <a:t>ב. בתמונות שלפניכם צמח אופייני מחלקה </a:t>
            </a:r>
            <a:r>
              <a:rPr lang="he-IL" dirty="0" smtClean="0">
                <a:solidFill>
                  <a:srgbClr val="1D4C72"/>
                </a:solidFill>
              </a:rPr>
              <a:t>א' </a:t>
            </a:r>
            <a:r>
              <a:rPr lang="he-IL" dirty="0">
                <a:solidFill>
                  <a:srgbClr val="1D4C72"/>
                </a:solidFill>
              </a:rPr>
              <a:t>וצמח אופייני מחלקה </a:t>
            </a:r>
            <a:r>
              <a:rPr lang="he-IL" dirty="0" smtClean="0">
                <a:solidFill>
                  <a:srgbClr val="1D4C72"/>
                </a:solidFill>
              </a:rPr>
              <a:t>ב'.</a:t>
            </a:r>
            <a:endParaRPr lang="he-IL" dirty="0">
              <a:solidFill>
                <a:srgbClr val="1D4C72"/>
              </a:solidFill>
            </a:endParaRPr>
          </a:p>
          <a:p>
            <a:pPr fontAlgn="auto">
              <a:spcBef>
                <a:spcPts val="0"/>
              </a:spcBef>
              <a:spcAft>
                <a:spcPts val="0"/>
              </a:spcAft>
              <a:defRPr/>
            </a:pPr>
            <a:r>
              <a:rPr lang="he-IL" dirty="0">
                <a:solidFill>
                  <a:srgbClr val="1D4C72"/>
                </a:solidFill>
              </a:rPr>
              <a:t>באיזו חלקה, </a:t>
            </a:r>
            <a:r>
              <a:rPr lang="he-IL" dirty="0" smtClean="0">
                <a:solidFill>
                  <a:srgbClr val="1D4C72"/>
                </a:solidFill>
              </a:rPr>
              <a:t>א' </a:t>
            </a:r>
            <a:r>
              <a:rPr lang="he-IL" dirty="0">
                <a:solidFill>
                  <a:srgbClr val="1D4C72"/>
                </a:solidFill>
              </a:rPr>
              <a:t>או </a:t>
            </a:r>
            <a:r>
              <a:rPr lang="he-IL" dirty="0" smtClean="0">
                <a:solidFill>
                  <a:srgbClr val="1D4C72"/>
                </a:solidFill>
              </a:rPr>
              <a:t>ב' </a:t>
            </a:r>
            <a:r>
              <a:rPr lang="he-IL" dirty="0">
                <a:solidFill>
                  <a:srgbClr val="1D4C72"/>
                </a:solidFill>
              </a:rPr>
              <a:t>גדלו הצמחים בנוכחות הפטריות? נמקו.</a:t>
            </a:r>
          </a:p>
          <a:p>
            <a:pPr fontAlgn="auto">
              <a:spcBef>
                <a:spcPts val="0"/>
              </a:spcBef>
              <a:spcAft>
                <a:spcPts val="0"/>
              </a:spcAft>
              <a:defRPr/>
            </a:pPr>
            <a:r>
              <a:rPr lang="he-IL" sz="600" dirty="0">
                <a:solidFill>
                  <a:srgbClr val="1D4C72"/>
                </a:solidFill>
              </a:rPr>
              <a:t>  </a:t>
            </a:r>
          </a:p>
          <a:p>
            <a:pPr fontAlgn="auto">
              <a:spcBef>
                <a:spcPts val="0"/>
              </a:spcBef>
              <a:spcAft>
                <a:spcPts val="0"/>
              </a:spcAft>
              <a:defRPr/>
            </a:pPr>
            <a:r>
              <a:rPr lang="he-IL" dirty="0">
                <a:solidFill>
                  <a:srgbClr val="1D4C72"/>
                </a:solidFill>
                <a:latin typeface="Arial"/>
                <a:cs typeface="Arial"/>
              </a:rPr>
              <a:t>    </a:t>
            </a:r>
            <a:endParaRPr lang="he-IL" dirty="0">
              <a:solidFill>
                <a:srgbClr val="1D4C7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3015"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A9A83AE-6C0B-4185-9F03-ACC47C8B9DC5}" type="slidenum">
              <a:rPr lang="he-IL" altLang="he-IL" sz="1100">
                <a:solidFill>
                  <a:srgbClr val="BFBFBF"/>
                </a:solidFill>
              </a:rPr>
              <a:pPr algn="l" eaLnBrk="1" hangingPunct="1"/>
              <a:t>20</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A2BCBD-6FC1-401D-B872-CF1ACA8DC494}" type="slidenum">
              <a:rPr lang="he-IL" sz="1800" smtClean="0"/>
              <a:pPr fontAlgn="base">
                <a:spcBef>
                  <a:spcPct val="0"/>
                </a:spcBef>
                <a:spcAft>
                  <a:spcPct val="0"/>
                </a:spcAft>
                <a:defRPr/>
              </a:pPr>
              <a:t>21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chemeClr val="accent3"/>
                </a:solidFill>
                <a:ea typeface="+mn-ea"/>
              </a:rPr>
              <a:t>תשובה: יחסי הדדיות בין צמחים לפטריות (</a:t>
            </a:r>
            <a:r>
              <a:rPr lang="he-IL" sz="2000" b="1" dirty="0" err="1" smtClean="0">
                <a:solidFill>
                  <a:schemeClr val="accent3"/>
                </a:solidFill>
                <a:ea typeface="+mn-ea"/>
              </a:rPr>
              <a:t>מיקוריזה</a:t>
            </a:r>
            <a:r>
              <a:rPr lang="he-IL" sz="2000" b="1" dirty="0" smtClean="0">
                <a:solidFill>
                  <a:schemeClr val="accent3"/>
                </a:solidFill>
                <a:ea typeface="+mn-ea"/>
              </a:rPr>
              <a:t>)</a:t>
            </a:r>
            <a:endParaRPr lang="he-IL" sz="2000" dirty="0" smtClean="0">
              <a:solidFill>
                <a:schemeClr val="accent3"/>
              </a:solidFill>
            </a:endParaRPr>
          </a:p>
        </p:txBody>
      </p:sp>
      <p:sp>
        <p:nvSpPr>
          <p:cNvPr id="10" name="TextBox 9"/>
          <p:cNvSpPr txBox="1"/>
          <p:nvPr/>
        </p:nvSpPr>
        <p:spPr>
          <a:xfrm>
            <a:off x="531813" y="548680"/>
            <a:ext cx="8183562" cy="39087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8:</a:t>
            </a:r>
            <a:endParaRPr lang="he-IL" b="1" dirty="0">
              <a:solidFill>
                <a:srgbClr val="1D4C72"/>
              </a:solidFill>
              <a:latin typeface="Arial"/>
              <a:cs typeface="Arial"/>
            </a:endParaRPr>
          </a:p>
          <a:p>
            <a:pPr>
              <a:defRPr/>
            </a:pPr>
            <a:r>
              <a:rPr lang="he-IL" dirty="0">
                <a:solidFill>
                  <a:srgbClr val="1D4C72"/>
                </a:solidFill>
              </a:rPr>
              <a:t>גידלו צמחים עילאיים ממין מסוים בשתי חלקות סמוכות, חלקה </a:t>
            </a:r>
            <a:r>
              <a:rPr lang="he-IL" dirty="0" smtClean="0">
                <a:solidFill>
                  <a:srgbClr val="1D4C72"/>
                </a:solidFill>
              </a:rPr>
              <a:t>א' </a:t>
            </a:r>
            <a:r>
              <a:rPr lang="he-IL" dirty="0">
                <a:solidFill>
                  <a:srgbClr val="1D4C72"/>
                </a:solidFill>
              </a:rPr>
              <a:t>וחלקה </a:t>
            </a:r>
            <a:r>
              <a:rPr lang="he-IL" dirty="0" smtClean="0">
                <a:solidFill>
                  <a:srgbClr val="1D4C72"/>
                </a:solidFill>
              </a:rPr>
              <a:t>ב', </a:t>
            </a:r>
            <a:r>
              <a:rPr lang="he-IL" dirty="0">
                <a:solidFill>
                  <a:srgbClr val="1D4C72"/>
                </a:solidFill>
              </a:rPr>
              <a:t>שהתנאים האביוטיים בהן דומים.</a:t>
            </a:r>
            <a:endParaRPr lang="en-US" dirty="0">
              <a:solidFill>
                <a:srgbClr val="1D4C72"/>
              </a:solidFill>
            </a:endParaRPr>
          </a:p>
          <a:p>
            <a:pPr>
              <a:defRPr/>
            </a:pPr>
            <a:r>
              <a:rPr lang="he-IL" dirty="0">
                <a:solidFill>
                  <a:srgbClr val="1D4C72"/>
                </a:solidFill>
              </a:rPr>
              <a:t>הצמחים באחת החלקות גדלו בנוכחות פטריות מיקוריזה, והצמחים בחלקה האחרת גדלו ללא פטריות מיקוריזה. מיקוריזה היא סוג של סימביוזה המתקיים בין פטריות ובין שורשי צמחים.</a:t>
            </a:r>
          </a:p>
          <a:p>
            <a:pPr>
              <a:defRPr/>
            </a:pPr>
            <a:r>
              <a:rPr lang="he-IL" dirty="0">
                <a:solidFill>
                  <a:srgbClr val="1D4C72"/>
                </a:solidFill>
              </a:rPr>
              <a:t>א. השלימו את המשפטים בעזרת המילים: מים ומינרלים, חומרים אורגניים, הטרוטרופיות, אוטו טרופים, הדדית.</a:t>
            </a:r>
          </a:p>
          <a:p>
            <a:pPr>
              <a:defRPr/>
            </a:pPr>
            <a:r>
              <a:rPr lang="he-IL" dirty="0">
                <a:solidFill>
                  <a:srgbClr val="1D4C72"/>
                </a:solidFill>
              </a:rPr>
              <a:t>בין הצמחים והפטריות מתקיימים יחסי סימביוזה </a:t>
            </a:r>
            <a:r>
              <a:rPr lang="he-IL" dirty="0">
                <a:solidFill>
                  <a:srgbClr val="FF6600"/>
                </a:solidFill>
              </a:rPr>
              <a:t>הדדית</a:t>
            </a:r>
            <a:r>
              <a:rPr lang="he-IL" dirty="0">
                <a:solidFill>
                  <a:srgbClr val="1D4C72"/>
                </a:solidFill>
              </a:rPr>
              <a:t>. הצמחים מעבירים לפטריות </a:t>
            </a:r>
            <a:r>
              <a:rPr lang="he-IL" dirty="0">
                <a:solidFill>
                  <a:srgbClr val="FF6600"/>
                </a:solidFill>
              </a:rPr>
              <a:t>חומרים אורגניים </a:t>
            </a:r>
            <a:r>
              <a:rPr lang="he-IL" dirty="0">
                <a:solidFill>
                  <a:srgbClr val="1D4C72"/>
                </a:solidFill>
              </a:rPr>
              <a:t>תוצרי תהליך </a:t>
            </a:r>
            <a:r>
              <a:rPr lang="he-IL" dirty="0">
                <a:solidFill>
                  <a:srgbClr val="FF6600"/>
                </a:solidFill>
              </a:rPr>
              <a:t>הפוטוסינתזה</a:t>
            </a:r>
            <a:r>
              <a:rPr lang="he-IL" dirty="0">
                <a:solidFill>
                  <a:srgbClr val="1D4C72"/>
                </a:solidFill>
              </a:rPr>
              <a:t>, והפטריות קולטות מהקרקע ומעבירות לצמחים </a:t>
            </a:r>
            <a:r>
              <a:rPr lang="he-IL" dirty="0">
                <a:solidFill>
                  <a:srgbClr val="FF6600"/>
                </a:solidFill>
              </a:rPr>
              <a:t>מים ומינרלים</a:t>
            </a:r>
            <a:r>
              <a:rPr lang="he-IL" dirty="0">
                <a:solidFill>
                  <a:srgbClr val="1D4C72"/>
                </a:solidFill>
              </a:rPr>
              <a:t>. </a:t>
            </a:r>
          </a:p>
          <a:p>
            <a:pPr>
              <a:defRPr/>
            </a:pPr>
            <a:r>
              <a:rPr lang="he-IL" dirty="0">
                <a:solidFill>
                  <a:srgbClr val="1D4C72"/>
                </a:solidFill>
              </a:rPr>
              <a:t>הצמחים הם </a:t>
            </a:r>
            <a:r>
              <a:rPr lang="he-IL" dirty="0">
                <a:solidFill>
                  <a:schemeClr val="accent3"/>
                </a:solidFill>
              </a:rPr>
              <a:t>אוטוטרופים</a:t>
            </a:r>
            <a:r>
              <a:rPr lang="he-IL" dirty="0">
                <a:solidFill>
                  <a:srgbClr val="1D4C72"/>
                </a:solidFill>
              </a:rPr>
              <a:t>. הפטריות הן </a:t>
            </a:r>
            <a:r>
              <a:rPr lang="he-IL" dirty="0">
                <a:solidFill>
                  <a:srgbClr val="FF6600"/>
                </a:solidFill>
              </a:rPr>
              <a:t>הטרוטרופיות</a:t>
            </a:r>
            <a:r>
              <a:rPr lang="he-IL" dirty="0">
                <a:solidFill>
                  <a:srgbClr val="1D4C72"/>
                </a:solidFill>
              </a:rPr>
              <a:t>.</a:t>
            </a:r>
          </a:p>
          <a:p>
            <a:pPr>
              <a:defRPr/>
            </a:pPr>
            <a:endParaRPr lang="he-IL" sz="1400" dirty="0">
              <a:solidFill>
                <a:srgbClr val="1D4C72"/>
              </a:solidFill>
            </a:endParaRPr>
          </a:p>
          <a:p>
            <a:pPr>
              <a:defRPr/>
            </a:pPr>
            <a:r>
              <a:rPr lang="he-IL" dirty="0">
                <a:solidFill>
                  <a:srgbClr val="1D4C72"/>
                </a:solidFill>
              </a:rPr>
              <a:t>ב. בתמונות שלפניכם צמח אופייני מחלקה </a:t>
            </a:r>
            <a:r>
              <a:rPr lang="he-IL" dirty="0" smtClean="0">
                <a:solidFill>
                  <a:srgbClr val="1D4C72"/>
                </a:solidFill>
              </a:rPr>
              <a:t>א' </a:t>
            </a:r>
            <a:r>
              <a:rPr lang="he-IL" dirty="0">
                <a:solidFill>
                  <a:srgbClr val="1D4C72"/>
                </a:solidFill>
              </a:rPr>
              <a:t>וצמח אופייני מחלקה </a:t>
            </a:r>
            <a:r>
              <a:rPr lang="he-IL" dirty="0" smtClean="0">
                <a:solidFill>
                  <a:srgbClr val="1D4C72"/>
                </a:solidFill>
              </a:rPr>
              <a:t>ב'.</a:t>
            </a:r>
            <a:endParaRPr lang="he-IL" dirty="0">
              <a:solidFill>
                <a:srgbClr val="1D4C72"/>
              </a:solidFill>
            </a:endParaRPr>
          </a:p>
          <a:p>
            <a:pPr fontAlgn="auto">
              <a:spcBef>
                <a:spcPts val="0"/>
              </a:spcBef>
              <a:spcAft>
                <a:spcPts val="0"/>
              </a:spcAft>
              <a:defRPr/>
            </a:pPr>
            <a:r>
              <a:rPr lang="he-IL" dirty="0">
                <a:solidFill>
                  <a:srgbClr val="1D4C72"/>
                </a:solidFill>
              </a:rPr>
              <a:t>באיזו חלקה, א' או ב' גדלו הצמחים בנוכחות הפטריות? נמקו.</a:t>
            </a:r>
            <a:r>
              <a:rPr lang="he-IL" dirty="0">
                <a:solidFill>
                  <a:srgbClr val="1D4C72"/>
                </a:solidFill>
                <a:latin typeface="Arial"/>
                <a:cs typeface="Arial"/>
              </a:rPr>
              <a:t>    </a:t>
            </a:r>
            <a:endParaRPr lang="he-IL" dirty="0">
              <a:solidFill>
                <a:srgbClr val="1D4C72"/>
              </a:solidFill>
            </a:endParaRPr>
          </a:p>
        </p:txBody>
      </p:sp>
      <p:pic>
        <p:nvPicPr>
          <p:cNvPr id="440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357563"/>
            <a:ext cx="22574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p:nvPr/>
        </p:nvSpPr>
        <p:spPr>
          <a:xfrm>
            <a:off x="511175" y="5072063"/>
            <a:ext cx="8196263" cy="1312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endParaRPr lang="he-IL" sz="600" dirty="0">
              <a:solidFill>
                <a:prstClr val="black"/>
              </a:solidFill>
            </a:endParaRPr>
          </a:p>
          <a:p>
            <a:pPr fontAlgn="auto">
              <a:spcBef>
                <a:spcPts val="0"/>
              </a:spcBef>
              <a:spcAft>
                <a:spcPts val="0"/>
              </a:spcAft>
              <a:defRPr/>
            </a:pPr>
            <a:r>
              <a:rPr lang="he-IL" dirty="0">
                <a:solidFill>
                  <a:prstClr val="black"/>
                </a:solidFill>
              </a:rPr>
              <a:t>ב. הצמחים בחלקה </a:t>
            </a:r>
            <a:r>
              <a:rPr lang="he-IL" dirty="0" smtClean="0">
                <a:solidFill>
                  <a:prstClr val="black"/>
                </a:solidFill>
              </a:rPr>
              <a:t>א גדלו </a:t>
            </a:r>
            <a:r>
              <a:rPr lang="he-IL" dirty="0">
                <a:solidFill>
                  <a:prstClr val="black"/>
                </a:solidFill>
              </a:rPr>
              <a:t>בנוכחות פטריות מיקוריזה. </a:t>
            </a:r>
          </a:p>
          <a:p>
            <a:pPr fontAlgn="auto">
              <a:spcBef>
                <a:spcPts val="0"/>
              </a:spcBef>
              <a:spcAft>
                <a:spcPts val="0"/>
              </a:spcAft>
              <a:defRPr/>
            </a:pPr>
            <a:r>
              <a:rPr lang="he-IL" dirty="0">
                <a:solidFill>
                  <a:prstClr val="black"/>
                </a:solidFill>
              </a:rPr>
              <a:t>הצמח מתפתח טוב יותר בנוכחות הפטרייה, מפני שהיא משפרת את קליטת המים והמינרלים בשורשיו. </a:t>
            </a:r>
          </a:p>
          <a:p>
            <a:pPr fontAlgn="auto">
              <a:spcBef>
                <a:spcPts val="0"/>
              </a:spcBef>
              <a:spcAft>
                <a:spcPts val="0"/>
              </a:spcAft>
              <a:defRPr/>
            </a:pPr>
            <a:r>
              <a:rPr lang="he-IL" dirty="0">
                <a:solidFill>
                  <a:prstClr val="black"/>
                </a:solidFill>
              </a:rPr>
              <a:t>    </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404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E1365EB-506B-40A2-8248-90AF78E24E73}" type="slidenum">
              <a:rPr lang="he-IL" altLang="he-IL" sz="1100">
                <a:solidFill>
                  <a:srgbClr val="BFBFBF"/>
                </a:solidFill>
              </a:rPr>
              <a:pPr algn="l" eaLnBrk="1" hangingPunct="1"/>
              <a:t>21</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B657835-6A1C-43A2-BE23-55E0446D1C32}" type="slidenum">
              <a:rPr lang="he-IL" sz="1800" smtClean="0"/>
              <a:pPr fontAlgn="base">
                <a:spcBef>
                  <a:spcPct val="0"/>
                </a:spcBef>
                <a:spcAft>
                  <a:spcPct val="0"/>
                </a:spcAft>
                <a:defRPr/>
              </a:pPr>
              <a:t>22</a:t>
            </a:fld>
            <a:endParaRPr lang="he-IL" sz="1800" dirty="0" smtClean="0"/>
          </a:p>
        </p:txBody>
      </p:sp>
      <p:sp>
        <p:nvSpPr>
          <p:cNvPr id="34820"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דוגמאות ליחסי הדדיות בין אורגניזמים</a:t>
            </a:r>
            <a:endParaRPr lang="he-IL" altLang="he-IL" sz="2000" dirty="0" smtClean="0">
              <a:solidFill>
                <a:srgbClr val="FF6600"/>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48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E3369EE-F96A-4E47-967A-7932CC546505}" type="slidenum">
              <a:rPr lang="he-IL" altLang="he-IL" sz="1100">
                <a:solidFill>
                  <a:srgbClr val="BFBFBF"/>
                </a:solidFill>
              </a:rPr>
              <a:pPr algn="l" eaLnBrk="1" hangingPunct="1"/>
              <a:t>22</a:t>
            </a:fld>
            <a:endParaRPr lang="he-IL" altLang="he-IL" sz="1100" dirty="0">
              <a:solidFill>
                <a:srgbClr val="BFBFBF"/>
              </a:solidFill>
            </a:endParaRPr>
          </a:p>
        </p:txBody>
      </p:sp>
      <p:grpSp>
        <p:nvGrpSpPr>
          <p:cNvPr id="2" name="קבוצה 1"/>
          <p:cNvGrpSpPr/>
          <p:nvPr/>
        </p:nvGrpSpPr>
        <p:grpSpPr>
          <a:xfrm>
            <a:off x="215900" y="4149080"/>
            <a:ext cx="4007099" cy="1438419"/>
            <a:chOff x="348249" y="4682366"/>
            <a:chExt cx="4007099" cy="1438419"/>
          </a:xfrm>
        </p:grpSpPr>
        <p:sp>
          <p:nvSpPr>
            <p:cNvPr id="6" name="TextBox 5"/>
            <p:cNvSpPr txBox="1"/>
            <p:nvPr/>
          </p:nvSpPr>
          <p:spPr>
            <a:xfrm>
              <a:off x="348249" y="5474454"/>
              <a:ext cx="4007099" cy="646331"/>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dirty="0" smtClean="0">
                  <a:latin typeface="Arial"/>
                  <a:cs typeface="Arial"/>
                </a:rPr>
                <a:t>בין הפטרייה אורנייה ובין עץ האורן מתקיימים יחסי הדדיות מסוג מיקוריזה. </a:t>
              </a:r>
              <a:endParaRPr lang="he-IL" dirty="0">
                <a:latin typeface="Arial"/>
                <a:cs typeface="Arial"/>
              </a:endParaRPr>
            </a:p>
          </p:txBody>
        </p:sp>
        <p:sp>
          <p:nvSpPr>
            <p:cNvPr id="34825" name="מלבן 2"/>
            <p:cNvSpPr>
              <a:spLocks noChangeArrowheads="1"/>
            </p:cNvSpPr>
            <p:nvPr/>
          </p:nvSpPr>
          <p:spPr bwMode="auto">
            <a:xfrm>
              <a:off x="2904149" y="4682366"/>
              <a:ext cx="1450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solidFill>
                    <a:prstClr val="black"/>
                  </a:solidFill>
                </a:rPr>
                <a:t>ד"ר נורית קינן</a:t>
              </a:r>
            </a:p>
          </p:txBody>
        </p:sp>
      </p:grpSp>
      <p:sp>
        <p:nvSpPr>
          <p:cNvPr id="12" name="TextBox 11"/>
          <p:cNvSpPr txBox="1"/>
          <p:nvPr/>
        </p:nvSpPr>
        <p:spPr>
          <a:xfrm>
            <a:off x="4589991" y="4953942"/>
            <a:ext cx="4367139"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mtClean="0">
                <a:latin typeface="Arial"/>
                <a:cs typeface="Arial"/>
              </a:rPr>
              <a:t>שימפנזים </a:t>
            </a:r>
            <a:r>
              <a:rPr lang="he-IL" dirty="0" smtClean="0">
                <a:latin typeface="Arial"/>
                <a:cs typeface="Arial"/>
              </a:rPr>
              <a:t>פולים כינים אלו מאלו. זו דוגמה ליחסי הדדיות</a:t>
            </a:r>
            <a:r>
              <a:rPr lang="he-IL" dirty="0">
                <a:latin typeface="Arial"/>
                <a:cs typeface="Arial"/>
              </a:rPr>
              <a:t>: </a:t>
            </a:r>
            <a:r>
              <a:rPr lang="he-IL" dirty="0" smtClean="0">
                <a:latin typeface="Arial"/>
                <a:cs typeface="Arial"/>
              </a:rPr>
              <a:t>האחד מקבל </a:t>
            </a:r>
            <a:r>
              <a:rPr lang="he-IL" dirty="0">
                <a:latin typeface="Arial"/>
                <a:cs typeface="Arial"/>
              </a:rPr>
              <a:t>שירותי ניקוי </a:t>
            </a:r>
            <a:r>
              <a:rPr lang="he-IL" dirty="0" smtClean="0">
                <a:latin typeface="Arial"/>
                <a:cs typeface="Arial"/>
              </a:rPr>
              <a:t>  והאחר זוכה ל"ארוחת כינים". </a:t>
            </a:r>
            <a:endParaRPr lang="he-IL" dirty="0">
              <a:latin typeface="Arial"/>
              <a:cs typeface="Arial"/>
            </a:endParaRPr>
          </a:p>
        </p:txBody>
      </p:sp>
      <p:sp>
        <p:nvSpPr>
          <p:cNvPr id="16" name="מלבן 15"/>
          <p:cNvSpPr/>
          <p:nvPr/>
        </p:nvSpPr>
        <p:spPr>
          <a:xfrm>
            <a:off x="4355976" y="661298"/>
            <a:ext cx="4625555"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7" name="מלבן 16"/>
          <p:cNvSpPr/>
          <p:nvPr/>
        </p:nvSpPr>
        <p:spPr>
          <a:xfrm>
            <a:off x="231705" y="661298"/>
            <a:ext cx="4124271"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7267" y="1340769"/>
            <a:ext cx="4342972" cy="284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76002"/>
            <a:ext cx="3720959" cy="310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4563679" y="4159074"/>
            <a:ext cx="1244250" cy="246221"/>
          </a:xfrm>
          <a:prstGeom prst="rect">
            <a:avLst/>
          </a:prstGeom>
        </p:spPr>
        <p:txBody>
          <a:bodyPr wrap="none">
            <a:spAutoFit/>
          </a:bodyPr>
          <a:lstStyle/>
          <a:p>
            <a:pPr>
              <a:spcAft>
                <a:spcPts val="0"/>
              </a:spcAft>
            </a:pPr>
            <a:r>
              <a:rPr lang="en-US" sz="1000" dirty="0">
                <a:latin typeface="Calibri"/>
                <a:ea typeface="Calibri"/>
                <a:cs typeface="Arial"/>
              </a:rPr>
              <a:t>USAID Africa Bureau</a:t>
            </a:r>
            <a:endParaRPr lang="en-US" sz="1000" dirty="0">
              <a:effectLst/>
              <a:latin typeface="Calibri"/>
              <a:ea typeface="Calibri"/>
              <a:cs typeface="Arial"/>
            </a:endParaRPr>
          </a:p>
        </p:txBody>
      </p:sp>
    </p:spTree>
    <p:extLst>
      <p:ext uri="{BB962C8B-B14F-4D97-AF65-F5344CB8AC3E}">
        <p14:creationId xmlns:p14="http://schemas.microsoft.com/office/powerpoint/2010/main" val="2731969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AB33F4-C687-4A2A-B591-CD92D8769256}" type="slidenum">
              <a:rPr lang="he-IL" sz="1800" smtClean="0"/>
              <a:pPr fontAlgn="base">
                <a:spcBef>
                  <a:spcPct val="0"/>
                </a:spcBef>
                <a:spcAft>
                  <a:spcPct val="0"/>
                </a:spcAft>
                <a:defRPr/>
              </a:pPr>
              <a:t>23</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9: חזזית </a:t>
            </a:r>
            <a:endParaRPr lang="he-IL" sz="2000" dirty="0" smtClean="0"/>
          </a:p>
        </p:txBody>
      </p:sp>
      <p:sp>
        <p:nvSpPr>
          <p:cNvPr id="10" name="TextBox 9"/>
          <p:cNvSpPr txBox="1"/>
          <p:nvPr/>
        </p:nvSpPr>
        <p:spPr>
          <a:xfrm>
            <a:off x="531813" y="571500"/>
            <a:ext cx="8183562" cy="15696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9:</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בחזזיות יש סימביוזה בין אצות </a:t>
            </a:r>
            <a:r>
              <a:rPr lang="he-IL" dirty="0" smtClean="0">
                <a:solidFill>
                  <a:srgbClr val="1D4C72"/>
                </a:solidFill>
                <a:latin typeface="+mn-lt"/>
                <a:cs typeface="+mn-cs"/>
              </a:rPr>
              <a:t>חד</a:t>
            </a:r>
            <a:r>
              <a:rPr lang="he-IL" dirty="0" smtClean="0">
                <a:solidFill>
                  <a:srgbClr val="1D4C72"/>
                </a:solidFill>
                <a:latin typeface="Arial"/>
                <a:cs typeface="Arial"/>
              </a:rPr>
              <a:t>־</a:t>
            </a:r>
            <a:r>
              <a:rPr lang="he-IL" dirty="0" smtClean="0">
                <a:solidFill>
                  <a:srgbClr val="1D4C72"/>
                </a:solidFill>
                <a:latin typeface="+mn-lt"/>
                <a:cs typeface="+mn-cs"/>
              </a:rPr>
              <a:t>תאיות </a:t>
            </a:r>
            <a:r>
              <a:rPr lang="he-IL" dirty="0">
                <a:solidFill>
                  <a:srgbClr val="1D4C72"/>
                </a:solidFill>
                <a:latin typeface="+mn-lt"/>
                <a:cs typeface="+mn-cs"/>
              </a:rPr>
              <a:t>ובין פטריות.</a:t>
            </a:r>
          </a:p>
          <a:p>
            <a:pPr fontAlgn="auto">
              <a:spcBef>
                <a:spcPts val="0"/>
              </a:spcBef>
              <a:spcAft>
                <a:spcPts val="0"/>
              </a:spcAft>
              <a:defRPr/>
            </a:pPr>
            <a:r>
              <a:rPr lang="he-IL" dirty="0" smtClean="0">
                <a:solidFill>
                  <a:srgbClr val="1D4C72"/>
                </a:solidFill>
              </a:rPr>
              <a:t>א. מהי </a:t>
            </a:r>
            <a:r>
              <a:rPr lang="he-IL" dirty="0">
                <a:solidFill>
                  <a:srgbClr val="1D4C72"/>
                </a:solidFill>
              </a:rPr>
              <a:t>ההשפעה של </a:t>
            </a:r>
            <a:r>
              <a:rPr lang="he-IL" u="sng" dirty="0">
                <a:solidFill>
                  <a:srgbClr val="1D4C72"/>
                </a:solidFill>
              </a:rPr>
              <a:t>כל אחד</a:t>
            </a:r>
            <a:r>
              <a:rPr lang="he-IL" dirty="0">
                <a:solidFill>
                  <a:srgbClr val="1D4C72"/>
                </a:solidFill>
              </a:rPr>
              <a:t> מן היצורים בחזזית על היצור האחר?</a:t>
            </a:r>
          </a:p>
          <a:p>
            <a:pPr fontAlgn="auto">
              <a:spcBef>
                <a:spcPts val="0"/>
              </a:spcBef>
              <a:spcAft>
                <a:spcPts val="0"/>
              </a:spcAft>
              <a:defRPr/>
            </a:pPr>
            <a:r>
              <a:rPr lang="he-IL" sz="600" dirty="0">
                <a:solidFill>
                  <a:srgbClr val="1D4C72"/>
                </a:solidFill>
              </a:rPr>
              <a:t>  </a:t>
            </a:r>
          </a:p>
          <a:p>
            <a:pPr fontAlgn="auto">
              <a:spcBef>
                <a:spcPts val="0"/>
              </a:spcBef>
              <a:spcAft>
                <a:spcPts val="0"/>
              </a:spcAft>
              <a:defRPr/>
            </a:pPr>
            <a:r>
              <a:rPr lang="he-IL" dirty="0" smtClean="0">
                <a:solidFill>
                  <a:srgbClr val="1D4C72"/>
                </a:solidFill>
                <a:latin typeface="+mn-lt"/>
                <a:cs typeface="+mn-cs"/>
              </a:rPr>
              <a:t>ב. מהו </a:t>
            </a:r>
            <a:r>
              <a:rPr lang="he-IL" dirty="0">
                <a:solidFill>
                  <a:srgbClr val="1D4C72"/>
                </a:solidFill>
                <a:latin typeface="+mn-lt"/>
                <a:cs typeface="+mn-cs"/>
              </a:rPr>
              <a:t>סוג הסימביוזה </a:t>
            </a:r>
            <a:r>
              <a:rPr lang="he-IL" dirty="0" smtClean="0">
                <a:solidFill>
                  <a:srgbClr val="1D4C72"/>
                </a:solidFill>
                <a:latin typeface="+mn-lt"/>
                <a:cs typeface="+mn-cs"/>
              </a:rPr>
              <a:t>בין שני השותפים בחזזית: טפילות, הדדיות או </a:t>
            </a:r>
            <a:r>
              <a:rPr lang="he-IL" dirty="0" err="1" smtClean="0">
                <a:solidFill>
                  <a:srgbClr val="1D4C72"/>
                </a:solidFill>
                <a:latin typeface="+mn-lt"/>
                <a:cs typeface="+mn-cs"/>
              </a:rPr>
              <a:t>קומנסליזם</a:t>
            </a:r>
            <a:r>
              <a:rPr lang="he-IL" dirty="0" smtClean="0">
                <a:solidFill>
                  <a:srgbClr val="1D4C72"/>
                </a:solidFill>
                <a:latin typeface="+mn-lt"/>
                <a:cs typeface="+mn-cs"/>
              </a:rPr>
              <a:t>?</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p>
        </p:txBody>
      </p:sp>
      <p:sp>
        <p:nvSpPr>
          <p:cNvPr id="11" name="TextBox 10"/>
          <p:cNvSpPr txBox="1"/>
          <p:nvPr/>
        </p:nvSpPr>
        <p:spPr>
          <a:xfrm>
            <a:off x="755650" y="5949280"/>
            <a:ext cx="6985000"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מיני חזזיות שונים על גזע עץ ועל סלע</a:t>
            </a:r>
            <a:r>
              <a:rPr lang="he-IL" dirty="0">
                <a:solidFill>
                  <a:schemeClr val="tx2"/>
                </a:solidFill>
                <a:latin typeface="+mn-lt"/>
                <a:cs typeface="+mn-cs"/>
              </a:rPr>
              <a:t>. </a:t>
            </a:r>
            <a:r>
              <a:rPr lang="he-IL" dirty="0" smtClean="0">
                <a:solidFill>
                  <a:schemeClr val="tx2"/>
                </a:solidFill>
                <a:latin typeface="+mn-lt"/>
                <a:cs typeface="+mn-cs"/>
              </a:rPr>
              <a:t>בעין רגילה לא </a:t>
            </a:r>
            <a:r>
              <a:rPr lang="he-IL" dirty="0">
                <a:solidFill>
                  <a:srgbClr val="1D4C72"/>
                </a:solidFill>
                <a:latin typeface="+mn-lt"/>
                <a:cs typeface="+mn-cs"/>
              </a:rPr>
              <a:t>ניתן להבחין בנפרד </a:t>
            </a:r>
            <a:r>
              <a:rPr lang="he-IL" dirty="0" smtClean="0">
                <a:solidFill>
                  <a:srgbClr val="1D4C72"/>
                </a:solidFill>
                <a:latin typeface="+mn-lt"/>
                <a:cs typeface="+mn-cs"/>
              </a:rPr>
              <a:t>באצה ובפטרייה </a:t>
            </a:r>
            <a:r>
              <a:rPr lang="he-IL" dirty="0">
                <a:solidFill>
                  <a:srgbClr val="1D4C72"/>
                </a:solidFill>
                <a:latin typeface="+mn-lt"/>
                <a:cs typeface="+mn-cs"/>
              </a:rPr>
              <a:t>המרכיבות כל חזזית, אלא רק בתצפית </a:t>
            </a:r>
            <a:r>
              <a:rPr lang="he-IL" dirty="0" smtClean="0">
                <a:solidFill>
                  <a:srgbClr val="1D4C72"/>
                </a:solidFill>
                <a:latin typeface="+mn-lt"/>
                <a:cs typeface="+mn-cs"/>
              </a:rPr>
              <a:t>מיקרוסקופית.</a:t>
            </a:r>
            <a:endParaRPr lang="he-IL" dirty="0">
              <a:solidFill>
                <a:srgbClr val="1D4C72"/>
              </a:solidFill>
              <a:latin typeface="+mn-lt"/>
              <a:cs typeface="+mn-cs"/>
            </a:endParaRPr>
          </a:p>
        </p:txBody>
      </p:sp>
      <p:pic>
        <p:nvPicPr>
          <p:cNvPr id="4506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88" y="3057525"/>
            <a:ext cx="3470275"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75" y="3057525"/>
            <a:ext cx="3997325"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8"/>
          <p:cNvSpPr>
            <a:spLocks noChangeArrowheads="1"/>
          </p:cNvSpPr>
          <p:nvPr/>
        </p:nvSpPr>
        <p:spPr bwMode="auto">
          <a:xfrm>
            <a:off x="7367588" y="5540375"/>
            <a:ext cx="1079500" cy="261938"/>
          </a:xfrm>
          <a:prstGeom prst="rect">
            <a:avLst/>
          </a:prstGeom>
          <a:noFill/>
          <a:ln>
            <a:noFill/>
          </a:ln>
          <a:extLst/>
        </p:spPr>
        <p:txBody>
          <a:bodyPr wrap="none">
            <a:spAutoFit/>
          </a:bodyPr>
          <a:lstStyle/>
          <a:p>
            <a:pPr fontAlgn="auto">
              <a:spcBef>
                <a:spcPts val="0"/>
              </a:spcBef>
              <a:spcAft>
                <a:spcPts val="0"/>
              </a:spcAft>
              <a:defRPr/>
            </a:pPr>
            <a:r>
              <a:rPr lang="he-IL" sz="1100" kern="0" dirty="0">
                <a:solidFill>
                  <a:schemeClr val="bg1"/>
                </a:solidFill>
              </a:rPr>
              <a:t>ד"ר נורית קינן ©</a:t>
            </a:r>
            <a:endParaRPr lang="en-US" sz="1100" kern="0" dirty="0">
              <a:solidFill>
                <a:schemeClr val="bg1"/>
              </a:solidFill>
            </a:endParaRPr>
          </a:p>
        </p:txBody>
      </p:sp>
      <p:sp>
        <p:nvSpPr>
          <p:cNvPr id="15" name="מלבן 18"/>
          <p:cNvSpPr>
            <a:spLocks noChangeArrowheads="1"/>
          </p:cNvSpPr>
          <p:nvPr/>
        </p:nvSpPr>
        <p:spPr bwMode="auto">
          <a:xfrm>
            <a:off x="2963863" y="5540375"/>
            <a:ext cx="1079500" cy="261938"/>
          </a:xfrm>
          <a:prstGeom prst="rect">
            <a:avLst/>
          </a:prstGeom>
          <a:noFill/>
          <a:ln>
            <a:noFill/>
          </a:ln>
          <a:extLst/>
        </p:spPr>
        <p:txBody>
          <a:bodyPr wrap="none">
            <a:spAutoFit/>
          </a:bodyPr>
          <a:lstStyle/>
          <a:p>
            <a:pPr fontAlgn="auto">
              <a:spcBef>
                <a:spcPts val="0"/>
              </a:spcBef>
              <a:spcAft>
                <a:spcPts val="0"/>
              </a:spcAft>
              <a:defRPr/>
            </a:pPr>
            <a:r>
              <a:rPr lang="he-IL" sz="1100" kern="0" dirty="0">
                <a:solidFill>
                  <a:schemeClr val="bg1"/>
                </a:solidFill>
              </a:rPr>
              <a:t>ד"ר נורית קינן ©</a:t>
            </a:r>
            <a:endParaRPr lang="en-US" sz="1100" kern="0" dirty="0">
              <a:solidFill>
                <a:schemeClr val="bg1"/>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506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6481499-D226-41C7-B364-7D55F1DD4452}" type="slidenum">
              <a:rPr lang="he-IL" altLang="he-IL" sz="1100">
                <a:solidFill>
                  <a:srgbClr val="BFBFBF"/>
                </a:solidFill>
              </a:rPr>
              <a:pPr algn="l" eaLnBrk="1" hangingPunct="1"/>
              <a:t>23</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E085F5-92BB-4365-9D51-FF3CE5784D71}" type="slidenum">
              <a:rPr lang="he-IL" sz="1800" smtClean="0"/>
              <a:pPr fontAlgn="base">
                <a:spcBef>
                  <a:spcPct val="0"/>
                </a:spcBef>
                <a:spcAft>
                  <a:spcPct val="0"/>
                </a:spcAft>
                <a:defRPr/>
              </a:pPr>
              <a:t>24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11" name="Rectangle 14"/>
          <p:cNvSpPr/>
          <p:nvPr/>
        </p:nvSpPr>
        <p:spPr>
          <a:xfrm>
            <a:off x="388938" y="2928938"/>
            <a:ext cx="8196262" cy="3524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smtClean="0">
                <a:solidFill>
                  <a:schemeClr val="tx1"/>
                </a:solidFill>
              </a:rPr>
              <a:t>א. שני </a:t>
            </a:r>
            <a:r>
              <a:rPr lang="he-IL" dirty="0">
                <a:solidFill>
                  <a:schemeClr val="tx1"/>
                </a:solidFill>
              </a:rPr>
              <a:t>השותפים בחזזית, האצות </a:t>
            </a:r>
            <a:r>
              <a:rPr lang="he-IL" dirty="0" smtClean="0">
                <a:solidFill>
                  <a:schemeClr val="tx1"/>
                </a:solidFill>
              </a:rPr>
              <a:t>החד</a:t>
            </a:r>
            <a:r>
              <a:rPr lang="he-IL" dirty="0" smtClean="0">
                <a:solidFill>
                  <a:schemeClr val="tx1"/>
                </a:solidFill>
                <a:latin typeface="Arial"/>
                <a:cs typeface="Arial"/>
              </a:rPr>
              <a:t>־</a:t>
            </a:r>
            <a:r>
              <a:rPr lang="he-IL" dirty="0" smtClean="0">
                <a:solidFill>
                  <a:schemeClr val="tx1"/>
                </a:solidFill>
              </a:rPr>
              <a:t>תאיות </a:t>
            </a:r>
            <a:r>
              <a:rPr lang="he-IL" dirty="0">
                <a:solidFill>
                  <a:schemeClr val="tx1"/>
                </a:solidFill>
              </a:rPr>
              <a:t>והפטריות, מפיקים תועלת מיחסי הגומלין </a:t>
            </a:r>
          </a:p>
          <a:p>
            <a:pPr fontAlgn="auto">
              <a:spcBef>
                <a:spcPts val="0"/>
              </a:spcBef>
              <a:spcAft>
                <a:spcPts val="0"/>
              </a:spcAft>
              <a:defRPr/>
            </a:pPr>
            <a:r>
              <a:rPr lang="he-IL" dirty="0">
                <a:solidFill>
                  <a:schemeClr val="tx1"/>
                </a:solidFill>
              </a:rPr>
              <a:t>    ביניהם:  </a:t>
            </a:r>
          </a:p>
          <a:p>
            <a:pPr fontAlgn="auto">
              <a:spcBef>
                <a:spcPts val="0"/>
              </a:spcBef>
              <a:spcAft>
                <a:spcPts val="0"/>
              </a:spcAft>
              <a:defRPr/>
            </a:pPr>
            <a:r>
              <a:rPr lang="he-IL" dirty="0">
                <a:solidFill>
                  <a:schemeClr val="tx1"/>
                </a:solidFill>
              </a:rPr>
              <a:t>    האצות שבחזזית מבצעות פוטוסינתזה. </a:t>
            </a:r>
            <a:r>
              <a:rPr lang="he-IL" dirty="0" smtClean="0">
                <a:solidFill>
                  <a:schemeClr val="tx1"/>
                </a:solidFill>
              </a:rPr>
              <a:t>מקצת החומרים </a:t>
            </a:r>
            <a:r>
              <a:rPr lang="he-IL" dirty="0">
                <a:solidFill>
                  <a:schemeClr val="tx1"/>
                </a:solidFill>
              </a:rPr>
              <a:t>האורגניים שהן מייצרות עוברים </a:t>
            </a:r>
          </a:p>
          <a:p>
            <a:pPr fontAlgn="auto">
              <a:spcBef>
                <a:spcPts val="0"/>
              </a:spcBef>
              <a:spcAft>
                <a:spcPts val="0"/>
              </a:spcAft>
              <a:defRPr/>
            </a:pPr>
            <a:r>
              <a:rPr lang="he-IL" dirty="0">
                <a:solidFill>
                  <a:schemeClr val="tx1"/>
                </a:solidFill>
              </a:rPr>
              <a:t>    אל הפטריות </a:t>
            </a:r>
            <a:r>
              <a:rPr lang="he-IL" dirty="0" smtClean="0">
                <a:solidFill>
                  <a:schemeClr val="tx1"/>
                </a:solidFill>
              </a:rPr>
              <a:t>שבחזזית </a:t>
            </a:r>
            <a:r>
              <a:rPr lang="he-IL" dirty="0">
                <a:solidFill>
                  <a:schemeClr val="tx1"/>
                </a:solidFill>
              </a:rPr>
              <a:t>ומהווים </a:t>
            </a:r>
            <a:r>
              <a:rPr lang="he-IL" dirty="0" smtClean="0">
                <a:solidFill>
                  <a:schemeClr val="tx1"/>
                </a:solidFill>
              </a:rPr>
              <a:t>את מקור </a:t>
            </a:r>
            <a:r>
              <a:rPr lang="he-IL" dirty="0">
                <a:solidFill>
                  <a:schemeClr val="tx1"/>
                </a:solidFill>
              </a:rPr>
              <a:t>המזון של הפטריות. </a:t>
            </a:r>
            <a:r>
              <a:rPr lang="he-IL" dirty="0" smtClean="0">
                <a:solidFill>
                  <a:schemeClr val="tx1"/>
                </a:solidFill>
              </a:rPr>
              <a:t>לפטריות אין </a:t>
            </a:r>
            <a:r>
              <a:rPr lang="he-IL" dirty="0">
                <a:solidFill>
                  <a:schemeClr val="tx1"/>
                </a:solidFill>
              </a:rPr>
              <a:t>כלורופיל, </a:t>
            </a:r>
          </a:p>
          <a:p>
            <a:pPr fontAlgn="auto">
              <a:spcBef>
                <a:spcPts val="0"/>
              </a:spcBef>
              <a:spcAft>
                <a:spcPts val="0"/>
              </a:spcAft>
              <a:defRPr/>
            </a:pPr>
            <a:r>
              <a:rPr lang="he-IL" dirty="0">
                <a:solidFill>
                  <a:schemeClr val="tx1"/>
                </a:solidFill>
              </a:rPr>
              <a:t>    ולכן הן חייבות לקבל מזון ממקור חיצוני כלשהו – מהאצות, במקרה זה. </a:t>
            </a:r>
          </a:p>
          <a:p>
            <a:pPr fontAlgn="auto">
              <a:spcBef>
                <a:spcPts val="0"/>
              </a:spcBef>
              <a:spcAft>
                <a:spcPts val="0"/>
              </a:spcAft>
              <a:defRPr/>
            </a:pPr>
            <a:r>
              <a:rPr lang="he-IL" dirty="0">
                <a:solidFill>
                  <a:schemeClr val="tx1"/>
                </a:solidFill>
              </a:rPr>
              <a:t>    </a:t>
            </a:r>
            <a:r>
              <a:rPr lang="he-IL" dirty="0" smtClean="0">
                <a:solidFill>
                  <a:schemeClr val="tx1"/>
                </a:solidFill>
              </a:rPr>
              <a:t>הפטריות בנויות </a:t>
            </a:r>
            <a:r>
              <a:rPr lang="he-IL" dirty="0">
                <a:solidFill>
                  <a:schemeClr val="tx1"/>
                </a:solidFill>
              </a:rPr>
              <a:t>מקורים, </a:t>
            </a:r>
            <a:r>
              <a:rPr lang="he-IL" dirty="0" smtClean="0">
                <a:solidFill>
                  <a:schemeClr val="tx1"/>
                </a:solidFill>
              </a:rPr>
              <a:t>ושטח הפנים שלהן גדול</a:t>
            </a:r>
            <a:r>
              <a:rPr lang="he-IL" dirty="0">
                <a:solidFill>
                  <a:schemeClr val="tx1"/>
                </a:solidFill>
              </a:rPr>
              <a:t>. לכן הן סופגות ביעילות רבה מים </a:t>
            </a:r>
            <a:r>
              <a:rPr lang="he-IL" dirty="0" smtClean="0">
                <a:solidFill>
                  <a:schemeClr val="tx1"/>
                </a:solidFill>
              </a:rPr>
              <a:t>  </a:t>
            </a:r>
          </a:p>
          <a:p>
            <a:pPr fontAlgn="auto">
              <a:spcBef>
                <a:spcPts val="0"/>
              </a:spcBef>
              <a:spcAft>
                <a:spcPts val="0"/>
              </a:spcAft>
              <a:defRPr/>
            </a:pPr>
            <a:r>
              <a:rPr lang="he-IL" dirty="0" smtClean="0">
                <a:solidFill>
                  <a:schemeClr val="tx1"/>
                </a:solidFill>
              </a:rPr>
              <a:t>    ומינרלים מן </a:t>
            </a:r>
            <a:r>
              <a:rPr lang="he-IL" dirty="0">
                <a:solidFill>
                  <a:schemeClr val="tx1"/>
                </a:solidFill>
              </a:rPr>
              <a:t>הסביבה. </a:t>
            </a:r>
            <a:r>
              <a:rPr lang="he-IL" dirty="0" smtClean="0">
                <a:solidFill>
                  <a:schemeClr val="tx1"/>
                </a:solidFill>
              </a:rPr>
              <a:t>מקצת המים </a:t>
            </a:r>
            <a:r>
              <a:rPr lang="he-IL" dirty="0">
                <a:solidFill>
                  <a:schemeClr val="tx1"/>
                </a:solidFill>
              </a:rPr>
              <a:t>והמינרלים עוברים אל האצות שבחזזית. כמו כן, האצות </a:t>
            </a:r>
            <a:endParaRPr lang="he-IL" dirty="0" smtClean="0">
              <a:solidFill>
                <a:schemeClr val="tx1"/>
              </a:solidFill>
            </a:endParaRPr>
          </a:p>
          <a:p>
            <a:pPr fontAlgn="auto">
              <a:spcBef>
                <a:spcPts val="0"/>
              </a:spcBef>
              <a:spcAft>
                <a:spcPts val="0"/>
              </a:spcAft>
              <a:defRPr/>
            </a:pPr>
            <a:r>
              <a:rPr lang="he-IL" dirty="0">
                <a:solidFill>
                  <a:schemeClr val="tx1"/>
                </a:solidFill>
              </a:rPr>
              <a:t> </a:t>
            </a:r>
            <a:r>
              <a:rPr lang="he-IL" dirty="0" smtClean="0">
                <a:solidFill>
                  <a:schemeClr val="tx1"/>
                </a:solidFill>
              </a:rPr>
              <a:t>   גדלות בתוך </a:t>
            </a:r>
            <a:r>
              <a:rPr lang="he-IL" dirty="0">
                <a:solidFill>
                  <a:schemeClr val="tx1"/>
                </a:solidFill>
              </a:rPr>
              <a:t>סבך הקורים. כך הן </a:t>
            </a:r>
            <a:r>
              <a:rPr lang="he-IL" dirty="0" smtClean="0">
                <a:solidFill>
                  <a:schemeClr val="tx1"/>
                </a:solidFill>
              </a:rPr>
              <a:t>מוגנות </a:t>
            </a:r>
            <a:r>
              <a:rPr lang="he-IL" dirty="0">
                <a:solidFill>
                  <a:schemeClr val="tx1"/>
                </a:solidFill>
              </a:rPr>
              <a:t>במידה </a:t>
            </a:r>
            <a:r>
              <a:rPr lang="he-IL" dirty="0" smtClean="0">
                <a:solidFill>
                  <a:schemeClr val="tx1"/>
                </a:solidFill>
              </a:rPr>
              <a:t>רבה </a:t>
            </a:r>
            <a:r>
              <a:rPr lang="he-IL" dirty="0">
                <a:solidFill>
                  <a:schemeClr val="tx1"/>
                </a:solidFill>
              </a:rPr>
              <a:t>מהתייבשות, מקרינה חזקה וכדומה.</a:t>
            </a:r>
          </a:p>
          <a:p>
            <a:pPr fontAlgn="auto">
              <a:spcBef>
                <a:spcPts val="0"/>
              </a:spcBef>
              <a:spcAft>
                <a:spcPts val="0"/>
              </a:spcAft>
              <a:defRPr/>
            </a:pPr>
            <a:endParaRPr lang="he-IL" sz="600" dirty="0">
              <a:solidFill>
                <a:schemeClr val="tx1"/>
              </a:solidFill>
            </a:endParaRPr>
          </a:p>
          <a:p>
            <a:pPr fontAlgn="auto">
              <a:spcBef>
                <a:spcPts val="0"/>
              </a:spcBef>
              <a:spcAft>
                <a:spcPts val="0"/>
              </a:spcAft>
              <a:defRPr/>
            </a:pPr>
            <a:r>
              <a:rPr lang="en-US" dirty="0">
                <a:solidFill>
                  <a:schemeClr val="tx1"/>
                </a:solidFill>
              </a:rPr>
              <a:t>II</a:t>
            </a:r>
            <a:r>
              <a:rPr lang="he-IL" dirty="0">
                <a:solidFill>
                  <a:schemeClr val="tx1"/>
                </a:solidFill>
              </a:rPr>
              <a:t>. </a:t>
            </a:r>
            <a:r>
              <a:rPr lang="he-IL" dirty="0" smtClean="0">
                <a:solidFill>
                  <a:schemeClr val="tx1"/>
                </a:solidFill>
              </a:rPr>
              <a:t>הדדיות. שני הצדדים נהנים מהשותפות.</a:t>
            </a:r>
            <a:endParaRPr lang="he-IL" sz="4000" dirty="0">
              <a:solidFill>
                <a:srgbClr val="FF0000"/>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608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ECC0FA6-6D88-4FE0-85E6-2BBD1DE946D0}" type="slidenum">
              <a:rPr lang="he-IL" altLang="he-IL" sz="1100">
                <a:solidFill>
                  <a:srgbClr val="BFBFBF"/>
                </a:solidFill>
              </a:rPr>
              <a:pPr algn="l" eaLnBrk="1" hangingPunct="1"/>
              <a:t>24</a:t>
            </a:fld>
            <a:endParaRPr lang="he-IL" altLang="he-IL" sz="1100" dirty="0">
              <a:solidFill>
                <a:srgbClr val="BFBFBF"/>
              </a:solidFill>
            </a:endParaRPr>
          </a:p>
        </p:txBody>
      </p:sp>
      <p:sp>
        <p:nvSpPr>
          <p:cNvPr id="10" name="TextBox 9"/>
          <p:cNvSpPr txBox="1"/>
          <p:nvPr/>
        </p:nvSpPr>
        <p:spPr>
          <a:xfrm>
            <a:off x="531813" y="571500"/>
            <a:ext cx="8183562" cy="15696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9:</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בחזזיות יש סימביוזה בין אצות </a:t>
            </a:r>
            <a:r>
              <a:rPr lang="he-IL" dirty="0" smtClean="0">
                <a:solidFill>
                  <a:srgbClr val="1D4C72"/>
                </a:solidFill>
                <a:latin typeface="+mn-lt"/>
                <a:cs typeface="+mn-cs"/>
              </a:rPr>
              <a:t>חד</a:t>
            </a:r>
            <a:r>
              <a:rPr lang="he-IL" dirty="0" smtClean="0">
                <a:solidFill>
                  <a:srgbClr val="1D4C72"/>
                </a:solidFill>
                <a:latin typeface="Arial"/>
                <a:cs typeface="Arial"/>
              </a:rPr>
              <a:t>־</a:t>
            </a:r>
            <a:r>
              <a:rPr lang="he-IL" dirty="0" smtClean="0">
                <a:solidFill>
                  <a:srgbClr val="1D4C72"/>
                </a:solidFill>
                <a:latin typeface="+mn-lt"/>
                <a:cs typeface="+mn-cs"/>
              </a:rPr>
              <a:t>תאיות </a:t>
            </a:r>
            <a:r>
              <a:rPr lang="he-IL" dirty="0">
                <a:solidFill>
                  <a:srgbClr val="1D4C72"/>
                </a:solidFill>
                <a:latin typeface="+mn-lt"/>
                <a:cs typeface="+mn-cs"/>
              </a:rPr>
              <a:t>ובין פטריות.</a:t>
            </a:r>
          </a:p>
          <a:p>
            <a:pPr fontAlgn="auto">
              <a:spcBef>
                <a:spcPts val="0"/>
              </a:spcBef>
              <a:spcAft>
                <a:spcPts val="0"/>
              </a:spcAft>
              <a:defRPr/>
            </a:pPr>
            <a:r>
              <a:rPr lang="he-IL" dirty="0" smtClean="0">
                <a:solidFill>
                  <a:srgbClr val="1D4C72"/>
                </a:solidFill>
              </a:rPr>
              <a:t>א. מהי </a:t>
            </a:r>
            <a:r>
              <a:rPr lang="he-IL" dirty="0">
                <a:solidFill>
                  <a:srgbClr val="1D4C72"/>
                </a:solidFill>
              </a:rPr>
              <a:t>ההשפעה של </a:t>
            </a:r>
            <a:r>
              <a:rPr lang="he-IL" u="sng" dirty="0">
                <a:solidFill>
                  <a:srgbClr val="1D4C72"/>
                </a:solidFill>
              </a:rPr>
              <a:t>כל אחד</a:t>
            </a:r>
            <a:r>
              <a:rPr lang="he-IL" dirty="0">
                <a:solidFill>
                  <a:srgbClr val="1D4C72"/>
                </a:solidFill>
              </a:rPr>
              <a:t> מן היצורים בחזזית על היצור האחר?</a:t>
            </a:r>
          </a:p>
          <a:p>
            <a:pPr fontAlgn="auto">
              <a:spcBef>
                <a:spcPts val="0"/>
              </a:spcBef>
              <a:spcAft>
                <a:spcPts val="0"/>
              </a:spcAft>
              <a:defRPr/>
            </a:pPr>
            <a:r>
              <a:rPr lang="he-IL" sz="600" dirty="0">
                <a:solidFill>
                  <a:srgbClr val="1D4C72"/>
                </a:solidFill>
              </a:rPr>
              <a:t>  </a:t>
            </a:r>
          </a:p>
          <a:p>
            <a:pPr fontAlgn="auto">
              <a:spcBef>
                <a:spcPts val="0"/>
              </a:spcBef>
              <a:spcAft>
                <a:spcPts val="0"/>
              </a:spcAft>
              <a:defRPr/>
            </a:pPr>
            <a:r>
              <a:rPr lang="he-IL" dirty="0" smtClean="0">
                <a:solidFill>
                  <a:srgbClr val="1D4C72"/>
                </a:solidFill>
                <a:latin typeface="+mn-lt"/>
                <a:cs typeface="+mn-cs"/>
              </a:rPr>
              <a:t>ב. מהו </a:t>
            </a:r>
            <a:r>
              <a:rPr lang="he-IL" dirty="0">
                <a:solidFill>
                  <a:srgbClr val="1D4C72"/>
                </a:solidFill>
                <a:latin typeface="+mn-lt"/>
                <a:cs typeface="+mn-cs"/>
              </a:rPr>
              <a:t>סוג הסימביוזה </a:t>
            </a:r>
            <a:r>
              <a:rPr lang="he-IL" dirty="0" smtClean="0">
                <a:solidFill>
                  <a:srgbClr val="1D4C72"/>
                </a:solidFill>
                <a:latin typeface="+mn-lt"/>
                <a:cs typeface="+mn-cs"/>
              </a:rPr>
              <a:t>בין שני השותפים בחזזית: טפילות, הדדיות או </a:t>
            </a:r>
            <a:r>
              <a:rPr lang="he-IL" dirty="0" err="1" smtClean="0">
                <a:solidFill>
                  <a:srgbClr val="1D4C72"/>
                </a:solidFill>
                <a:latin typeface="+mn-lt"/>
                <a:cs typeface="+mn-cs"/>
              </a:rPr>
              <a:t>קומנסליזם</a:t>
            </a:r>
            <a:r>
              <a:rPr lang="he-IL" dirty="0" smtClean="0">
                <a:solidFill>
                  <a:srgbClr val="1D4C72"/>
                </a:solidFill>
                <a:latin typeface="+mn-lt"/>
                <a:cs typeface="+mn-cs"/>
              </a:rPr>
              <a:t>?</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518477"/>
            <a:ext cx="8240713" cy="40626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10:</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גידלו שמרים </a:t>
            </a:r>
            <a:r>
              <a:rPr lang="he-IL" dirty="0">
                <a:solidFill>
                  <a:schemeClr val="tx2"/>
                </a:solidFill>
                <a:latin typeface="+mn-lt"/>
                <a:cs typeface="+mn-cs"/>
              </a:rPr>
              <a:t>בכלי </a:t>
            </a:r>
            <a:r>
              <a:rPr lang="he-IL" dirty="0" smtClean="0">
                <a:solidFill>
                  <a:schemeClr val="tx2"/>
                </a:solidFill>
                <a:latin typeface="+mn-lt"/>
                <a:cs typeface="+mn-cs"/>
              </a:rPr>
              <a:t>ובו תנאים </a:t>
            </a:r>
            <a:r>
              <a:rPr lang="he-IL" dirty="0">
                <a:solidFill>
                  <a:schemeClr val="tx2"/>
                </a:solidFill>
                <a:latin typeface="+mn-lt"/>
                <a:cs typeface="+mn-cs"/>
              </a:rPr>
              <a:t>מתאימים </a:t>
            </a:r>
          </a:p>
          <a:p>
            <a:pPr fontAlgn="auto">
              <a:spcBef>
                <a:spcPts val="0"/>
              </a:spcBef>
              <a:spcAft>
                <a:spcPts val="0"/>
              </a:spcAft>
              <a:defRPr/>
            </a:pPr>
            <a:r>
              <a:rPr lang="he-IL" dirty="0">
                <a:solidFill>
                  <a:schemeClr val="tx2"/>
                </a:solidFill>
                <a:latin typeface="+mn-lt"/>
                <a:cs typeface="+mn-cs"/>
              </a:rPr>
              <a:t>(תמיסת סוכר, טמפרטורה נוחה וכדומה).</a:t>
            </a:r>
          </a:p>
          <a:p>
            <a:pPr fontAlgn="auto">
              <a:spcBef>
                <a:spcPts val="0"/>
              </a:spcBef>
              <a:spcAft>
                <a:spcPts val="0"/>
              </a:spcAft>
              <a:defRPr/>
            </a:pPr>
            <a:endParaRPr lang="he-IL" sz="600" dirty="0">
              <a:solidFill>
                <a:schemeClr val="tx2"/>
              </a:solidFill>
              <a:latin typeface="+mn-lt"/>
              <a:cs typeface="+mn-cs"/>
            </a:endParaRPr>
          </a:p>
          <a:p>
            <a:pPr fontAlgn="auto">
              <a:spcBef>
                <a:spcPts val="0"/>
              </a:spcBef>
              <a:spcAft>
                <a:spcPts val="0"/>
              </a:spcAft>
              <a:defRPr/>
            </a:pPr>
            <a:r>
              <a:rPr lang="he-IL" dirty="0">
                <a:solidFill>
                  <a:schemeClr val="tx2"/>
                </a:solidFill>
                <a:latin typeface="+mn-lt"/>
                <a:cs typeface="+mn-cs"/>
              </a:rPr>
              <a:t>לאחר שבוע הוסיפו לכלי כמות קטנה של </a:t>
            </a:r>
          </a:p>
          <a:p>
            <a:pPr fontAlgn="auto">
              <a:spcBef>
                <a:spcPts val="0"/>
              </a:spcBef>
              <a:spcAft>
                <a:spcPts val="0"/>
              </a:spcAft>
              <a:defRPr/>
            </a:pPr>
            <a:r>
              <a:rPr lang="he-IL" dirty="0">
                <a:solidFill>
                  <a:schemeClr val="tx2"/>
                </a:solidFill>
                <a:latin typeface="+mn-lt"/>
                <a:cs typeface="+mn-cs"/>
              </a:rPr>
              <a:t>סנדליות, ושמרו על תנאים קבועים בכלי.</a:t>
            </a:r>
          </a:p>
          <a:p>
            <a:pPr fontAlgn="auto">
              <a:spcBef>
                <a:spcPts val="0"/>
              </a:spcBef>
              <a:spcAft>
                <a:spcPts val="0"/>
              </a:spcAft>
              <a:defRPr/>
            </a:pPr>
            <a:endParaRPr lang="he-IL" sz="600" dirty="0">
              <a:solidFill>
                <a:schemeClr val="tx2"/>
              </a:solidFill>
              <a:latin typeface="+mn-lt"/>
              <a:cs typeface="+mn-cs"/>
            </a:endParaRPr>
          </a:p>
          <a:p>
            <a:pPr fontAlgn="auto">
              <a:spcBef>
                <a:spcPts val="0"/>
              </a:spcBef>
              <a:spcAft>
                <a:spcPts val="0"/>
              </a:spcAft>
              <a:defRPr/>
            </a:pPr>
            <a:r>
              <a:rPr lang="he-IL" dirty="0">
                <a:solidFill>
                  <a:schemeClr val="tx2"/>
                </a:solidFill>
                <a:latin typeface="+mn-lt"/>
                <a:cs typeface="+mn-cs"/>
              </a:rPr>
              <a:t>בעקומות שלפניכם רואים את </a:t>
            </a:r>
            <a:r>
              <a:rPr lang="he-IL" dirty="0" smtClean="0">
                <a:solidFill>
                  <a:schemeClr val="tx2"/>
                </a:solidFill>
                <a:latin typeface="+mn-lt"/>
                <a:cs typeface="+mn-cs"/>
              </a:rPr>
              <a:t>השינויים </a:t>
            </a:r>
            <a:r>
              <a:rPr lang="en-US" dirty="0" smtClean="0">
                <a:solidFill>
                  <a:schemeClr val="tx2"/>
                </a:solidFill>
                <a:latin typeface="+mn-lt"/>
                <a:cs typeface="+mn-cs"/>
              </a:rPr>
              <a:t/>
            </a:r>
            <a:br>
              <a:rPr lang="en-US" dirty="0" smtClean="0">
                <a:solidFill>
                  <a:schemeClr val="tx2"/>
                </a:solidFill>
                <a:latin typeface="+mn-lt"/>
                <a:cs typeface="+mn-cs"/>
              </a:rPr>
            </a:br>
            <a:r>
              <a:rPr lang="he-IL" dirty="0" smtClean="0">
                <a:solidFill>
                  <a:schemeClr val="tx2"/>
                </a:solidFill>
                <a:latin typeface="+mn-lt"/>
                <a:cs typeface="+mn-cs"/>
              </a:rPr>
              <a:t>בגודל האוכלוסייה בכלי </a:t>
            </a:r>
            <a:r>
              <a:rPr lang="he-IL" dirty="0">
                <a:solidFill>
                  <a:schemeClr val="tx2"/>
                </a:solidFill>
                <a:latin typeface="+mn-lt"/>
                <a:cs typeface="+mn-cs"/>
              </a:rPr>
              <a:t>במהלך 16 ימים</a:t>
            </a:r>
            <a:r>
              <a:rPr lang="he-IL" dirty="0">
                <a:solidFill>
                  <a:schemeClr val="tx2"/>
                </a:solidFill>
              </a:rPr>
              <a:t>.</a:t>
            </a:r>
            <a:r>
              <a:rPr lang="he-IL" dirty="0">
                <a:solidFill>
                  <a:schemeClr val="tx2"/>
                </a:solidFill>
                <a:latin typeface="+mn-lt"/>
                <a:cs typeface="+mn-cs"/>
              </a:rPr>
              <a:t> </a:t>
            </a:r>
            <a:endParaRPr lang="he-IL" sz="600" dirty="0">
              <a:solidFill>
                <a:schemeClr val="tx2"/>
              </a:solidFill>
              <a:latin typeface="+mn-lt"/>
              <a:cs typeface="+mn-cs"/>
            </a:endParaRPr>
          </a:p>
          <a:p>
            <a:pPr fontAlgn="auto">
              <a:spcBef>
                <a:spcPts val="0"/>
              </a:spcBef>
              <a:spcAft>
                <a:spcPts val="0"/>
              </a:spcAft>
              <a:defRPr/>
            </a:pPr>
            <a:endParaRPr lang="he-IL" sz="1200" dirty="0" smtClean="0">
              <a:solidFill>
                <a:schemeClr val="tx2"/>
              </a:solidFill>
              <a:latin typeface="+mn-lt"/>
              <a:cs typeface="+mn-cs"/>
            </a:endParaRPr>
          </a:p>
          <a:p>
            <a:pPr fontAlgn="auto">
              <a:spcBef>
                <a:spcPts val="0"/>
              </a:spcBef>
              <a:spcAft>
                <a:spcPts val="0"/>
              </a:spcAft>
              <a:defRPr/>
            </a:pPr>
            <a:endParaRPr lang="he-IL" sz="1200" dirty="0">
              <a:solidFill>
                <a:schemeClr val="tx2"/>
              </a:solidFill>
              <a:latin typeface="+mn-lt"/>
              <a:cs typeface="+mn-cs"/>
            </a:endParaRPr>
          </a:p>
          <a:p>
            <a:pPr fontAlgn="auto">
              <a:spcBef>
                <a:spcPts val="0"/>
              </a:spcBef>
              <a:spcAft>
                <a:spcPts val="0"/>
              </a:spcAft>
              <a:defRPr/>
            </a:pPr>
            <a:r>
              <a:rPr lang="he-IL" dirty="0" smtClean="0">
                <a:solidFill>
                  <a:schemeClr val="tx2"/>
                </a:solidFill>
                <a:latin typeface="+mn-lt"/>
                <a:cs typeface="+mn-cs"/>
              </a:rPr>
              <a:t>איזו מבין </a:t>
            </a:r>
            <a:r>
              <a:rPr lang="he-IL" dirty="0">
                <a:solidFill>
                  <a:schemeClr val="tx2"/>
                </a:solidFill>
                <a:latin typeface="+mn-lt"/>
                <a:cs typeface="+mn-cs"/>
              </a:rPr>
              <a:t>האפשרויות </a:t>
            </a:r>
            <a:r>
              <a:rPr lang="he-IL" dirty="0" smtClean="0">
                <a:solidFill>
                  <a:schemeClr val="tx2"/>
                </a:solidFill>
                <a:latin typeface="+mn-lt"/>
                <a:cs typeface="+mn-cs"/>
              </a:rPr>
              <a:t>הבאות, סביר להניח שהעקומות </a:t>
            </a:r>
            <a:r>
              <a:rPr lang="he-IL" dirty="0">
                <a:solidFill>
                  <a:schemeClr val="tx2"/>
                </a:solidFill>
                <a:latin typeface="+mn-lt"/>
                <a:cs typeface="+mn-cs"/>
              </a:rPr>
              <a:t>מייצגות? </a:t>
            </a:r>
            <a:endParaRPr lang="en-US" dirty="0">
              <a:solidFill>
                <a:schemeClr val="tx2"/>
              </a:solidFill>
              <a:latin typeface="+mn-lt"/>
              <a:cs typeface="+mn-cs"/>
            </a:endParaRPr>
          </a:p>
          <a:p>
            <a:pPr fontAlgn="auto">
              <a:spcBef>
                <a:spcPts val="0"/>
              </a:spcBef>
              <a:spcAft>
                <a:spcPts val="0"/>
              </a:spcAft>
              <a:defRPr/>
            </a:pPr>
            <a:r>
              <a:rPr lang="he-IL" b="1" dirty="0">
                <a:solidFill>
                  <a:schemeClr val="tx2"/>
                </a:solidFill>
                <a:latin typeface="+mn-lt"/>
                <a:cs typeface="+mn-cs"/>
              </a:rPr>
              <a:t>       א.</a:t>
            </a:r>
            <a:r>
              <a:rPr lang="he-IL" dirty="0">
                <a:solidFill>
                  <a:schemeClr val="tx2"/>
                </a:solidFill>
                <a:latin typeface="+mn-lt"/>
                <a:cs typeface="+mn-cs"/>
              </a:rPr>
              <a:t>  יחסי </a:t>
            </a:r>
            <a:r>
              <a:rPr lang="he-IL" dirty="0" smtClean="0">
                <a:solidFill>
                  <a:schemeClr val="tx2"/>
                </a:solidFill>
                <a:latin typeface="+mn-lt"/>
                <a:cs typeface="+mn-cs"/>
              </a:rPr>
              <a:t>טורף</a:t>
            </a:r>
            <a:r>
              <a:rPr lang="he-IL" dirty="0" smtClean="0">
                <a:solidFill>
                  <a:schemeClr val="tx2"/>
                </a:solidFill>
                <a:latin typeface="Arial"/>
                <a:cs typeface="Arial"/>
              </a:rPr>
              <a:t>־</a:t>
            </a:r>
            <a:r>
              <a:rPr lang="he-IL" dirty="0" smtClean="0">
                <a:solidFill>
                  <a:schemeClr val="tx2"/>
                </a:solidFill>
                <a:latin typeface="+mn-lt"/>
                <a:cs typeface="+mn-cs"/>
              </a:rPr>
              <a:t>נטרף </a:t>
            </a:r>
            <a:r>
              <a:rPr lang="he-IL" dirty="0">
                <a:solidFill>
                  <a:schemeClr val="tx2"/>
                </a:solidFill>
                <a:latin typeface="+mn-lt"/>
                <a:cs typeface="+mn-cs"/>
              </a:rPr>
              <a:t>בין הסנדליות לבין השמרים</a:t>
            </a:r>
          </a:p>
          <a:p>
            <a:pPr fontAlgn="auto">
              <a:spcBef>
                <a:spcPts val="0"/>
              </a:spcBef>
              <a:spcAft>
                <a:spcPts val="0"/>
              </a:spcAft>
              <a:defRPr/>
            </a:pPr>
            <a:r>
              <a:rPr lang="he-IL" b="1" dirty="0">
                <a:solidFill>
                  <a:schemeClr val="tx2"/>
                </a:solidFill>
                <a:latin typeface="+mn-lt"/>
                <a:cs typeface="+mn-cs"/>
              </a:rPr>
              <a:t>       ב.</a:t>
            </a:r>
            <a:r>
              <a:rPr lang="he-IL" dirty="0">
                <a:solidFill>
                  <a:schemeClr val="tx2"/>
                </a:solidFill>
                <a:latin typeface="+mn-lt"/>
                <a:cs typeface="+mn-cs"/>
              </a:rPr>
              <a:t>  יחסי תחרות בין השמרים לבין הסנדליות</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ג</a:t>
            </a:r>
            <a:r>
              <a:rPr lang="he-IL" dirty="0">
                <a:solidFill>
                  <a:schemeClr val="tx2"/>
                </a:solidFill>
                <a:latin typeface="+mn-lt"/>
                <a:cs typeface="+mn-cs"/>
              </a:rPr>
              <a:t>.  חיי שיתוף בין הסנדליות לבין השמרים  	</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ד.</a:t>
            </a:r>
            <a:r>
              <a:rPr lang="he-IL" dirty="0">
                <a:solidFill>
                  <a:schemeClr val="tx2"/>
                </a:solidFill>
                <a:latin typeface="+mn-lt"/>
                <a:cs typeface="+mn-cs"/>
              </a:rPr>
              <a:t>  מצב שבו הסנדליות והשמרים ניזונים מסוכר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C74CE10-D287-4740-B4AC-56AB921B8E7B}" type="slidenum">
              <a:rPr lang="he-IL" sz="1800" smtClean="0"/>
              <a:pPr fontAlgn="base">
                <a:spcBef>
                  <a:spcPct val="0"/>
                </a:spcBef>
                <a:spcAft>
                  <a:spcPct val="0"/>
                </a:spcAft>
                <a:defRPr/>
              </a:pPr>
              <a:t>25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10 </a:t>
            </a:r>
            <a:endParaRPr lang="he-IL" sz="2000" dirty="0" smtClean="0"/>
          </a:p>
        </p:txBody>
      </p:sp>
      <p:pic>
        <p:nvPicPr>
          <p:cNvPr id="4710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785813"/>
            <a:ext cx="4572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71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1EDF584-62B7-48F3-A0E0-A1BE07357FF4}" type="slidenum">
              <a:rPr lang="he-IL" altLang="he-IL" sz="1100">
                <a:solidFill>
                  <a:srgbClr val="BFBFBF"/>
                </a:solidFill>
              </a:rPr>
              <a:pPr algn="l" eaLnBrk="1" hangingPunct="1"/>
              <a:t>25</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579452"/>
            <a:ext cx="8240713" cy="378565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smtClean="0">
                <a:solidFill>
                  <a:srgbClr val="1D4C72"/>
                </a:solidFill>
              </a:rPr>
              <a:t>שאלה 10:</a:t>
            </a:r>
          </a:p>
          <a:p>
            <a:pPr fontAlgn="auto">
              <a:spcBef>
                <a:spcPts val="0"/>
              </a:spcBef>
              <a:spcAft>
                <a:spcPts val="0"/>
              </a:spcAft>
              <a:defRPr/>
            </a:pPr>
            <a:r>
              <a:rPr lang="he-IL" dirty="0" smtClean="0">
                <a:solidFill>
                  <a:srgbClr val="1D4C72"/>
                </a:solidFill>
              </a:rPr>
              <a:t>גידלו שמרים </a:t>
            </a:r>
            <a:r>
              <a:rPr lang="he-IL" dirty="0" smtClean="0">
                <a:solidFill>
                  <a:schemeClr val="tx2"/>
                </a:solidFill>
              </a:rPr>
              <a:t>בכלי ובו תנאים מתאימים </a:t>
            </a:r>
          </a:p>
          <a:p>
            <a:pPr fontAlgn="auto">
              <a:spcBef>
                <a:spcPts val="0"/>
              </a:spcBef>
              <a:spcAft>
                <a:spcPts val="0"/>
              </a:spcAft>
              <a:defRPr/>
            </a:pPr>
            <a:r>
              <a:rPr lang="he-IL" dirty="0" smtClean="0">
                <a:solidFill>
                  <a:schemeClr val="tx2"/>
                </a:solidFill>
              </a:rPr>
              <a:t>(תמיסת סוכר, טמפרטורה נוחה וכדומה).</a:t>
            </a:r>
          </a:p>
          <a:p>
            <a:pPr fontAlgn="auto">
              <a:spcBef>
                <a:spcPts val="0"/>
              </a:spcBef>
              <a:spcAft>
                <a:spcPts val="0"/>
              </a:spcAft>
              <a:defRPr/>
            </a:pPr>
            <a:endParaRPr lang="he-IL" sz="600" dirty="0" smtClean="0">
              <a:solidFill>
                <a:schemeClr val="tx2"/>
              </a:solidFill>
            </a:endParaRPr>
          </a:p>
          <a:p>
            <a:pPr fontAlgn="auto">
              <a:spcBef>
                <a:spcPts val="0"/>
              </a:spcBef>
              <a:spcAft>
                <a:spcPts val="0"/>
              </a:spcAft>
              <a:defRPr/>
            </a:pPr>
            <a:r>
              <a:rPr lang="he-IL" dirty="0" smtClean="0">
                <a:solidFill>
                  <a:schemeClr val="tx2"/>
                </a:solidFill>
              </a:rPr>
              <a:t>לאחר שבוע הוסיפו לכלי כמות קטנה של </a:t>
            </a:r>
          </a:p>
          <a:p>
            <a:pPr fontAlgn="auto">
              <a:spcBef>
                <a:spcPts val="0"/>
              </a:spcBef>
              <a:spcAft>
                <a:spcPts val="0"/>
              </a:spcAft>
              <a:defRPr/>
            </a:pPr>
            <a:r>
              <a:rPr lang="he-IL" dirty="0" smtClean="0">
                <a:solidFill>
                  <a:schemeClr val="tx2"/>
                </a:solidFill>
              </a:rPr>
              <a:t>סנדליות, ושמרו על תנאים קבועים בכלי.</a:t>
            </a:r>
          </a:p>
          <a:p>
            <a:pPr fontAlgn="auto">
              <a:spcBef>
                <a:spcPts val="0"/>
              </a:spcBef>
              <a:spcAft>
                <a:spcPts val="0"/>
              </a:spcAft>
              <a:defRPr/>
            </a:pPr>
            <a:endParaRPr lang="he-IL" sz="600" dirty="0" smtClean="0">
              <a:solidFill>
                <a:schemeClr val="tx2"/>
              </a:solidFill>
            </a:endParaRPr>
          </a:p>
          <a:p>
            <a:pPr fontAlgn="auto">
              <a:spcBef>
                <a:spcPts val="0"/>
              </a:spcBef>
              <a:spcAft>
                <a:spcPts val="0"/>
              </a:spcAft>
              <a:defRPr/>
            </a:pPr>
            <a:r>
              <a:rPr lang="he-IL" dirty="0" smtClean="0">
                <a:solidFill>
                  <a:schemeClr val="tx2"/>
                </a:solidFill>
              </a:rPr>
              <a:t>בעקומות שלפניכם רואים את השינויים </a:t>
            </a:r>
            <a:r>
              <a:rPr lang="en-US" dirty="0" smtClean="0">
                <a:solidFill>
                  <a:schemeClr val="tx2"/>
                </a:solidFill>
              </a:rPr>
              <a:t/>
            </a:r>
            <a:br>
              <a:rPr lang="en-US" dirty="0" smtClean="0">
                <a:solidFill>
                  <a:schemeClr val="tx2"/>
                </a:solidFill>
              </a:rPr>
            </a:br>
            <a:r>
              <a:rPr lang="he-IL" dirty="0" smtClean="0">
                <a:solidFill>
                  <a:schemeClr val="tx2"/>
                </a:solidFill>
              </a:rPr>
              <a:t>בגודל האוכלוסייה בכלי במהלך </a:t>
            </a:r>
            <a:r>
              <a:rPr lang="he-IL" dirty="0" err="1" smtClean="0">
                <a:solidFill>
                  <a:schemeClr val="tx2"/>
                </a:solidFill>
              </a:rPr>
              <a:t>16</a:t>
            </a:r>
            <a:r>
              <a:rPr lang="he-IL" dirty="0" smtClean="0">
                <a:solidFill>
                  <a:schemeClr val="tx2"/>
                </a:solidFill>
              </a:rPr>
              <a:t> ימים. </a:t>
            </a:r>
            <a:endParaRPr lang="he-IL" sz="600" dirty="0" smtClean="0">
              <a:solidFill>
                <a:schemeClr val="tx2"/>
              </a:solidFill>
            </a:endParaRPr>
          </a:p>
          <a:p>
            <a:pPr fontAlgn="auto">
              <a:spcBef>
                <a:spcPts val="0"/>
              </a:spcBef>
              <a:spcAft>
                <a:spcPts val="0"/>
              </a:spcAft>
              <a:defRPr/>
            </a:pPr>
            <a:endParaRPr lang="he-IL" sz="1200" dirty="0" smtClean="0">
              <a:solidFill>
                <a:schemeClr val="tx2"/>
              </a:solidFill>
            </a:endParaRPr>
          </a:p>
          <a:p>
            <a:pPr fontAlgn="auto">
              <a:spcBef>
                <a:spcPts val="0"/>
              </a:spcBef>
              <a:spcAft>
                <a:spcPts val="0"/>
              </a:spcAft>
              <a:defRPr/>
            </a:pPr>
            <a:r>
              <a:rPr lang="he-IL" dirty="0" smtClean="0">
                <a:solidFill>
                  <a:schemeClr val="tx2"/>
                </a:solidFill>
              </a:rPr>
              <a:t>איזו מבין האפשרויות הבאות, סביר להניח שהעקומות מייצגות? </a:t>
            </a:r>
            <a:endParaRPr lang="en-US" dirty="0" smtClean="0">
              <a:solidFill>
                <a:schemeClr val="tx2"/>
              </a:solidFill>
            </a:endParaRPr>
          </a:p>
          <a:p>
            <a:pPr fontAlgn="auto">
              <a:spcBef>
                <a:spcPts val="0"/>
              </a:spcBef>
              <a:spcAft>
                <a:spcPts val="0"/>
              </a:spcAft>
              <a:defRPr/>
            </a:pPr>
            <a:r>
              <a:rPr lang="he-IL" b="1" dirty="0" smtClean="0">
                <a:solidFill>
                  <a:schemeClr val="tx2"/>
                </a:solidFill>
              </a:rPr>
              <a:t>       א.</a:t>
            </a:r>
            <a:r>
              <a:rPr lang="he-IL" dirty="0" smtClean="0">
                <a:solidFill>
                  <a:schemeClr val="tx2"/>
                </a:solidFill>
              </a:rPr>
              <a:t>  יחסי טורף</a:t>
            </a:r>
            <a:r>
              <a:rPr lang="he-IL" dirty="0" smtClean="0">
                <a:solidFill>
                  <a:schemeClr val="tx2"/>
                </a:solidFill>
                <a:latin typeface="Arial"/>
                <a:cs typeface="Arial"/>
              </a:rPr>
              <a:t>־</a:t>
            </a:r>
            <a:r>
              <a:rPr lang="he-IL" dirty="0" smtClean="0">
                <a:solidFill>
                  <a:schemeClr val="tx2"/>
                </a:solidFill>
              </a:rPr>
              <a:t>נטרף בין הסנדליות לבין השמרים</a:t>
            </a:r>
          </a:p>
          <a:p>
            <a:pPr fontAlgn="auto">
              <a:spcBef>
                <a:spcPts val="0"/>
              </a:spcBef>
              <a:spcAft>
                <a:spcPts val="0"/>
              </a:spcAft>
              <a:defRPr/>
            </a:pPr>
            <a:r>
              <a:rPr lang="he-IL" b="1" dirty="0" smtClean="0">
                <a:solidFill>
                  <a:schemeClr val="tx2"/>
                </a:solidFill>
              </a:rPr>
              <a:t>       ב.</a:t>
            </a:r>
            <a:r>
              <a:rPr lang="he-IL" dirty="0" smtClean="0">
                <a:solidFill>
                  <a:schemeClr val="tx2"/>
                </a:solidFill>
              </a:rPr>
              <a:t>  יחסי תחרות בין השמרים לבין הסנדליות</a:t>
            </a:r>
          </a:p>
          <a:p>
            <a:pPr fontAlgn="auto">
              <a:spcBef>
                <a:spcPts val="0"/>
              </a:spcBef>
              <a:spcAft>
                <a:spcPts val="0"/>
              </a:spcAft>
              <a:defRPr/>
            </a:pPr>
            <a:r>
              <a:rPr lang="he-IL" dirty="0" smtClean="0">
                <a:solidFill>
                  <a:schemeClr val="tx2"/>
                </a:solidFill>
              </a:rPr>
              <a:t>       </a:t>
            </a:r>
            <a:r>
              <a:rPr lang="he-IL" b="1" dirty="0" smtClean="0">
                <a:solidFill>
                  <a:schemeClr val="tx2"/>
                </a:solidFill>
              </a:rPr>
              <a:t>ג</a:t>
            </a:r>
            <a:r>
              <a:rPr lang="he-IL" dirty="0" smtClean="0">
                <a:solidFill>
                  <a:schemeClr val="tx2"/>
                </a:solidFill>
              </a:rPr>
              <a:t>.  חיי שיתוף בין הסנדליות לבין השמרים  	</a:t>
            </a:r>
          </a:p>
          <a:p>
            <a:pPr fontAlgn="auto">
              <a:spcBef>
                <a:spcPts val="0"/>
              </a:spcBef>
              <a:spcAft>
                <a:spcPts val="0"/>
              </a:spcAft>
              <a:defRPr/>
            </a:pPr>
            <a:r>
              <a:rPr lang="he-IL" dirty="0" smtClean="0">
                <a:solidFill>
                  <a:schemeClr val="tx2"/>
                </a:solidFill>
              </a:rPr>
              <a:t>       </a:t>
            </a:r>
            <a:r>
              <a:rPr lang="he-IL" b="1" dirty="0" smtClean="0">
                <a:solidFill>
                  <a:schemeClr val="tx2"/>
                </a:solidFill>
              </a:rPr>
              <a:t>ד.</a:t>
            </a:r>
            <a:r>
              <a:rPr lang="he-IL" dirty="0" smtClean="0">
                <a:solidFill>
                  <a:schemeClr val="tx2"/>
                </a:solidFill>
              </a:rPr>
              <a:t>  מצב שבו הסנדליות והשמרים ניזונים מסוכר       </a:t>
            </a:r>
            <a:endParaRPr lang="he-IL"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217883B-4360-4371-AD0D-1759F31B7144}" type="slidenum">
              <a:rPr lang="he-IL" sz="1800" smtClean="0"/>
              <a:pPr fontAlgn="base">
                <a:spcBef>
                  <a:spcPct val="0"/>
                </a:spcBef>
                <a:spcAft>
                  <a:spcPct val="0"/>
                </a:spcAft>
                <a:defRPr/>
              </a:pPr>
              <a:t>26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גרף מחזורי (טורף-נטרף) </a:t>
            </a:r>
            <a:endParaRPr lang="he-IL" sz="2000" dirty="0" smtClean="0"/>
          </a:p>
        </p:txBody>
      </p:sp>
      <p:pic>
        <p:nvPicPr>
          <p:cNvPr id="481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692696"/>
            <a:ext cx="4572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p:nvPr/>
        </p:nvSpPr>
        <p:spPr>
          <a:xfrm>
            <a:off x="271463" y="4500563"/>
            <a:ext cx="8196262" cy="2143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א.</a:t>
            </a:r>
            <a:endParaRPr lang="he-IL" dirty="0">
              <a:solidFill>
                <a:schemeClr val="tx1"/>
              </a:solidFill>
            </a:endParaRPr>
          </a:p>
          <a:p>
            <a:pPr fontAlgn="auto">
              <a:lnSpc>
                <a:spcPts val="1000"/>
              </a:lnSpc>
              <a:spcBef>
                <a:spcPts val="0"/>
              </a:spcBef>
              <a:spcAft>
                <a:spcPts val="0"/>
              </a:spcAft>
              <a:defRPr/>
            </a:pPr>
            <a:endParaRPr lang="he-IL" dirty="0">
              <a:solidFill>
                <a:schemeClr val="tx1"/>
              </a:solidFill>
            </a:endParaRPr>
          </a:p>
          <a:p>
            <a:pPr fontAlgn="auto">
              <a:spcBef>
                <a:spcPts val="0"/>
              </a:spcBef>
              <a:spcAft>
                <a:spcPts val="0"/>
              </a:spcAft>
              <a:defRPr/>
            </a:pPr>
            <a:r>
              <a:rPr lang="he-IL" b="1" dirty="0">
                <a:solidFill>
                  <a:schemeClr val="tx1"/>
                </a:solidFill>
              </a:rPr>
              <a:t>הסבר:  </a:t>
            </a:r>
          </a:p>
          <a:p>
            <a:pPr fontAlgn="auto">
              <a:spcBef>
                <a:spcPts val="0"/>
              </a:spcBef>
              <a:spcAft>
                <a:spcPts val="0"/>
              </a:spcAft>
              <a:defRPr/>
            </a:pPr>
            <a:r>
              <a:rPr lang="he-IL" dirty="0">
                <a:solidFill>
                  <a:schemeClr val="tx1"/>
                </a:solidFill>
              </a:rPr>
              <a:t>הסנדליות טורפות את השמרים (אשר ניזונים מן הסוכר). כאשר יש בכלי מספיק שמרים, הסנדליות טורפות אותם ומתרבות. וכאשר השמרים מתמעטים (בגלל הטריפה) אין מספיק מזון לסנדליות והן </a:t>
            </a:r>
            <a:r>
              <a:rPr lang="he-IL" dirty="0" smtClean="0">
                <a:solidFill>
                  <a:schemeClr val="tx1"/>
                </a:solidFill>
              </a:rPr>
              <a:t>מתמעטות. במצב זה </a:t>
            </a:r>
            <a:r>
              <a:rPr lang="he-IL" dirty="0">
                <a:solidFill>
                  <a:schemeClr val="tx1"/>
                </a:solidFill>
              </a:rPr>
              <a:t>אוכלוסיית השמרים מתאוששת וכך הלאה, במחזוריות אופיינית ליחסי </a:t>
            </a:r>
            <a:r>
              <a:rPr lang="he-IL" dirty="0" smtClean="0">
                <a:solidFill>
                  <a:schemeClr val="tx1"/>
                </a:solidFill>
              </a:rPr>
              <a:t>טורף</a:t>
            </a:r>
            <a:r>
              <a:rPr lang="he-IL" dirty="0" smtClean="0">
                <a:solidFill>
                  <a:schemeClr val="tx1"/>
                </a:solidFill>
                <a:latin typeface="Arial"/>
                <a:cs typeface="Arial"/>
              </a:rPr>
              <a:t>־</a:t>
            </a:r>
            <a:r>
              <a:rPr lang="he-IL" dirty="0" smtClean="0">
                <a:solidFill>
                  <a:schemeClr val="tx1"/>
                </a:solidFill>
              </a:rPr>
              <a:t>נטרף</a:t>
            </a:r>
            <a:r>
              <a:rPr lang="he-IL" dirty="0">
                <a:solidFill>
                  <a:schemeClr val="tx1"/>
                </a:solidFill>
              </a:rPr>
              <a:t>. </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813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F9F0937-E342-4D6B-9AE0-7F7D826BD50B}" type="slidenum">
              <a:rPr lang="he-IL" altLang="he-IL" sz="1100">
                <a:solidFill>
                  <a:srgbClr val="BFBFBF"/>
                </a:solidFill>
              </a:rPr>
              <a:pPr algn="l" eaLnBrk="1" hangingPunct="1"/>
              <a:t>26</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38" y="511512"/>
            <a:ext cx="8240712" cy="147732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11:</a:t>
            </a:r>
            <a:endParaRPr lang="he-IL" b="1" dirty="0">
              <a:solidFill>
                <a:srgbClr val="1D4C72"/>
              </a:solidFill>
              <a:latin typeface="+mn-lt"/>
              <a:cs typeface="+mn-cs"/>
            </a:endParaRPr>
          </a:p>
          <a:p>
            <a:pPr fontAlgn="auto">
              <a:spcBef>
                <a:spcPts val="0"/>
              </a:spcBef>
              <a:spcAft>
                <a:spcPts val="0"/>
              </a:spcAft>
              <a:defRPr/>
            </a:pPr>
            <a:r>
              <a:rPr lang="he-IL" dirty="0" smtClean="0">
                <a:solidFill>
                  <a:srgbClr val="1D4C72"/>
                </a:solidFill>
                <a:latin typeface="+mn-lt"/>
                <a:cs typeface="+mn-cs"/>
              </a:rPr>
              <a:t>העקומות </a:t>
            </a:r>
            <a:r>
              <a:rPr lang="he-IL" dirty="0">
                <a:solidFill>
                  <a:schemeClr val="tx2"/>
                </a:solidFill>
                <a:latin typeface="+mn-lt"/>
                <a:cs typeface="+mn-cs"/>
              </a:rPr>
              <a:t>מתארות את השינויים שחלו לאורך </a:t>
            </a:r>
            <a:r>
              <a:rPr lang="he-IL" dirty="0" smtClean="0">
                <a:solidFill>
                  <a:schemeClr val="tx2"/>
                </a:solidFill>
                <a:latin typeface="+mn-lt"/>
                <a:cs typeface="+mn-cs"/>
              </a:rPr>
              <a:t>כמה </a:t>
            </a:r>
            <a:r>
              <a:rPr lang="he-IL" dirty="0">
                <a:solidFill>
                  <a:schemeClr val="tx2"/>
                </a:solidFill>
                <a:latin typeface="+mn-lt"/>
                <a:cs typeface="+mn-cs"/>
              </a:rPr>
              <a:t>שנים בגודל האוכלוסייה של חתולי שלג וארנבות שלג החיים באותו </a:t>
            </a:r>
            <a:r>
              <a:rPr lang="he-IL" dirty="0" smtClean="0">
                <a:solidFill>
                  <a:schemeClr val="tx2"/>
                </a:solidFill>
                <a:latin typeface="+mn-lt"/>
                <a:cs typeface="+mn-cs"/>
              </a:rPr>
              <a:t>האזור</a:t>
            </a:r>
            <a:r>
              <a:rPr lang="he-IL" dirty="0">
                <a:solidFill>
                  <a:schemeClr val="tx2"/>
                </a:solidFill>
                <a:latin typeface="+mn-lt"/>
                <a:cs typeface="+mn-cs"/>
              </a:rPr>
              <a:t>. </a:t>
            </a:r>
            <a:endParaRPr lang="he-IL" dirty="0" smtClean="0">
              <a:solidFill>
                <a:schemeClr val="tx2"/>
              </a:solidFill>
              <a:latin typeface="+mn-lt"/>
              <a:cs typeface="+mn-cs"/>
            </a:endParaRPr>
          </a:p>
          <a:p>
            <a:pPr fontAlgn="auto">
              <a:spcBef>
                <a:spcPts val="0"/>
              </a:spcBef>
              <a:spcAft>
                <a:spcPts val="0"/>
              </a:spcAft>
              <a:defRPr/>
            </a:pPr>
            <a:endParaRPr lang="he-IL" dirty="0">
              <a:solidFill>
                <a:schemeClr val="tx2"/>
              </a:solidFill>
              <a:latin typeface="+mn-lt"/>
              <a:cs typeface="+mn-cs"/>
            </a:endParaRPr>
          </a:p>
          <a:p>
            <a:pPr fontAlgn="auto">
              <a:spcBef>
                <a:spcPts val="0"/>
              </a:spcBef>
              <a:spcAft>
                <a:spcPts val="0"/>
              </a:spcAft>
              <a:defRPr/>
            </a:pPr>
            <a:endParaRPr lang="he-IL"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62BA06-AE26-4CAB-A3FD-05D1AEB26DBC}" type="slidenum">
              <a:rPr lang="he-IL" sz="1800" smtClean="0"/>
              <a:pPr fontAlgn="base">
                <a:spcBef>
                  <a:spcPct val="0"/>
                </a:spcBef>
                <a:spcAft>
                  <a:spcPct val="0"/>
                </a:spcAft>
                <a:defRPr/>
              </a:pPr>
              <a:t>27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chemeClr val="accent3"/>
                </a:solidFill>
                <a:ea typeface="+mn-ea"/>
              </a:rPr>
              <a:t>שאלה 11</a:t>
            </a:r>
            <a:endParaRPr lang="he-IL" sz="2000" dirty="0" smtClean="0">
              <a:solidFill>
                <a:schemeClr val="accent3"/>
              </a:solidFill>
            </a:endParaRPr>
          </a:p>
        </p:txBody>
      </p:sp>
      <p:sp>
        <p:nvSpPr>
          <p:cNvPr id="26" name="TextBox 25"/>
          <p:cNvSpPr txBox="1"/>
          <p:nvPr/>
        </p:nvSpPr>
        <p:spPr>
          <a:xfrm>
            <a:off x="506839" y="5303167"/>
            <a:ext cx="824071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א. מהם יחסי הגומלין בין </a:t>
            </a:r>
            <a:r>
              <a:rPr lang="he-IL" dirty="0">
                <a:solidFill>
                  <a:schemeClr val="tx2"/>
                </a:solidFill>
                <a:latin typeface="+mn-lt"/>
                <a:cs typeface="+mn-cs"/>
              </a:rPr>
              <a:t>הארנבות לשועלים?</a:t>
            </a:r>
          </a:p>
          <a:p>
            <a:pPr fontAlgn="auto">
              <a:spcBef>
                <a:spcPts val="0"/>
              </a:spcBef>
              <a:spcAft>
                <a:spcPts val="0"/>
              </a:spcAft>
              <a:defRPr/>
            </a:pPr>
            <a:r>
              <a:rPr lang="he-IL" dirty="0">
                <a:solidFill>
                  <a:schemeClr val="tx2"/>
                </a:solidFill>
                <a:latin typeface="+mn-lt"/>
                <a:cs typeface="+mn-cs"/>
              </a:rPr>
              <a:t>ב. איך אפשר להסביר את </a:t>
            </a:r>
            <a:r>
              <a:rPr lang="he-IL" dirty="0" smtClean="0">
                <a:solidFill>
                  <a:schemeClr val="tx2"/>
                </a:solidFill>
                <a:latin typeface="+mn-lt"/>
                <a:cs typeface="+mn-cs"/>
              </a:rPr>
              <a:t>ההבדלים בגודל </a:t>
            </a:r>
            <a:r>
              <a:rPr lang="he-IL" dirty="0">
                <a:solidFill>
                  <a:schemeClr val="tx2"/>
                </a:solidFill>
                <a:latin typeface="+mn-lt"/>
                <a:cs typeface="+mn-cs"/>
              </a:rPr>
              <a:t>האוכלוסייה המרבי של </a:t>
            </a:r>
            <a:r>
              <a:rPr lang="he-IL" dirty="0" smtClean="0">
                <a:solidFill>
                  <a:schemeClr val="tx2"/>
                </a:solidFill>
                <a:latin typeface="+mn-lt"/>
                <a:cs typeface="+mn-cs"/>
              </a:rPr>
              <a:t>הארנבות לאורך השנים?</a:t>
            </a:r>
            <a:endParaRPr lang="he-IL" dirty="0">
              <a:solidFill>
                <a:schemeClr val="tx2"/>
              </a:solidFill>
              <a:latin typeface="+mn-lt"/>
              <a:cs typeface="+mn-cs"/>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9164"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6EB9AE8-AACC-4D76-878B-D288C72328A8}" type="slidenum">
              <a:rPr lang="he-IL" altLang="he-IL" sz="1100">
                <a:solidFill>
                  <a:srgbClr val="BFBFBF"/>
                </a:solidFill>
              </a:rPr>
              <a:pPr algn="l" eaLnBrk="1" hangingPunct="1"/>
              <a:t>27</a:t>
            </a:fld>
            <a:endParaRPr lang="he-IL" altLang="he-IL" sz="1100" dirty="0">
              <a:solidFill>
                <a:srgbClr val="BFBFBF"/>
              </a:solidFill>
            </a:endParaRPr>
          </a:p>
        </p:txBody>
      </p:sp>
      <p:grpSp>
        <p:nvGrpSpPr>
          <p:cNvPr id="12" name="קבוצה 11"/>
          <p:cNvGrpSpPr/>
          <p:nvPr/>
        </p:nvGrpSpPr>
        <p:grpSpPr>
          <a:xfrm>
            <a:off x="0" y="1799745"/>
            <a:ext cx="3969970" cy="3141423"/>
            <a:chOff x="-7394" y="1157843"/>
            <a:chExt cx="3283250" cy="2434918"/>
          </a:xfrm>
        </p:grpSpPr>
        <p:grpSp>
          <p:nvGrpSpPr>
            <p:cNvPr id="7" name="קבוצה 6"/>
            <p:cNvGrpSpPr/>
            <p:nvPr/>
          </p:nvGrpSpPr>
          <p:grpSpPr>
            <a:xfrm>
              <a:off x="571500" y="1571625"/>
              <a:ext cx="2500313" cy="1716088"/>
              <a:chOff x="571500" y="1571625"/>
              <a:chExt cx="2500313" cy="1716088"/>
            </a:xfrm>
          </p:grpSpPr>
          <p:grpSp>
            <p:nvGrpSpPr>
              <p:cNvPr id="49157" name="קבוצה 19"/>
              <p:cNvGrpSpPr>
                <a:grpSpLocks/>
              </p:cNvGrpSpPr>
              <p:nvPr/>
            </p:nvGrpSpPr>
            <p:grpSpPr bwMode="auto">
              <a:xfrm>
                <a:off x="571500" y="1571625"/>
                <a:ext cx="2500313" cy="1716088"/>
                <a:chOff x="642116" y="857232"/>
                <a:chExt cx="2501124" cy="1716100"/>
              </a:xfrm>
            </p:grpSpPr>
            <p:cxnSp>
              <p:nvCxnSpPr>
                <p:cNvPr id="10" name="מחבר חץ ישר 9"/>
                <p:cNvCxnSpPr/>
                <p:nvPr/>
              </p:nvCxnSpPr>
              <p:spPr>
                <a:xfrm rot="5400000" flipH="1" flipV="1">
                  <a:off x="-215140" y="1714488"/>
                  <a:ext cx="17145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a:off x="642116" y="2571744"/>
                  <a:ext cx="250112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צורה חופשית 3"/>
              <p:cNvSpPr/>
              <p:nvPr/>
            </p:nvSpPr>
            <p:spPr>
              <a:xfrm>
                <a:off x="601249" y="2316893"/>
                <a:ext cx="2004165" cy="865109"/>
              </a:xfrm>
              <a:custGeom>
                <a:avLst/>
                <a:gdLst>
                  <a:gd name="connsiteX0" fmla="*/ 0 w 2004165"/>
                  <a:gd name="connsiteY0" fmla="*/ 363677 h 865109"/>
                  <a:gd name="connsiteX1" fmla="*/ 175365 w 2004165"/>
                  <a:gd name="connsiteY1" fmla="*/ 413781 h 865109"/>
                  <a:gd name="connsiteX2" fmla="*/ 263047 w 2004165"/>
                  <a:gd name="connsiteY2" fmla="*/ 739458 h 865109"/>
                  <a:gd name="connsiteX3" fmla="*/ 576198 w 2004165"/>
                  <a:gd name="connsiteY3" fmla="*/ 614197 h 865109"/>
                  <a:gd name="connsiteX4" fmla="*/ 701458 w 2004165"/>
                  <a:gd name="connsiteY4" fmla="*/ 451359 h 865109"/>
                  <a:gd name="connsiteX5" fmla="*/ 801666 w 2004165"/>
                  <a:gd name="connsiteY5" fmla="*/ 676828 h 865109"/>
                  <a:gd name="connsiteX6" fmla="*/ 951978 w 2004165"/>
                  <a:gd name="connsiteY6" fmla="*/ 864718 h 865109"/>
                  <a:gd name="connsiteX7" fmla="*/ 1189973 w 2004165"/>
                  <a:gd name="connsiteY7" fmla="*/ 626723 h 865109"/>
                  <a:gd name="connsiteX8" fmla="*/ 1315233 w 2004165"/>
                  <a:gd name="connsiteY8" fmla="*/ 213365 h 865109"/>
                  <a:gd name="connsiteX9" fmla="*/ 1427967 w 2004165"/>
                  <a:gd name="connsiteY9" fmla="*/ 422 h 865109"/>
                  <a:gd name="connsiteX10" fmla="*/ 1528176 w 2004165"/>
                  <a:gd name="connsiteY10" fmla="*/ 263469 h 865109"/>
                  <a:gd name="connsiteX11" fmla="*/ 1640910 w 2004165"/>
                  <a:gd name="connsiteY11" fmla="*/ 526515 h 865109"/>
                  <a:gd name="connsiteX12" fmla="*/ 1703540 w 2004165"/>
                  <a:gd name="connsiteY12" fmla="*/ 651775 h 865109"/>
                  <a:gd name="connsiteX13" fmla="*/ 2004165 w 2004165"/>
                  <a:gd name="connsiteY13" fmla="*/ 651775 h 86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165" h="865109">
                    <a:moveTo>
                      <a:pt x="0" y="363677"/>
                    </a:moveTo>
                    <a:cubicBezTo>
                      <a:pt x="65762" y="357414"/>
                      <a:pt x="131524" y="351151"/>
                      <a:pt x="175365" y="413781"/>
                    </a:cubicBezTo>
                    <a:cubicBezTo>
                      <a:pt x="219206" y="476411"/>
                      <a:pt x="196242" y="706055"/>
                      <a:pt x="263047" y="739458"/>
                    </a:cubicBezTo>
                    <a:cubicBezTo>
                      <a:pt x="329853" y="772861"/>
                      <a:pt x="503130" y="662214"/>
                      <a:pt x="576198" y="614197"/>
                    </a:cubicBezTo>
                    <a:cubicBezTo>
                      <a:pt x="649267" y="566181"/>
                      <a:pt x="663880" y="440921"/>
                      <a:pt x="701458" y="451359"/>
                    </a:cubicBezTo>
                    <a:cubicBezTo>
                      <a:pt x="739036" y="461797"/>
                      <a:pt x="759913" y="607935"/>
                      <a:pt x="801666" y="676828"/>
                    </a:cubicBezTo>
                    <a:cubicBezTo>
                      <a:pt x="843419" y="745721"/>
                      <a:pt x="887260" y="873069"/>
                      <a:pt x="951978" y="864718"/>
                    </a:cubicBezTo>
                    <a:cubicBezTo>
                      <a:pt x="1016696" y="856367"/>
                      <a:pt x="1129430" y="735282"/>
                      <a:pt x="1189973" y="626723"/>
                    </a:cubicBezTo>
                    <a:cubicBezTo>
                      <a:pt x="1250516" y="518164"/>
                      <a:pt x="1275567" y="317749"/>
                      <a:pt x="1315233" y="213365"/>
                    </a:cubicBezTo>
                    <a:cubicBezTo>
                      <a:pt x="1354899" y="108981"/>
                      <a:pt x="1392476" y="-7929"/>
                      <a:pt x="1427967" y="422"/>
                    </a:cubicBezTo>
                    <a:cubicBezTo>
                      <a:pt x="1463458" y="8773"/>
                      <a:pt x="1492685" y="175787"/>
                      <a:pt x="1528176" y="263469"/>
                    </a:cubicBezTo>
                    <a:cubicBezTo>
                      <a:pt x="1563667" y="351151"/>
                      <a:pt x="1611683" y="461797"/>
                      <a:pt x="1640910" y="526515"/>
                    </a:cubicBezTo>
                    <a:cubicBezTo>
                      <a:pt x="1670137" y="591233"/>
                      <a:pt x="1642998" y="630898"/>
                      <a:pt x="1703540" y="651775"/>
                    </a:cubicBezTo>
                    <a:cubicBezTo>
                      <a:pt x="1764083" y="672652"/>
                      <a:pt x="1884124" y="662213"/>
                      <a:pt x="2004165" y="651775"/>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צורה חופשית 4"/>
              <p:cNvSpPr/>
              <p:nvPr/>
            </p:nvSpPr>
            <p:spPr>
              <a:xfrm>
                <a:off x="589589" y="2493523"/>
                <a:ext cx="1991639" cy="573544"/>
              </a:xfrm>
              <a:custGeom>
                <a:avLst/>
                <a:gdLst>
                  <a:gd name="connsiteX0" fmla="*/ 0 w 1916483"/>
                  <a:gd name="connsiteY0" fmla="*/ 542821 h 718186"/>
                  <a:gd name="connsiteX1" fmla="*/ 237995 w 1916483"/>
                  <a:gd name="connsiteY1" fmla="*/ 442613 h 718186"/>
                  <a:gd name="connsiteX2" fmla="*/ 438411 w 1916483"/>
                  <a:gd name="connsiteY2" fmla="*/ 693134 h 718186"/>
                  <a:gd name="connsiteX3" fmla="*/ 651354 w 1916483"/>
                  <a:gd name="connsiteY3" fmla="*/ 668082 h 718186"/>
                  <a:gd name="connsiteX4" fmla="*/ 901874 w 1916483"/>
                  <a:gd name="connsiteY4" fmla="*/ 455139 h 718186"/>
                  <a:gd name="connsiteX5" fmla="*/ 1127343 w 1916483"/>
                  <a:gd name="connsiteY5" fmla="*/ 643030 h 718186"/>
                  <a:gd name="connsiteX6" fmla="*/ 1302707 w 1916483"/>
                  <a:gd name="connsiteY6" fmla="*/ 668082 h 718186"/>
                  <a:gd name="connsiteX7" fmla="*/ 1427968 w 1916483"/>
                  <a:gd name="connsiteY7" fmla="*/ 392509 h 718186"/>
                  <a:gd name="connsiteX8" fmla="*/ 1540702 w 1916483"/>
                  <a:gd name="connsiteY8" fmla="*/ 66832 h 718186"/>
                  <a:gd name="connsiteX9" fmla="*/ 1691014 w 1916483"/>
                  <a:gd name="connsiteY9" fmla="*/ 16728 h 718186"/>
                  <a:gd name="connsiteX10" fmla="*/ 1741118 w 1916483"/>
                  <a:gd name="connsiteY10" fmla="*/ 279775 h 718186"/>
                  <a:gd name="connsiteX11" fmla="*/ 1728592 w 1916483"/>
                  <a:gd name="connsiteY11" fmla="*/ 542821 h 718186"/>
                  <a:gd name="connsiteX12" fmla="*/ 1753644 w 1916483"/>
                  <a:gd name="connsiteY12" fmla="*/ 655556 h 718186"/>
                  <a:gd name="connsiteX13" fmla="*/ 1791222 w 1916483"/>
                  <a:gd name="connsiteY13" fmla="*/ 705660 h 718186"/>
                  <a:gd name="connsiteX14" fmla="*/ 1916483 w 1916483"/>
                  <a:gd name="connsiteY14" fmla="*/ 718186 h 718186"/>
                  <a:gd name="connsiteX15" fmla="*/ 1916483 w 1916483"/>
                  <a:gd name="connsiteY15" fmla="*/ 718186 h 718186"/>
                  <a:gd name="connsiteX0" fmla="*/ 0 w 1929009"/>
                  <a:gd name="connsiteY0" fmla="*/ 567873 h 718186"/>
                  <a:gd name="connsiteX1" fmla="*/ 250521 w 1929009"/>
                  <a:gd name="connsiteY1" fmla="*/ 442613 h 718186"/>
                  <a:gd name="connsiteX2" fmla="*/ 450937 w 1929009"/>
                  <a:gd name="connsiteY2" fmla="*/ 693134 h 718186"/>
                  <a:gd name="connsiteX3" fmla="*/ 663880 w 1929009"/>
                  <a:gd name="connsiteY3" fmla="*/ 668082 h 718186"/>
                  <a:gd name="connsiteX4" fmla="*/ 914400 w 1929009"/>
                  <a:gd name="connsiteY4" fmla="*/ 455139 h 718186"/>
                  <a:gd name="connsiteX5" fmla="*/ 1139869 w 1929009"/>
                  <a:gd name="connsiteY5" fmla="*/ 643030 h 718186"/>
                  <a:gd name="connsiteX6" fmla="*/ 1315233 w 1929009"/>
                  <a:gd name="connsiteY6" fmla="*/ 668082 h 718186"/>
                  <a:gd name="connsiteX7" fmla="*/ 1440494 w 1929009"/>
                  <a:gd name="connsiteY7" fmla="*/ 392509 h 718186"/>
                  <a:gd name="connsiteX8" fmla="*/ 1553228 w 1929009"/>
                  <a:gd name="connsiteY8" fmla="*/ 66832 h 718186"/>
                  <a:gd name="connsiteX9" fmla="*/ 1703540 w 1929009"/>
                  <a:gd name="connsiteY9" fmla="*/ 16728 h 718186"/>
                  <a:gd name="connsiteX10" fmla="*/ 1753644 w 1929009"/>
                  <a:gd name="connsiteY10" fmla="*/ 279775 h 718186"/>
                  <a:gd name="connsiteX11" fmla="*/ 1741118 w 1929009"/>
                  <a:gd name="connsiteY11" fmla="*/ 542821 h 718186"/>
                  <a:gd name="connsiteX12" fmla="*/ 1766170 w 1929009"/>
                  <a:gd name="connsiteY12" fmla="*/ 655556 h 718186"/>
                  <a:gd name="connsiteX13" fmla="*/ 1803748 w 1929009"/>
                  <a:gd name="connsiteY13" fmla="*/ 705660 h 718186"/>
                  <a:gd name="connsiteX14" fmla="*/ 1929009 w 1929009"/>
                  <a:gd name="connsiteY14" fmla="*/ 718186 h 718186"/>
                  <a:gd name="connsiteX15" fmla="*/ 1929009 w 1929009"/>
                  <a:gd name="connsiteY15" fmla="*/ 718186 h 718186"/>
                  <a:gd name="connsiteX0" fmla="*/ 0 w 1991639"/>
                  <a:gd name="connsiteY0" fmla="*/ 592925 h 718186"/>
                  <a:gd name="connsiteX1" fmla="*/ 313151 w 1991639"/>
                  <a:gd name="connsiteY1" fmla="*/ 442613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162839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275573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49760 h 675021"/>
                  <a:gd name="connsiteX1" fmla="*/ 275573 w 1991639"/>
                  <a:gd name="connsiteY1" fmla="*/ 411974 h 675021"/>
                  <a:gd name="connsiteX2" fmla="*/ 513567 w 1991639"/>
                  <a:gd name="connsiteY2" fmla="*/ 649969 h 675021"/>
                  <a:gd name="connsiteX3" fmla="*/ 726510 w 1991639"/>
                  <a:gd name="connsiteY3" fmla="*/ 624917 h 675021"/>
                  <a:gd name="connsiteX4" fmla="*/ 977030 w 1991639"/>
                  <a:gd name="connsiteY4" fmla="*/ 411974 h 675021"/>
                  <a:gd name="connsiteX5" fmla="*/ 1202499 w 1991639"/>
                  <a:gd name="connsiteY5" fmla="*/ 599865 h 675021"/>
                  <a:gd name="connsiteX6" fmla="*/ 1377863 w 1991639"/>
                  <a:gd name="connsiteY6" fmla="*/ 624917 h 675021"/>
                  <a:gd name="connsiteX7" fmla="*/ 1503124 w 1991639"/>
                  <a:gd name="connsiteY7" fmla="*/ 349344 h 675021"/>
                  <a:gd name="connsiteX8" fmla="*/ 1615858 w 1991639"/>
                  <a:gd name="connsiteY8" fmla="*/ 23667 h 675021"/>
                  <a:gd name="connsiteX9" fmla="*/ 1766170 w 1991639"/>
                  <a:gd name="connsiteY9" fmla="*/ 48719 h 675021"/>
                  <a:gd name="connsiteX10" fmla="*/ 1816274 w 1991639"/>
                  <a:gd name="connsiteY10" fmla="*/ 236610 h 675021"/>
                  <a:gd name="connsiteX11" fmla="*/ 1803748 w 1991639"/>
                  <a:gd name="connsiteY11" fmla="*/ 499656 h 675021"/>
                  <a:gd name="connsiteX12" fmla="*/ 1828800 w 1991639"/>
                  <a:gd name="connsiteY12" fmla="*/ 612391 h 675021"/>
                  <a:gd name="connsiteX13" fmla="*/ 1866378 w 1991639"/>
                  <a:gd name="connsiteY13" fmla="*/ 662495 h 675021"/>
                  <a:gd name="connsiteX14" fmla="*/ 1991639 w 1991639"/>
                  <a:gd name="connsiteY14" fmla="*/ 675021 h 675021"/>
                  <a:gd name="connsiteX15" fmla="*/ 1991639 w 1991639"/>
                  <a:gd name="connsiteY15" fmla="*/ 675021 h 675021"/>
                  <a:gd name="connsiteX0" fmla="*/ 0 w 1991639"/>
                  <a:gd name="connsiteY0" fmla="*/ 501041 h 626302"/>
                  <a:gd name="connsiteX1" fmla="*/ 275573 w 1991639"/>
                  <a:gd name="connsiteY1" fmla="*/ 363255 h 626302"/>
                  <a:gd name="connsiteX2" fmla="*/ 513567 w 1991639"/>
                  <a:gd name="connsiteY2" fmla="*/ 601250 h 626302"/>
                  <a:gd name="connsiteX3" fmla="*/ 726510 w 1991639"/>
                  <a:gd name="connsiteY3" fmla="*/ 576198 h 626302"/>
                  <a:gd name="connsiteX4" fmla="*/ 977030 w 1991639"/>
                  <a:gd name="connsiteY4" fmla="*/ 363255 h 626302"/>
                  <a:gd name="connsiteX5" fmla="*/ 1202499 w 1991639"/>
                  <a:gd name="connsiteY5" fmla="*/ 551146 h 626302"/>
                  <a:gd name="connsiteX6" fmla="*/ 1377863 w 1991639"/>
                  <a:gd name="connsiteY6" fmla="*/ 576198 h 626302"/>
                  <a:gd name="connsiteX7" fmla="*/ 1503124 w 1991639"/>
                  <a:gd name="connsiteY7" fmla="*/ 300625 h 626302"/>
                  <a:gd name="connsiteX8" fmla="*/ 1615858 w 1991639"/>
                  <a:gd name="connsiteY8" fmla="*/ 37578 h 626302"/>
                  <a:gd name="connsiteX9" fmla="*/ 1766170 w 1991639"/>
                  <a:gd name="connsiteY9" fmla="*/ 0 h 626302"/>
                  <a:gd name="connsiteX10" fmla="*/ 1816274 w 1991639"/>
                  <a:gd name="connsiteY10" fmla="*/ 187891 h 626302"/>
                  <a:gd name="connsiteX11" fmla="*/ 1803748 w 1991639"/>
                  <a:gd name="connsiteY11" fmla="*/ 450937 h 626302"/>
                  <a:gd name="connsiteX12" fmla="*/ 1828800 w 1991639"/>
                  <a:gd name="connsiteY12" fmla="*/ 563672 h 626302"/>
                  <a:gd name="connsiteX13" fmla="*/ 1866378 w 1991639"/>
                  <a:gd name="connsiteY13" fmla="*/ 613776 h 626302"/>
                  <a:gd name="connsiteX14" fmla="*/ 1991639 w 1991639"/>
                  <a:gd name="connsiteY14" fmla="*/ 626302 h 626302"/>
                  <a:gd name="connsiteX15" fmla="*/ 1991639 w 1991639"/>
                  <a:gd name="connsiteY15" fmla="*/ 626302 h 626302"/>
                  <a:gd name="connsiteX0" fmla="*/ 0 w 1991639"/>
                  <a:gd name="connsiteY0" fmla="*/ 504123 h 629384"/>
                  <a:gd name="connsiteX1" fmla="*/ 275573 w 1991639"/>
                  <a:gd name="connsiteY1" fmla="*/ 366337 h 629384"/>
                  <a:gd name="connsiteX2" fmla="*/ 513567 w 1991639"/>
                  <a:gd name="connsiteY2" fmla="*/ 604332 h 629384"/>
                  <a:gd name="connsiteX3" fmla="*/ 726510 w 1991639"/>
                  <a:gd name="connsiteY3" fmla="*/ 579280 h 629384"/>
                  <a:gd name="connsiteX4" fmla="*/ 977030 w 1991639"/>
                  <a:gd name="connsiteY4" fmla="*/ 366337 h 629384"/>
                  <a:gd name="connsiteX5" fmla="*/ 1202499 w 1991639"/>
                  <a:gd name="connsiteY5" fmla="*/ 554228 h 629384"/>
                  <a:gd name="connsiteX6" fmla="*/ 1377863 w 1991639"/>
                  <a:gd name="connsiteY6" fmla="*/ 579280 h 629384"/>
                  <a:gd name="connsiteX7" fmla="*/ 1503124 w 1991639"/>
                  <a:gd name="connsiteY7" fmla="*/ 303707 h 629384"/>
                  <a:gd name="connsiteX8" fmla="*/ 1603332 w 1991639"/>
                  <a:gd name="connsiteY8" fmla="*/ 90765 h 629384"/>
                  <a:gd name="connsiteX9" fmla="*/ 1766170 w 1991639"/>
                  <a:gd name="connsiteY9" fmla="*/ 3082 h 629384"/>
                  <a:gd name="connsiteX10" fmla="*/ 1816274 w 1991639"/>
                  <a:gd name="connsiteY10" fmla="*/ 190973 h 629384"/>
                  <a:gd name="connsiteX11" fmla="*/ 1803748 w 1991639"/>
                  <a:gd name="connsiteY11" fmla="*/ 454019 h 629384"/>
                  <a:gd name="connsiteX12" fmla="*/ 1828800 w 1991639"/>
                  <a:gd name="connsiteY12" fmla="*/ 566754 h 629384"/>
                  <a:gd name="connsiteX13" fmla="*/ 1866378 w 1991639"/>
                  <a:gd name="connsiteY13" fmla="*/ 616858 h 629384"/>
                  <a:gd name="connsiteX14" fmla="*/ 1991639 w 1991639"/>
                  <a:gd name="connsiteY14" fmla="*/ 629384 h 629384"/>
                  <a:gd name="connsiteX15" fmla="*/ 1991639 w 1991639"/>
                  <a:gd name="connsiteY15" fmla="*/ 629384 h 629384"/>
                  <a:gd name="connsiteX0" fmla="*/ 0 w 1991639"/>
                  <a:gd name="connsiteY0" fmla="*/ 448283 h 573544"/>
                  <a:gd name="connsiteX1" fmla="*/ 275573 w 1991639"/>
                  <a:gd name="connsiteY1" fmla="*/ 310497 h 573544"/>
                  <a:gd name="connsiteX2" fmla="*/ 513567 w 1991639"/>
                  <a:gd name="connsiteY2" fmla="*/ 548492 h 573544"/>
                  <a:gd name="connsiteX3" fmla="*/ 726510 w 1991639"/>
                  <a:gd name="connsiteY3" fmla="*/ 523440 h 573544"/>
                  <a:gd name="connsiteX4" fmla="*/ 977030 w 1991639"/>
                  <a:gd name="connsiteY4" fmla="*/ 310497 h 573544"/>
                  <a:gd name="connsiteX5" fmla="*/ 1202499 w 1991639"/>
                  <a:gd name="connsiteY5" fmla="*/ 498388 h 573544"/>
                  <a:gd name="connsiteX6" fmla="*/ 1377863 w 1991639"/>
                  <a:gd name="connsiteY6" fmla="*/ 523440 h 573544"/>
                  <a:gd name="connsiteX7" fmla="*/ 1503124 w 1991639"/>
                  <a:gd name="connsiteY7" fmla="*/ 247867 h 573544"/>
                  <a:gd name="connsiteX8" fmla="*/ 1603332 w 1991639"/>
                  <a:gd name="connsiteY8" fmla="*/ 34925 h 573544"/>
                  <a:gd name="connsiteX9" fmla="*/ 1753644 w 1991639"/>
                  <a:gd name="connsiteY9" fmla="*/ 9872 h 573544"/>
                  <a:gd name="connsiteX10" fmla="*/ 1816274 w 1991639"/>
                  <a:gd name="connsiteY10" fmla="*/ 135133 h 573544"/>
                  <a:gd name="connsiteX11" fmla="*/ 1803748 w 1991639"/>
                  <a:gd name="connsiteY11" fmla="*/ 398179 h 573544"/>
                  <a:gd name="connsiteX12" fmla="*/ 1828800 w 1991639"/>
                  <a:gd name="connsiteY12" fmla="*/ 510914 h 573544"/>
                  <a:gd name="connsiteX13" fmla="*/ 1866378 w 1991639"/>
                  <a:gd name="connsiteY13" fmla="*/ 561018 h 573544"/>
                  <a:gd name="connsiteX14" fmla="*/ 1991639 w 1991639"/>
                  <a:gd name="connsiteY14" fmla="*/ 573544 h 573544"/>
                  <a:gd name="connsiteX15" fmla="*/ 1991639 w 1991639"/>
                  <a:gd name="connsiteY15" fmla="*/ 573544 h 57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639" h="573544">
                    <a:moveTo>
                      <a:pt x="0" y="448283"/>
                    </a:moveTo>
                    <a:cubicBezTo>
                      <a:pt x="82463" y="385653"/>
                      <a:pt x="189979" y="293796"/>
                      <a:pt x="275573" y="310497"/>
                    </a:cubicBezTo>
                    <a:cubicBezTo>
                      <a:pt x="361168" y="327199"/>
                      <a:pt x="438411" y="513002"/>
                      <a:pt x="513567" y="548492"/>
                    </a:cubicBezTo>
                    <a:cubicBezTo>
                      <a:pt x="588723" y="583983"/>
                      <a:pt x="649266" y="563106"/>
                      <a:pt x="726510" y="523440"/>
                    </a:cubicBezTo>
                    <a:cubicBezTo>
                      <a:pt x="803754" y="483774"/>
                      <a:pt x="897699" y="314672"/>
                      <a:pt x="977030" y="310497"/>
                    </a:cubicBezTo>
                    <a:cubicBezTo>
                      <a:pt x="1056361" y="306322"/>
                      <a:pt x="1135694" y="462898"/>
                      <a:pt x="1202499" y="498388"/>
                    </a:cubicBezTo>
                    <a:cubicBezTo>
                      <a:pt x="1269304" y="533878"/>
                      <a:pt x="1327759" y="565194"/>
                      <a:pt x="1377863" y="523440"/>
                    </a:cubicBezTo>
                    <a:cubicBezTo>
                      <a:pt x="1427967" y="481686"/>
                      <a:pt x="1465546" y="329286"/>
                      <a:pt x="1503124" y="247867"/>
                    </a:cubicBezTo>
                    <a:cubicBezTo>
                      <a:pt x="1540702" y="166448"/>
                      <a:pt x="1561579" y="74591"/>
                      <a:pt x="1603332" y="34925"/>
                    </a:cubicBezTo>
                    <a:cubicBezTo>
                      <a:pt x="1645085" y="-4741"/>
                      <a:pt x="1718154" y="-6829"/>
                      <a:pt x="1753644" y="9872"/>
                    </a:cubicBezTo>
                    <a:cubicBezTo>
                      <a:pt x="1789134" y="26573"/>
                      <a:pt x="1807923" y="70415"/>
                      <a:pt x="1816274" y="135133"/>
                    </a:cubicBezTo>
                    <a:cubicBezTo>
                      <a:pt x="1824625" y="199851"/>
                      <a:pt x="1801660" y="335549"/>
                      <a:pt x="1803748" y="398179"/>
                    </a:cubicBezTo>
                    <a:cubicBezTo>
                      <a:pt x="1805836" y="460809"/>
                      <a:pt x="1818362" y="483774"/>
                      <a:pt x="1828800" y="510914"/>
                    </a:cubicBezTo>
                    <a:cubicBezTo>
                      <a:pt x="1839238" y="538054"/>
                      <a:pt x="1839238" y="550580"/>
                      <a:pt x="1866378" y="561018"/>
                    </a:cubicBezTo>
                    <a:cubicBezTo>
                      <a:pt x="1893518" y="571456"/>
                      <a:pt x="1991639" y="573544"/>
                      <a:pt x="1991639" y="573544"/>
                    </a:cubicBezTo>
                    <a:lnTo>
                      <a:pt x="1991639" y="573544"/>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8" name="מלבן 7"/>
            <p:cNvSpPr/>
            <p:nvPr/>
          </p:nvSpPr>
          <p:spPr>
            <a:xfrm>
              <a:off x="2321749" y="2276872"/>
              <a:ext cx="954107" cy="307777"/>
            </a:xfrm>
            <a:prstGeom prst="rect">
              <a:avLst/>
            </a:prstGeom>
          </p:spPr>
          <p:txBody>
            <a:bodyPr wrap="none">
              <a:spAutoFit/>
            </a:bodyPr>
            <a:lstStyle/>
            <a:p>
              <a:r>
                <a:rPr lang="he-IL" sz="1400" b="1" dirty="0" smtClean="0">
                  <a:solidFill>
                    <a:srgbClr val="FF0000"/>
                  </a:solidFill>
                  <a:latin typeface="Arial"/>
                  <a:cs typeface="Arial"/>
                </a:rPr>
                <a:t>חתולי שלג</a:t>
              </a:r>
              <a:endParaRPr lang="he-IL" sz="1400" b="1" dirty="0">
                <a:solidFill>
                  <a:srgbClr val="FF0000"/>
                </a:solidFill>
              </a:endParaRPr>
            </a:p>
          </p:txBody>
        </p:sp>
        <p:sp>
          <p:nvSpPr>
            <p:cNvPr id="27" name="מלבן 26"/>
            <p:cNvSpPr/>
            <p:nvPr/>
          </p:nvSpPr>
          <p:spPr>
            <a:xfrm>
              <a:off x="1366196" y="2090618"/>
              <a:ext cx="723275" cy="307777"/>
            </a:xfrm>
            <a:prstGeom prst="rect">
              <a:avLst/>
            </a:prstGeom>
          </p:spPr>
          <p:txBody>
            <a:bodyPr wrap="none">
              <a:spAutoFit/>
            </a:bodyPr>
            <a:lstStyle/>
            <a:p>
              <a:r>
                <a:rPr lang="he-IL" sz="1400" b="1" dirty="0" smtClean="0">
                  <a:solidFill>
                    <a:srgbClr val="0070C0"/>
                  </a:solidFill>
                  <a:latin typeface="Arial"/>
                  <a:cs typeface="Arial"/>
                </a:rPr>
                <a:t>ארנבות</a:t>
              </a:r>
              <a:endParaRPr lang="he-IL" sz="1400" b="1" dirty="0">
                <a:solidFill>
                  <a:srgbClr val="0070C0"/>
                </a:solidFill>
              </a:endParaRPr>
            </a:p>
          </p:txBody>
        </p:sp>
        <p:sp>
          <p:nvSpPr>
            <p:cNvPr id="28" name="מלבן 27"/>
            <p:cNvSpPr/>
            <p:nvPr/>
          </p:nvSpPr>
          <p:spPr>
            <a:xfrm>
              <a:off x="2555776" y="3284984"/>
              <a:ext cx="421910" cy="307777"/>
            </a:xfrm>
            <a:prstGeom prst="rect">
              <a:avLst/>
            </a:prstGeom>
          </p:spPr>
          <p:txBody>
            <a:bodyPr wrap="none">
              <a:spAutoFit/>
            </a:bodyPr>
            <a:lstStyle/>
            <a:p>
              <a:r>
                <a:rPr lang="he-IL" sz="1400" b="1" dirty="0" smtClean="0">
                  <a:latin typeface="Arial"/>
                  <a:cs typeface="Arial"/>
                </a:rPr>
                <a:t>זמן</a:t>
              </a:r>
              <a:endParaRPr lang="he-IL" sz="1400" b="1" dirty="0"/>
            </a:p>
          </p:txBody>
        </p:sp>
        <p:sp>
          <p:nvSpPr>
            <p:cNvPr id="29" name="מלבן 28"/>
            <p:cNvSpPr/>
            <p:nvPr/>
          </p:nvSpPr>
          <p:spPr>
            <a:xfrm>
              <a:off x="-7394" y="1157843"/>
              <a:ext cx="893193" cy="523220"/>
            </a:xfrm>
            <a:prstGeom prst="rect">
              <a:avLst/>
            </a:prstGeom>
          </p:spPr>
          <p:txBody>
            <a:bodyPr wrap="none">
              <a:spAutoFit/>
            </a:bodyPr>
            <a:lstStyle/>
            <a:p>
              <a:r>
                <a:rPr lang="he-IL" sz="1400" b="1" dirty="0" smtClean="0">
                  <a:latin typeface="Arial"/>
                  <a:cs typeface="Arial"/>
                </a:rPr>
                <a:t>מספר </a:t>
              </a:r>
            </a:p>
            <a:p>
              <a:r>
                <a:rPr lang="he-IL" sz="1400" b="1" dirty="0" smtClean="0">
                  <a:latin typeface="Arial"/>
                  <a:cs typeface="Arial"/>
                </a:rPr>
                <a:t>בעלי חיים</a:t>
              </a:r>
              <a:endParaRPr lang="he-IL" sz="1400" b="1" dirty="0"/>
            </a:p>
          </p:txBody>
        </p:sp>
      </p:grpSp>
      <p:grpSp>
        <p:nvGrpSpPr>
          <p:cNvPr id="3" name="קבוצה 2"/>
          <p:cNvGrpSpPr/>
          <p:nvPr/>
        </p:nvGrpSpPr>
        <p:grpSpPr>
          <a:xfrm>
            <a:off x="3771282" y="1667978"/>
            <a:ext cx="5121198" cy="3489214"/>
            <a:chOff x="3771282" y="1667978"/>
            <a:chExt cx="5121198" cy="3489214"/>
          </a:xfrm>
        </p:grpSpPr>
        <p:grpSp>
          <p:nvGrpSpPr>
            <p:cNvPr id="11" name="קבוצה 10"/>
            <p:cNvGrpSpPr/>
            <p:nvPr/>
          </p:nvGrpSpPr>
          <p:grpSpPr>
            <a:xfrm>
              <a:off x="3771282" y="1667978"/>
              <a:ext cx="5121198" cy="3489214"/>
              <a:chOff x="3562427" y="1513964"/>
              <a:chExt cx="5121198" cy="3489214"/>
            </a:xfrm>
          </p:grpSpPr>
          <p:pic>
            <p:nvPicPr>
              <p:cNvPr id="49158" name="Picture 2" descr="http://upload.wikimedia.org/wikipedia/commons/e/ee/Snowshoe_h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1115" y="1513964"/>
                <a:ext cx="1964227" cy="28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3562427" y="4403014"/>
                <a:ext cx="2129536" cy="600164"/>
              </a:xfrm>
              <a:prstGeom prst="rect">
                <a:avLst/>
              </a:prstGeom>
            </p:spPr>
            <p:txBody>
              <a:bodyPr wrap="square">
                <a:spAutoFit/>
              </a:bodyPr>
              <a:lstStyle/>
              <a:p>
                <a:r>
                  <a:rPr lang="en-US" sz="1100" i="1" dirty="0" smtClean="0"/>
                  <a:t>Forest Service of the United States Department of Agriculture</a:t>
                </a:r>
                <a:endParaRPr lang="he-IL" sz="1100" dirty="0"/>
              </a:p>
            </p:txBody>
          </p:sp>
          <p:pic>
            <p:nvPicPr>
              <p:cNvPr id="4917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52763" y="1513964"/>
                <a:ext cx="2830862" cy="289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מלבן 13"/>
            <p:cNvSpPr/>
            <p:nvPr/>
          </p:nvSpPr>
          <p:spPr>
            <a:xfrm>
              <a:off x="6061618" y="4541639"/>
              <a:ext cx="2111475" cy="261610"/>
            </a:xfrm>
            <a:prstGeom prst="rect">
              <a:avLst/>
            </a:prstGeom>
          </p:spPr>
          <p:txBody>
            <a:bodyPr wrap="none">
              <a:spAutoFit/>
            </a:bodyPr>
            <a:lstStyle/>
            <a:p>
              <a:r>
                <a:rPr lang="en-US" sz="1100" dirty="0" smtClean="0"/>
                <a:t>Tedmek, Wikimedia commons </a:t>
              </a:r>
              <a:endParaRPr lang="he-IL" sz="11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38" y="548680"/>
            <a:ext cx="8240712"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11:</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rPr>
              <a:t>העקומות מתארות את </a:t>
            </a:r>
            <a:r>
              <a:rPr lang="he-IL" dirty="0" smtClean="0">
                <a:solidFill>
                  <a:schemeClr val="tx2"/>
                </a:solidFill>
              </a:rPr>
              <a:t>השינויים שחלו לאורך כמה שנים בגודל האוכלוסייה של חתולי שלג וארנבות שלג החיים באותו האזור.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510DCB-2F44-49FC-8F49-90D44ADCD566}" type="slidenum">
              <a:rPr lang="he-IL" sz="1800" smtClean="0"/>
              <a:pPr fontAlgn="base">
                <a:spcBef>
                  <a:spcPct val="0"/>
                </a:spcBef>
                <a:spcAft>
                  <a:spcPct val="0"/>
                </a:spcAft>
                <a:defRPr/>
              </a:pPr>
              <a:t>28</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יחסי טורף נטרף בין חתולי שלג וארנבות שלג </a:t>
            </a:r>
            <a:endParaRPr lang="he-IL" sz="2000" dirty="0" smtClean="0"/>
          </a:p>
        </p:txBody>
      </p:sp>
      <p:sp>
        <p:nvSpPr>
          <p:cNvPr id="26" name="TextBox 25"/>
          <p:cNvSpPr txBox="1"/>
          <p:nvPr/>
        </p:nvSpPr>
        <p:spPr>
          <a:xfrm>
            <a:off x="571500" y="4068763"/>
            <a:ext cx="824071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smtClean="0">
                <a:solidFill>
                  <a:srgbClr val="1D4C72"/>
                </a:solidFill>
              </a:rPr>
              <a:t>א. מהם יחסי הגומלין </a:t>
            </a:r>
            <a:r>
              <a:rPr lang="he-IL" dirty="0" smtClean="0">
                <a:solidFill>
                  <a:schemeClr val="tx2"/>
                </a:solidFill>
              </a:rPr>
              <a:t>בין הארנבות לשועלים?</a:t>
            </a:r>
          </a:p>
          <a:p>
            <a:pPr fontAlgn="auto">
              <a:spcBef>
                <a:spcPts val="0"/>
              </a:spcBef>
              <a:spcAft>
                <a:spcPts val="0"/>
              </a:spcAft>
              <a:defRPr/>
            </a:pPr>
            <a:r>
              <a:rPr lang="he-IL" dirty="0" smtClean="0">
                <a:solidFill>
                  <a:schemeClr val="tx2"/>
                </a:solidFill>
              </a:rPr>
              <a:t>ב. איך אפשר להסביר את ההבדלים בגודל האוכלוסייה המרבי של הארנבות לאורך השנים?</a:t>
            </a:r>
            <a:endParaRPr lang="he-IL" dirty="0">
              <a:solidFill>
                <a:schemeClr val="tx2"/>
              </a:solidFill>
            </a:endParaRPr>
          </a:p>
        </p:txBody>
      </p:sp>
      <p:sp>
        <p:nvSpPr>
          <p:cNvPr id="16" name="Rectangle 14"/>
          <p:cNvSpPr/>
          <p:nvPr/>
        </p:nvSpPr>
        <p:spPr>
          <a:xfrm>
            <a:off x="519113" y="4872038"/>
            <a:ext cx="8196262" cy="17637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א. יחסי </a:t>
            </a:r>
            <a:r>
              <a:rPr lang="he-IL" dirty="0" smtClean="0">
                <a:solidFill>
                  <a:schemeClr val="tx1"/>
                </a:solidFill>
              </a:rPr>
              <a:t>טורף</a:t>
            </a:r>
            <a:r>
              <a:rPr lang="he-IL" dirty="0" smtClean="0">
                <a:solidFill>
                  <a:schemeClr val="tx1"/>
                </a:solidFill>
                <a:latin typeface="Arial"/>
                <a:cs typeface="Arial"/>
              </a:rPr>
              <a:t>־</a:t>
            </a:r>
            <a:r>
              <a:rPr lang="he-IL" dirty="0" smtClean="0">
                <a:solidFill>
                  <a:schemeClr val="tx1"/>
                </a:solidFill>
              </a:rPr>
              <a:t>נטרף</a:t>
            </a:r>
            <a:r>
              <a:rPr lang="he-IL" dirty="0">
                <a:solidFill>
                  <a:schemeClr val="tx1"/>
                </a:solidFill>
              </a:rPr>
              <a:t>.</a:t>
            </a:r>
          </a:p>
          <a:p>
            <a:pPr fontAlgn="auto">
              <a:spcBef>
                <a:spcPts val="0"/>
              </a:spcBef>
              <a:spcAft>
                <a:spcPts val="0"/>
              </a:spcAft>
              <a:defRPr/>
            </a:pPr>
            <a:r>
              <a:rPr lang="he-IL" dirty="0">
                <a:solidFill>
                  <a:schemeClr val="tx1"/>
                </a:solidFill>
              </a:rPr>
              <a:t>ב. מספר הארנבות מושפע גם מתנאי האקלים כגון כמות המשקעים המשפיעה על כמות העשב העומד לרשותן, וכן מגורמים נוספים כמו מחלות, טורפים </a:t>
            </a:r>
            <a:r>
              <a:rPr lang="he-IL" dirty="0" smtClean="0">
                <a:solidFill>
                  <a:schemeClr val="tx1"/>
                </a:solidFill>
              </a:rPr>
              <a:t>אחרים ופגעי </a:t>
            </a:r>
            <a:r>
              <a:rPr lang="he-IL" dirty="0">
                <a:solidFill>
                  <a:schemeClr val="tx1"/>
                </a:solidFill>
              </a:rPr>
              <a:t>אקלים שונים. כל הגורמים </a:t>
            </a:r>
            <a:r>
              <a:rPr lang="he-IL" dirty="0" smtClean="0">
                <a:solidFill>
                  <a:schemeClr val="tx1"/>
                </a:solidFill>
              </a:rPr>
              <a:t>האלה </a:t>
            </a:r>
            <a:r>
              <a:rPr lang="he-IL" dirty="0">
                <a:solidFill>
                  <a:schemeClr val="tx1"/>
                </a:solidFill>
              </a:rPr>
              <a:t>עשויים להשתנות משנה לשנה ולהשפיע על גודל אוכלוסיית הארנבות (ובעקיפין גם על גודל אוכלוסיית חתולי השלג).</a:t>
            </a:r>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018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894DBC-47F3-4C33-BA3C-1004229F2EDC}" type="slidenum">
              <a:rPr lang="he-IL" altLang="he-IL" sz="1100">
                <a:solidFill>
                  <a:srgbClr val="BFBFBF"/>
                </a:solidFill>
              </a:rPr>
              <a:pPr algn="l" eaLnBrk="1" hangingPunct="1"/>
              <a:t>28</a:t>
            </a:fld>
            <a:endParaRPr lang="he-IL" altLang="he-IL" sz="1100" dirty="0">
              <a:solidFill>
                <a:srgbClr val="BFBFBF"/>
              </a:solidFill>
            </a:endParaRPr>
          </a:p>
        </p:txBody>
      </p:sp>
      <p:grpSp>
        <p:nvGrpSpPr>
          <p:cNvPr id="20" name="קבוצה 19"/>
          <p:cNvGrpSpPr/>
          <p:nvPr/>
        </p:nvGrpSpPr>
        <p:grpSpPr>
          <a:xfrm>
            <a:off x="519113" y="1340768"/>
            <a:ext cx="3327032" cy="2592288"/>
            <a:chOff x="-7394" y="1157843"/>
            <a:chExt cx="3283250" cy="2434918"/>
          </a:xfrm>
        </p:grpSpPr>
        <p:grpSp>
          <p:nvGrpSpPr>
            <p:cNvPr id="21" name="קבוצה 20"/>
            <p:cNvGrpSpPr/>
            <p:nvPr/>
          </p:nvGrpSpPr>
          <p:grpSpPr>
            <a:xfrm>
              <a:off x="571500" y="1571625"/>
              <a:ext cx="2500313" cy="1716088"/>
              <a:chOff x="571500" y="1571625"/>
              <a:chExt cx="2500313" cy="1716088"/>
            </a:xfrm>
          </p:grpSpPr>
          <p:grpSp>
            <p:nvGrpSpPr>
              <p:cNvPr id="27" name="קבוצה 19"/>
              <p:cNvGrpSpPr>
                <a:grpSpLocks/>
              </p:cNvGrpSpPr>
              <p:nvPr/>
            </p:nvGrpSpPr>
            <p:grpSpPr bwMode="auto">
              <a:xfrm>
                <a:off x="571500" y="1571625"/>
                <a:ext cx="2500313" cy="1716088"/>
                <a:chOff x="642116" y="857232"/>
                <a:chExt cx="2501124" cy="1716100"/>
              </a:xfrm>
            </p:grpSpPr>
            <p:cxnSp>
              <p:nvCxnSpPr>
                <p:cNvPr id="30" name="מחבר חץ ישר 29"/>
                <p:cNvCxnSpPr/>
                <p:nvPr/>
              </p:nvCxnSpPr>
              <p:spPr>
                <a:xfrm rot="5400000" flipH="1" flipV="1">
                  <a:off x="-215140" y="1714488"/>
                  <a:ext cx="17145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642116" y="2571744"/>
                  <a:ext cx="250112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צורה חופשית 27"/>
              <p:cNvSpPr/>
              <p:nvPr/>
            </p:nvSpPr>
            <p:spPr>
              <a:xfrm>
                <a:off x="601249" y="2316893"/>
                <a:ext cx="2004165" cy="865109"/>
              </a:xfrm>
              <a:custGeom>
                <a:avLst/>
                <a:gdLst>
                  <a:gd name="connsiteX0" fmla="*/ 0 w 2004165"/>
                  <a:gd name="connsiteY0" fmla="*/ 363677 h 865109"/>
                  <a:gd name="connsiteX1" fmla="*/ 175365 w 2004165"/>
                  <a:gd name="connsiteY1" fmla="*/ 413781 h 865109"/>
                  <a:gd name="connsiteX2" fmla="*/ 263047 w 2004165"/>
                  <a:gd name="connsiteY2" fmla="*/ 739458 h 865109"/>
                  <a:gd name="connsiteX3" fmla="*/ 576198 w 2004165"/>
                  <a:gd name="connsiteY3" fmla="*/ 614197 h 865109"/>
                  <a:gd name="connsiteX4" fmla="*/ 701458 w 2004165"/>
                  <a:gd name="connsiteY4" fmla="*/ 451359 h 865109"/>
                  <a:gd name="connsiteX5" fmla="*/ 801666 w 2004165"/>
                  <a:gd name="connsiteY5" fmla="*/ 676828 h 865109"/>
                  <a:gd name="connsiteX6" fmla="*/ 951978 w 2004165"/>
                  <a:gd name="connsiteY6" fmla="*/ 864718 h 865109"/>
                  <a:gd name="connsiteX7" fmla="*/ 1189973 w 2004165"/>
                  <a:gd name="connsiteY7" fmla="*/ 626723 h 865109"/>
                  <a:gd name="connsiteX8" fmla="*/ 1315233 w 2004165"/>
                  <a:gd name="connsiteY8" fmla="*/ 213365 h 865109"/>
                  <a:gd name="connsiteX9" fmla="*/ 1427967 w 2004165"/>
                  <a:gd name="connsiteY9" fmla="*/ 422 h 865109"/>
                  <a:gd name="connsiteX10" fmla="*/ 1528176 w 2004165"/>
                  <a:gd name="connsiteY10" fmla="*/ 263469 h 865109"/>
                  <a:gd name="connsiteX11" fmla="*/ 1640910 w 2004165"/>
                  <a:gd name="connsiteY11" fmla="*/ 526515 h 865109"/>
                  <a:gd name="connsiteX12" fmla="*/ 1703540 w 2004165"/>
                  <a:gd name="connsiteY12" fmla="*/ 651775 h 865109"/>
                  <a:gd name="connsiteX13" fmla="*/ 2004165 w 2004165"/>
                  <a:gd name="connsiteY13" fmla="*/ 651775 h 86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165" h="865109">
                    <a:moveTo>
                      <a:pt x="0" y="363677"/>
                    </a:moveTo>
                    <a:cubicBezTo>
                      <a:pt x="65762" y="357414"/>
                      <a:pt x="131524" y="351151"/>
                      <a:pt x="175365" y="413781"/>
                    </a:cubicBezTo>
                    <a:cubicBezTo>
                      <a:pt x="219206" y="476411"/>
                      <a:pt x="196242" y="706055"/>
                      <a:pt x="263047" y="739458"/>
                    </a:cubicBezTo>
                    <a:cubicBezTo>
                      <a:pt x="329853" y="772861"/>
                      <a:pt x="503130" y="662214"/>
                      <a:pt x="576198" y="614197"/>
                    </a:cubicBezTo>
                    <a:cubicBezTo>
                      <a:pt x="649267" y="566181"/>
                      <a:pt x="663880" y="440921"/>
                      <a:pt x="701458" y="451359"/>
                    </a:cubicBezTo>
                    <a:cubicBezTo>
                      <a:pt x="739036" y="461797"/>
                      <a:pt x="759913" y="607935"/>
                      <a:pt x="801666" y="676828"/>
                    </a:cubicBezTo>
                    <a:cubicBezTo>
                      <a:pt x="843419" y="745721"/>
                      <a:pt x="887260" y="873069"/>
                      <a:pt x="951978" y="864718"/>
                    </a:cubicBezTo>
                    <a:cubicBezTo>
                      <a:pt x="1016696" y="856367"/>
                      <a:pt x="1129430" y="735282"/>
                      <a:pt x="1189973" y="626723"/>
                    </a:cubicBezTo>
                    <a:cubicBezTo>
                      <a:pt x="1250516" y="518164"/>
                      <a:pt x="1275567" y="317749"/>
                      <a:pt x="1315233" y="213365"/>
                    </a:cubicBezTo>
                    <a:cubicBezTo>
                      <a:pt x="1354899" y="108981"/>
                      <a:pt x="1392476" y="-7929"/>
                      <a:pt x="1427967" y="422"/>
                    </a:cubicBezTo>
                    <a:cubicBezTo>
                      <a:pt x="1463458" y="8773"/>
                      <a:pt x="1492685" y="175787"/>
                      <a:pt x="1528176" y="263469"/>
                    </a:cubicBezTo>
                    <a:cubicBezTo>
                      <a:pt x="1563667" y="351151"/>
                      <a:pt x="1611683" y="461797"/>
                      <a:pt x="1640910" y="526515"/>
                    </a:cubicBezTo>
                    <a:cubicBezTo>
                      <a:pt x="1670137" y="591233"/>
                      <a:pt x="1642998" y="630898"/>
                      <a:pt x="1703540" y="651775"/>
                    </a:cubicBezTo>
                    <a:cubicBezTo>
                      <a:pt x="1764083" y="672652"/>
                      <a:pt x="1884124" y="662213"/>
                      <a:pt x="2004165" y="651775"/>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צורה חופשית 28"/>
              <p:cNvSpPr/>
              <p:nvPr/>
            </p:nvSpPr>
            <p:spPr>
              <a:xfrm>
                <a:off x="589589" y="2493523"/>
                <a:ext cx="1991639" cy="573544"/>
              </a:xfrm>
              <a:custGeom>
                <a:avLst/>
                <a:gdLst>
                  <a:gd name="connsiteX0" fmla="*/ 0 w 1916483"/>
                  <a:gd name="connsiteY0" fmla="*/ 542821 h 718186"/>
                  <a:gd name="connsiteX1" fmla="*/ 237995 w 1916483"/>
                  <a:gd name="connsiteY1" fmla="*/ 442613 h 718186"/>
                  <a:gd name="connsiteX2" fmla="*/ 438411 w 1916483"/>
                  <a:gd name="connsiteY2" fmla="*/ 693134 h 718186"/>
                  <a:gd name="connsiteX3" fmla="*/ 651354 w 1916483"/>
                  <a:gd name="connsiteY3" fmla="*/ 668082 h 718186"/>
                  <a:gd name="connsiteX4" fmla="*/ 901874 w 1916483"/>
                  <a:gd name="connsiteY4" fmla="*/ 455139 h 718186"/>
                  <a:gd name="connsiteX5" fmla="*/ 1127343 w 1916483"/>
                  <a:gd name="connsiteY5" fmla="*/ 643030 h 718186"/>
                  <a:gd name="connsiteX6" fmla="*/ 1302707 w 1916483"/>
                  <a:gd name="connsiteY6" fmla="*/ 668082 h 718186"/>
                  <a:gd name="connsiteX7" fmla="*/ 1427968 w 1916483"/>
                  <a:gd name="connsiteY7" fmla="*/ 392509 h 718186"/>
                  <a:gd name="connsiteX8" fmla="*/ 1540702 w 1916483"/>
                  <a:gd name="connsiteY8" fmla="*/ 66832 h 718186"/>
                  <a:gd name="connsiteX9" fmla="*/ 1691014 w 1916483"/>
                  <a:gd name="connsiteY9" fmla="*/ 16728 h 718186"/>
                  <a:gd name="connsiteX10" fmla="*/ 1741118 w 1916483"/>
                  <a:gd name="connsiteY10" fmla="*/ 279775 h 718186"/>
                  <a:gd name="connsiteX11" fmla="*/ 1728592 w 1916483"/>
                  <a:gd name="connsiteY11" fmla="*/ 542821 h 718186"/>
                  <a:gd name="connsiteX12" fmla="*/ 1753644 w 1916483"/>
                  <a:gd name="connsiteY12" fmla="*/ 655556 h 718186"/>
                  <a:gd name="connsiteX13" fmla="*/ 1791222 w 1916483"/>
                  <a:gd name="connsiteY13" fmla="*/ 705660 h 718186"/>
                  <a:gd name="connsiteX14" fmla="*/ 1916483 w 1916483"/>
                  <a:gd name="connsiteY14" fmla="*/ 718186 h 718186"/>
                  <a:gd name="connsiteX15" fmla="*/ 1916483 w 1916483"/>
                  <a:gd name="connsiteY15" fmla="*/ 718186 h 718186"/>
                  <a:gd name="connsiteX0" fmla="*/ 0 w 1929009"/>
                  <a:gd name="connsiteY0" fmla="*/ 567873 h 718186"/>
                  <a:gd name="connsiteX1" fmla="*/ 250521 w 1929009"/>
                  <a:gd name="connsiteY1" fmla="*/ 442613 h 718186"/>
                  <a:gd name="connsiteX2" fmla="*/ 450937 w 1929009"/>
                  <a:gd name="connsiteY2" fmla="*/ 693134 h 718186"/>
                  <a:gd name="connsiteX3" fmla="*/ 663880 w 1929009"/>
                  <a:gd name="connsiteY3" fmla="*/ 668082 h 718186"/>
                  <a:gd name="connsiteX4" fmla="*/ 914400 w 1929009"/>
                  <a:gd name="connsiteY4" fmla="*/ 455139 h 718186"/>
                  <a:gd name="connsiteX5" fmla="*/ 1139869 w 1929009"/>
                  <a:gd name="connsiteY5" fmla="*/ 643030 h 718186"/>
                  <a:gd name="connsiteX6" fmla="*/ 1315233 w 1929009"/>
                  <a:gd name="connsiteY6" fmla="*/ 668082 h 718186"/>
                  <a:gd name="connsiteX7" fmla="*/ 1440494 w 1929009"/>
                  <a:gd name="connsiteY7" fmla="*/ 392509 h 718186"/>
                  <a:gd name="connsiteX8" fmla="*/ 1553228 w 1929009"/>
                  <a:gd name="connsiteY8" fmla="*/ 66832 h 718186"/>
                  <a:gd name="connsiteX9" fmla="*/ 1703540 w 1929009"/>
                  <a:gd name="connsiteY9" fmla="*/ 16728 h 718186"/>
                  <a:gd name="connsiteX10" fmla="*/ 1753644 w 1929009"/>
                  <a:gd name="connsiteY10" fmla="*/ 279775 h 718186"/>
                  <a:gd name="connsiteX11" fmla="*/ 1741118 w 1929009"/>
                  <a:gd name="connsiteY11" fmla="*/ 542821 h 718186"/>
                  <a:gd name="connsiteX12" fmla="*/ 1766170 w 1929009"/>
                  <a:gd name="connsiteY12" fmla="*/ 655556 h 718186"/>
                  <a:gd name="connsiteX13" fmla="*/ 1803748 w 1929009"/>
                  <a:gd name="connsiteY13" fmla="*/ 705660 h 718186"/>
                  <a:gd name="connsiteX14" fmla="*/ 1929009 w 1929009"/>
                  <a:gd name="connsiteY14" fmla="*/ 718186 h 718186"/>
                  <a:gd name="connsiteX15" fmla="*/ 1929009 w 1929009"/>
                  <a:gd name="connsiteY15" fmla="*/ 718186 h 718186"/>
                  <a:gd name="connsiteX0" fmla="*/ 0 w 1991639"/>
                  <a:gd name="connsiteY0" fmla="*/ 592925 h 718186"/>
                  <a:gd name="connsiteX1" fmla="*/ 313151 w 1991639"/>
                  <a:gd name="connsiteY1" fmla="*/ 442613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162839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275573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49760 h 675021"/>
                  <a:gd name="connsiteX1" fmla="*/ 275573 w 1991639"/>
                  <a:gd name="connsiteY1" fmla="*/ 411974 h 675021"/>
                  <a:gd name="connsiteX2" fmla="*/ 513567 w 1991639"/>
                  <a:gd name="connsiteY2" fmla="*/ 649969 h 675021"/>
                  <a:gd name="connsiteX3" fmla="*/ 726510 w 1991639"/>
                  <a:gd name="connsiteY3" fmla="*/ 624917 h 675021"/>
                  <a:gd name="connsiteX4" fmla="*/ 977030 w 1991639"/>
                  <a:gd name="connsiteY4" fmla="*/ 411974 h 675021"/>
                  <a:gd name="connsiteX5" fmla="*/ 1202499 w 1991639"/>
                  <a:gd name="connsiteY5" fmla="*/ 599865 h 675021"/>
                  <a:gd name="connsiteX6" fmla="*/ 1377863 w 1991639"/>
                  <a:gd name="connsiteY6" fmla="*/ 624917 h 675021"/>
                  <a:gd name="connsiteX7" fmla="*/ 1503124 w 1991639"/>
                  <a:gd name="connsiteY7" fmla="*/ 349344 h 675021"/>
                  <a:gd name="connsiteX8" fmla="*/ 1615858 w 1991639"/>
                  <a:gd name="connsiteY8" fmla="*/ 23667 h 675021"/>
                  <a:gd name="connsiteX9" fmla="*/ 1766170 w 1991639"/>
                  <a:gd name="connsiteY9" fmla="*/ 48719 h 675021"/>
                  <a:gd name="connsiteX10" fmla="*/ 1816274 w 1991639"/>
                  <a:gd name="connsiteY10" fmla="*/ 236610 h 675021"/>
                  <a:gd name="connsiteX11" fmla="*/ 1803748 w 1991639"/>
                  <a:gd name="connsiteY11" fmla="*/ 499656 h 675021"/>
                  <a:gd name="connsiteX12" fmla="*/ 1828800 w 1991639"/>
                  <a:gd name="connsiteY12" fmla="*/ 612391 h 675021"/>
                  <a:gd name="connsiteX13" fmla="*/ 1866378 w 1991639"/>
                  <a:gd name="connsiteY13" fmla="*/ 662495 h 675021"/>
                  <a:gd name="connsiteX14" fmla="*/ 1991639 w 1991639"/>
                  <a:gd name="connsiteY14" fmla="*/ 675021 h 675021"/>
                  <a:gd name="connsiteX15" fmla="*/ 1991639 w 1991639"/>
                  <a:gd name="connsiteY15" fmla="*/ 675021 h 675021"/>
                  <a:gd name="connsiteX0" fmla="*/ 0 w 1991639"/>
                  <a:gd name="connsiteY0" fmla="*/ 501041 h 626302"/>
                  <a:gd name="connsiteX1" fmla="*/ 275573 w 1991639"/>
                  <a:gd name="connsiteY1" fmla="*/ 363255 h 626302"/>
                  <a:gd name="connsiteX2" fmla="*/ 513567 w 1991639"/>
                  <a:gd name="connsiteY2" fmla="*/ 601250 h 626302"/>
                  <a:gd name="connsiteX3" fmla="*/ 726510 w 1991639"/>
                  <a:gd name="connsiteY3" fmla="*/ 576198 h 626302"/>
                  <a:gd name="connsiteX4" fmla="*/ 977030 w 1991639"/>
                  <a:gd name="connsiteY4" fmla="*/ 363255 h 626302"/>
                  <a:gd name="connsiteX5" fmla="*/ 1202499 w 1991639"/>
                  <a:gd name="connsiteY5" fmla="*/ 551146 h 626302"/>
                  <a:gd name="connsiteX6" fmla="*/ 1377863 w 1991639"/>
                  <a:gd name="connsiteY6" fmla="*/ 576198 h 626302"/>
                  <a:gd name="connsiteX7" fmla="*/ 1503124 w 1991639"/>
                  <a:gd name="connsiteY7" fmla="*/ 300625 h 626302"/>
                  <a:gd name="connsiteX8" fmla="*/ 1615858 w 1991639"/>
                  <a:gd name="connsiteY8" fmla="*/ 37578 h 626302"/>
                  <a:gd name="connsiteX9" fmla="*/ 1766170 w 1991639"/>
                  <a:gd name="connsiteY9" fmla="*/ 0 h 626302"/>
                  <a:gd name="connsiteX10" fmla="*/ 1816274 w 1991639"/>
                  <a:gd name="connsiteY10" fmla="*/ 187891 h 626302"/>
                  <a:gd name="connsiteX11" fmla="*/ 1803748 w 1991639"/>
                  <a:gd name="connsiteY11" fmla="*/ 450937 h 626302"/>
                  <a:gd name="connsiteX12" fmla="*/ 1828800 w 1991639"/>
                  <a:gd name="connsiteY12" fmla="*/ 563672 h 626302"/>
                  <a:gd name="connsiteX13" fmla="*/ 1866378 w 1991639"/>
                  <a:gd name="connsiteY13" fmla="*/ 613776 h 626302"/>
                  <a:gd name="connsiteX14" fmla="*/ 1991639 w 1991639"/>
                  <a:gd name="connsiteY14" fmla="*/ 626302 h 626302"/>
                  <a:gd name="connsiteX15" fmla="*/ 1991639 w 1991639"/>
                  <a:gd name="connsiteY15" fmla="*/ 626302 h 626302"/>
                  <a:gd name="connsiteX0" fmla="*/ 0 w 1991639"/>
                  <a:gd name="connsiteY0" fmla="*/ 504123 h 629384"/>
                  <a:gd name="connsiteX1" fmla="*/ 275573 w 1991639"/>
                  <a:gd name="connsiteY1" fmla="*/ 366337 h 629384"/>
                  <a:gd name="connsiteX2" fmla="*/ 513567 w 1991639"/>
                  <a:gd name="connsiteY2" fmla="*/ 604332 h 629384"/>
                  <a:gd name="connsiteX3" fmla="*/ 726510 w 1991639"/>
                  <a:gd name="connsiteY3" fmla="*/ 579280 h 629384"/>
                  <a:gd name="connsiteX4" fmla="*/ 977030 w 1991639"/>
                  <a:gd name="connsiteY4" fmla="*/ 366337 h 629384"/>
                  <a:gd name="connsiteX5" fmla="*/ 1202499 w 1991639"/>
                  <a:gd name="connsiteY5" fmla="*/ 554228 h 629384"/>
                  <a:gd name="connsiteX6" fmla="*/ 1377863 w 1991639"/>
                  <a:gd name="connsiteY6" fmla="*/ 579280 h 629384"/>
                  <a:gd name="connsiteX7" fmla="*/ 1503124 w 1991639"/>
                  <a:gd name="connsiteY7" fmla="*/ 303707 h 629384"/>
                  <a:gd name="connsiteX8" fmla="*/ 1603332 w 1991639"/>
                  <a:gd name="connsiteY8" fmla="*/ 90765 h 629384"/>
                  <a:gd name="connsiteX9" fmla="*/ 1766170 w 1991639"/>
                  <a:gd name="connsiteY9" fmla="*/ 3082 h 629384"/>
                  <a:gd name="connsiteX10" fmla="*/ 1816274 w 1991639"/>
                  <a:gd name="connsiteY10" fmla="*/ 190973 h 629384"/>
                  <a:gd name="connsiteX11" fmla="*/ 1803748 w 1991639"/>
                  <a:gd name="connsiteY11" fmla="*/ 454019 h 629384"/>
                  <a:gd name="connsiteX12" fmla="*/ 1828800 w 1991639"/>
                  <a:gd name="connsiteY12" fmla="*/ 566754 h 629384"/>
                  <a:gd name="connsiteX13" fmla="*/ 1866378 w 1991639"/>
                  <a:gd name="connsiteY13" fmla="*/ 616858 h 629384"/>
                  <a:gd name="connsiteX14" fmla="*/ 1991639 w 1991639"/>
                  <a:gd name="connsiteY14" fmla="*/ 629384 h 629384"/>
                  <a:gd name="connsiteX15" fmla="*/ 1991639 w 1991639"/>
                  <a:gd name="connsiteY15" fmla="*/ 629384 h 629384"/>
                  <a:gd name="connsiteX0" fmla="*/ 0 w 1991639"/>
                  <a:gd name="connsiteY0" fmla="*/ 448283 h 573544"/>
                  <a:gd name="connsiteX1" fmla="*/ 275573 w 1991639"/>
                  <a:gd name="connsiteY1" fmla="*/ 310497 h 573544"/>
                  <a:gd name="connsiteX2" fmla="*/ 513567 w 1991639"/>
                  <a:gd name="connsiteY2" fmla="*/ 548492 h 573544"/>
                  <a:gd name="connsiteX3" fmla="*/ 726510 w 1991639"/>
                  <a:gd name="connsiteY3" fmla="*/ 523440 h 573544"/>
                  <a:gd name="connsiteX4" fmla="*/ 977030 w 1991639"/>
                  <a:gd name="connsiteY4" fmla="*/ 310497 h 573544"/>
                  <a:gd name="connsiteX5" fmla="*/ 1202499 w 1991639"/>
                  <a:gd name="connsiteY5" fmla="*/ 498388 h 573544"/>
                  <a:gd name="connsiteX6" fmla="*/ 1377863 w 1991639"/>
                  <a:gd name="connsiteY6" fmla="*/ 523440 h 573544"/>
                  <a:gd name="connsiteX7" fmla="*/ 1503124 w 1991639"/>
                  <a:gd name="connsiteY7" fmla="*/ 247867 h 573544"/>
                  <a:gd name="connsiteX8" fmla="*/ 1603332 w 1991639"/>
                  <a:gd name="connsiteY8" fmla="*/ 34925 h 573544"/>
                  <a:gd name="connsiteX9" fmla="*/ 1753644 w 1991639"/>
                  <a:gd name="connsiteY9" fmla="*/ 9872 h 573544"/>
                  <a:gd name="connsiteX10" fmla="*/ 1816274 w 1991639"/>
                  <a:gd name="connsiteY10" fmla="*/ 135133 h 573544"/>
                  <a:gd name="connsiteX11" fmla="*/ 1803748 w 1991639"/>
                  <a:gd name="connsiteY11" fmla="*/ 398179 h 573544"/>
                  <a:gd name="connsiteX12" fmla="*/ 1828800 w 1991639"/>
                  <a:gd name="connsiteY12" fmla="*/ 510914 h 573544"/>
                  <a:gd name="connsiteX13" fmla="*/ 1866378 w 1991639"/>
                  <a:gd name="connsiteY13" fmla="*/ 561018 h 573544"/>
                  <a:gd name="connsiteX14" fmla="*/ 1991639 w 1991639"/>
                  <a:gd name="connsiteY14" fmla="*/ 573544 h 573544"/>
                  <a:gd name="connsiteX15" fmla="*/ 1991639 w 1991639"/>
                  <a:gd name="connsiteY15" fmla="*/ 573544 h 57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639" h="573544">
                    <a:moveTo>
                      <a:pt x="0" y="448283"/>
                    </a:moveTo>
                    <a:cubicBezTo>
                      <a:pt x="82463" y="385653"/>
                      <a:pt x="189979" y="293796"/>
                      <a:pt x="275573" y="310497"/>
                    </a:cubicBezTo>
                    <a:cubicBezTo>
                      <a:pt x="361168" y="327199"/>
                      <a:pt x="438411" y="513002"/>
                      <a:pt x="513567" y="548492"/>
                    </a:cubicBezTo>
                    <a:cubicBezTo>
                      <a:pt x="588723" y="583983"/>
                      <a:pt x="649266" y="563106"/>
                      <a:pt x="726510" y="523440"/>
                    </a:cubicBezTo>
                    <a:cubicBezTo>
                      <a:pt x="803754" y="483774"/>
                      <a:pt x="897699" y="314672"/>
                      <a:pt x="977030" y="310497"/>
                    </a:cubicBezTo>
                    <a:cubicBezTo>
                      <a:pt x="1056361" y="306322"/>
                      <a:pt x="1135694" y="462898"/>
                      <a:pt x="1202499" y="498388"/>
                    </a:cubicBezTo>
                    <a:cubicBezTo>
                      <a:pt x="1269304" y="533878"/>
                      <a:pt x="1327759" y="565194"/>
                      <a:pt x="1377863" y="523440"/>
                    </a:cubicBezTo>
                    <a:cubicBezTo>
                      <a:pt x="1427967" y="481686"/>
                      <a:pt x="1465546" y="329286"/>
                      <a:pt x="1503124" y="247867"/>
                    </a:cubicBezTo>
                    <a:cubicBezTo>
                      <a:pt x="1540702" y="166448"/>
                      <a:pt x="1561579" y="74591"/>
                      <a:pt x="1603332" y="34925"/>
                    </a:cubicBezTo>
                    <a:cubicBezTo>
                      <a:pt x="1645085" y="-4741"/>
                      <a:pt x="1718154" y="-6829"/>
                      <a:pt x="1753644" y="9872"/>
                    </a:cubicBezTo>
                    <a:cubicBezTo>
                      <a:pt x="1789134" y="26573"/>
                      <a:pt x="1807923" y="70415"/>
                      <a:pt x="1816274" y="135133"/>
                    </a:cubicBezTo>
                    <a:cubicBezTo>
                      <a:pt x="1824625" y="199851"/>
                      <a:pt x="1801660" y="335549"/>
                      <a:pt x="1803748" y="398179"/>
                    </a:cubicBezTo>
                    <a:cubicBezTo>
                      <a:pt x="1805836" y="460809"/>
                      <a:pt x="1818362" y="483774"/>
                      <a:pt x="1828800" y="510914"/>
                    </a:cubicBezTo>
                    <a:cubicBezTo>
                      <a:pt x="1839238" y="538054"/>
                      <a:pt x="1839238" y="550580"/>
                      <a:pt x="1866378" y="561018"/>
                    </a:cubicBezTo>
                    <a:cubicBezTo>
                      <a:pt x="1893518" y="571456"/>
                      <a:pt x="1991639" y="573544"/>
                      <a:pt x="1991639" y="573544"/>
                    </a:cubicBezTo>
                    <a:lnTo>
                      <a:pt x="1991639" y="573544"/>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2" name="מלבן 21"/>
            <p:cNvSpPr/>
            <p:nvPr/>
          </p:nvSpPr>
          <p:spPr>
            <a:xfrm>
              <a:off x="2321749" y="2276872"/>
              <a:ext cx="954107" cy="307777"/>
            </a:xfrm>
            <a:prstGeom prst="rect">
              <a:avLst/>
            </a:prstGeom>
          </p:spPr>
          <p:txBody>
            <a:bodyPr wrap="none">
              <a:spAutoFit/>
            </a:bodyPr>
            <a:lstStyle/>
            <a:p>
              <a:r>
                <a:rPr lang="he-IL" sz="1400" b="1" dirty="0" smtClean="0">
                  <a:solidFill>
                    <a:srgbClr val="FF0000"/>
                  </a:solidFill>
                  <a:latin typeface="Arial"/>
                  <a:cs typeface="Arial"/>
                </a:rPr>
                <a:t>חתולי שלג</a:t>
              </a:r>
              <a:endParaRPr lang="he-IL" sz="1400" b="1" dirty="0">
                <a:solidFill>
                  <a:srgbClr val="FF0000"/>
                </a:solidFill>
              </a:endParaRPr>
            </a:p>
          </p:txBody>
        </p:sp>
        <p:sp>
          <p:nvSpPr>
            <p:cNvPr id="23" name="מלבן 22"/>
            <p:cNvSpPr/>
            <p:nvPr/>
          </p:nvSpPr>
          <p:spPr>
            <a:xfrm>
              <a:off x="1366196" y="2090618"/>
              <a:ext cx="723275" cy="307777"/>
            </a:xfrm>
            <a:prstGeom prst="rect">
              <a:avLst/>
            </a:prstGeom>
          </p:spPr>
          <p:txBody>
            <a:bodyPr wrap="none">
              <a:spAutoFit/>
            </a:bodyPr>
            <a:lstStyle/>
            <a:p>
              <a:r>
                <a:rPr lang="he-IL" sz="1400" b="1" dirty="0" smtClean="0">
                  <a:solidFill>
                    <a:srgbClr val="0070C0"/>
                  </a:solidFill>
                  <a:latin typeface="Arial"/>
                  <a:cs typeface="Arial"/>
                </a:rPr>
                <a:t>ארנבות</a:t>
              </a:r>
              <a:endParaRPr lang="he-IL" sz="1400" b="1" dirty="0">
                <a:solidFill>
                  <a:srgbClr val="0070C0"/>
                </a:solidFill>
              </a:endParaRPr>
            </a:p>
          </p:txBody>
        </p:sp>
        <p:sp>
          <p:nvSpPr>
            <p:cNvPr id="24" name="מלבן 23"/>
            <p:cNvSpPr/>
            <p:nvPr/>
          </p:nvSpPr>
          <p:spPr>
            <a:xfrm>
              <a:off x="2555776" y="3284984"/>
              <a:ext cx="421910" cy="307777"/>
            </a:xfrm>
            <a:prstGeom prst="rect">
              <a:avLst/>
            </a:prstGeom>
          </p:spPr>
          <p:txBody>
            <a:bodyPr wrap="none">
              <a:spAutoFit/>
            </a:bodyPr>
            <a:lstStyle/>
            <a:p>
              <a:r>
                <a:rPr lang="he-IL" sz="1400" b="1" dirty="0" smtClean="0">
                  <a:latin typeface="Arial"/>
                  <a:cs typeface="Arial"/>
                </a:rPr>
                <a:t>זמן</a:t>
              </a:r>
              <a:endParaRPr lang="he-IL" sz="1400" b="1" dirty="0"/>
            </a:p>
          </p:txBody>
        </p:sp>
        <p:sp>
          <p:nvSpPr>
            <p:cNvPr id="25" name="מלבן 24"/>
            <p:cNvSpPr/>
            <p:nvPr/>
          </p:nvSpPr>
          <p:spPr>
            <a:xfrm>
              <a:off x="-7394" y="1157843"/>
              <a:ext cx="893193" cy="523220"/>
            </a:xfrm>
            <a:prstGeom prst="rect">
              <a:avLst/>
            </a:prstGeom>
          </p:spPr>
          <p:txBody>
            <a:bodyPr wrap="none">
              <a:spAutoFit/>
            </a:bodyPr>
            <a:lstStyle/>
            <a:p>
              <a:r>
                <a:rPr lang="he-IL" sz="1400" b="1" dirty="0" smtClean="0">
                  <a:latin typeface="Arial"/>
                  <a:cs typeface="Arial"/>
                </a:rPr>
                <a:t>מספר </a:t>
              </a:r>
            </a:p>
            <a:p>
              <a:r>
                <a:rPr lang="he-IL" sz="1400" b="1" dirty="0" smtClean="0">
                  <a:latin typeface="Arial"/>
                  <a:cs typeface="Arial"/>
                </a:rPr>
                <a:t>בעלי חיים</a:t>
              </a:r>
              <a:endParaRPr lang="he-IL" sz="1400" b="1" dirty="0"/>
            </a:p>
          </p:txBody>
        </p:sp>
      </p:grpSp>
      <p:grpSp>
        <p:nvGrpSpPr>
          <p:cNvPr id="32" name="קבוצה 31"/>
          <p:cNvGrpSpPr/>
          <p:nvPr/>
        </p:nvGrpSpPr>
        <p:grpSpPr>
          <a:xfrm>
            <a:off x="4499992" y="1989506"/>
            <a:ext cx="3384376" cy="1871542"/>
            <a:chOff x="4499992" y="2999306"/>
            <a:chExt cx="3384376" cy="1871542"/>
          </a:xfrm>
        </p:grpSpPr>
        <p:grpSp>
          <p:nvGrpSpPr>
            <p:cNvPr id="33" name="קבוצה 32"/>
            <p:cNvGrpSpPr/>
            <p:nvPr/>
          </p:nvGrpSpPr>
          <p:grpSpPr>
            <a:xfrm>
              <a:off x="4499992" y="2999306"/>
              <a:ext cx="3240360" cy="1871542"/>
              <a:chOff x="4291137" y="2845292"/>
              <a:chExt cx="3240360" cy="1871542"/>
            </a:xfrm>
          </p:grpSpPr>
          <p:pic>
            <p:nvPicPr>
              <p:cNvPr id="35" name="Picture 2" descr="http://upload.wikimedia.org/wikipedia/commons/e/ee/Snowshoe_h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6269" y="2845292"/>
                <a:ext cx="1059073" cy="155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מלבן 35"/>
              <p:cNvSpPr/>
              <p:nvPr/>
            </p:nvSpPr>
            <p:spPr>
              <a:xfrm>
                <a:off x="4291137" y="4378280"/>
                <a:ext cx="1944216" cy="338554"/>
              </a:xfrm>
              <a:prstGeom prst="rect">
                <a:avLst/>
              </a:prstGeom>
            </p:spPr>
            <p:txBody>
              <a:bodyPr wrap="square">
                <a:spAutoFit/>
              </a:bodyPr>
              <a:lstStyle/>
              <a:p>
                <a:pPr algn="l"/>
                <a:r>
                  <a:rPr lang="en-US" sz="800" i="1" dirty="0" smtClean="0"/>
                  <a:t>Forest Service of the United States Department of Agriculture</a:t>
                </a:r>
                <a:endParaRPr lang="he-IL" sz="800" dirty="0"/>
              </a:p>
            </p:txBody>
          </p:sp>
          <p:pic>
            <p:nvPicPr>
              <p:cNvPr id="3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19329" y="2845292"/>
                <a:ext cx="1512168" cy="154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מלבן 33"/>
            <p:cNvSpPr/>
            <p:nvPr/>
          </p:nvSpPr>
          <p:spPr>
            <a:xfrm>
              <a:off x="6293869" y="4541639"/>
              <a:ext cx="1590499" cy="215444"/>
            </a:xfrm>
            <a:prstGeom prst="rect">
              <a:avLst/>
            </a:prstGeom>
          </p:spPr>
          <p:txBody>
            <a:bodyPr wrap="none">
              <a:spAutoFit/>
            </a:bodyPr>
            <a:lstStyle/>
            <a:p>
              <a:r>
                <a:rPr lang="en-US" sz="800" dirty="0" smtClean="0"/>
                <a:t>Tedmek, Wikimedia commons </a:t>
              </a:r>
              <a:endParaRPr lang="he-IL" sz="8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510DCB-2F44-49FC-8F49-90D44ADCD566}" type="slidenum">
              <a:rPr lang="he-IL" sz="1800" smtClean="0"/>
              <a:pPr fontAlgn="base">
                <a:spcBef>
                  <a:spcPct val="0"/>
                </a:spcBef>
                <a:spcAft>
                  <a:spcPct val="0"/>
                </a:spcAft>
                <a:defRPr/>
              </a:pPr>
              <a:t>29</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טורף-נטרף</a:t>
            </a:r>
            <a:endParaRPr lang="he-IL" sz="2000" dirty="0" smtClean="0"/>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018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894DBC-47F3-4C33-BA3C-1004229F2EDC}" type="slidenum">
              <a:rPr lang="he-IL" altLang="he-IL" sz="1100">
                <a:solidFill>
                  <a:srgbClr val="BFBFBF"/>
                </a:solidFill>
              </a:rPr>
              <a:pPr algn="l" eaLnBrk="1" hangingPunct="1"/>
              <a:t>29</a:t>
            </a:fld>
            <a:endParaRPr lang="he-IL" altLang="he-IL" sz="1100" dirty="0">
              <a:solidFill>
                <a:srgbClr val="BFBFBF"/>
              </a:solidFill>
            </a:endParaRPr>
          </a:p>
        </p:txBody>
      </p:sp>
      <p:pic>
        <p:nvPicPr>
          <p:cNvPr id="3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130" y="1628800"/>
            <a:ext cx="4571677" cy="307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מלבן 1"/>
          <p:cNvSpPr>
            <a:spLocks noChangeArrowheads="1"/>
          </p:cNvSpPr>
          <p:nvPr/>
        </p:nvSpPr>
        <p:spPr bwMode="auto">
          <a:xfrm>
            <a:off x="2290130" y="4690572"/>
            <a:ext cx="2492796" cy="2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solidFill>
                  <a:prstClr val="black"/>
                </a:solidFill>
              </a:rPr>
              <a:t>© Shutterstock.com/ </a:t>
            </a:r>
            <a:r>
              <a:rPr lang="en-US" altLang="he-IL" sz="1000" dirty="0" err="1">
                <a:solidFill>
                  <a:prstClr val="black"/>
                </a:solidFill>
              </a:rPr>
              <a:t>Matthijs</a:t>
            </a:r>
            <a:r>
              <a:rPr lang="en-US" altLang="he-IL" sz="1000" dirty="0">
                <a:solidFill>
                  <a:prstClr val="black"/>
                </a:solidFill>
              </a:rPr>
              <a:t> </a:t>
            </a:r>
            <a:r>
              <a:rPr lang="en-US" altLang="he-IL" sz="1000" dirty="0" err="1">
                <a:solidFill>
                  <a:prstClr val="black"/>
                </a:solidFill>
              </a:rPr>
              <a:t>Wetterauw</a:t>
            </a:r>
            <a:r>
              <a:rPr lang="en-US" altLang="he-IL" sz="1000" dirty="0">
                <a:solidFill>
                  <a:prstClr val="black"/>
                </a:solidFill>
              </a:rPr>
              <a:t> </a:t>
            </a:r>
            <a:endParaRPr lang="he-IL" altLang="he-IL" sz="1000" dirty="0">
              <a:solidFill>
                <a:prstClr val="black"/>
              </a:solidFill>
            </a:endParaRPr>
          </a:p>
        </p:txBody>
      </p:sp>
      <p:sp>
        <p:nvSpPr>
          <p:cNvPr id="2" name="מלבן 1"/>
          <p:cNvSpPr/>
          <p:nvPr/>
        </p:nvSpPr>
        <p:spPr>
          <a:xfrm>
            <a:off x="3348710" y="5078388"/>
            <a:ext cx="2454518" cy="369332"/>
          </a:xfrm>
          <a:prstGeom prst="rect">
            <a:avLst/>
          </a:prstGeom>
        </p:spPr>
        <p:txBody>
          <a:bodyPr wrap="none">
            <a:spAutoFit/>
          </a:bodyPr>
          <a:lstStyle/>
          <a:p>
            <a:r>
              <a:rPr lang="he-IL" dirty="0" smtClean="0">
                <a:solidFill>
                  <a:prstClr val="black"/>
                </a:solidFill>
                <a:latin typeface="Arial"/>
                <a:cs typeface="Arial"/>
              </a:rPr>
              <a:t>זבוב טורף זבוב ממין אחר</a:t>
            </a:r>
            <a:endParaRPr lang="he-IL" dirty="0"/>
          </a:p>
        </p:txBody>
      </p:sp>
    </p:spTree>
    <p:extLst>
      <p:ext uri="{BB962C8B-B14F-4D97-AF65-F5344CB8AC3E}">
        <p14:creationId xmlns:p14="http://schemas.microsoft.com/office/powerpoint/2010/main" val="305169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E94A4EF-E589-43DB-9B7C-CE6AEF0CCDE0}"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סוגי יחסי הגומלין</a:t>
            </a:r>
            <a:endParaRPr lang="he-IL" sz="2000" dirty="0" smtClean="0">
              <a:solidFill>
                <a:srgbClr val="FF6600"/>
              </a:solidFill>
            </a:endParaRPr>
          </a:p>
        </p:txBody>
      </p:sp>
      <p:sp>
        <p:nvSpPr>
          <p:cNvPr id="8" name="Rectangle 17"/>
          <p:cNvSpPr/>
          <p:nvPr/>
        </p:nvSpPr>
        <p:spPr>
          <a:xfrm>
            <a:off x="8358188" y="714375"/>
            <a:ext cx="285750" cy="3952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9" name="TextBox 8"/>
          <p:cNvSpPr txBox="1"/>
          <p:nvPr/>
        </p:nvSpPr>
        <p:spPr>
          <a:xfrm>
            <a:off x="500063" y="714375"/>
            <a:ext cx="7858125" cy="928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תחרות </a:t>
            </a:r>
            <a:r>
              <a:rPr lang="he-IL" dirty="0">
                <a:latin typeface="+mn-lt"/>
                <a:cs typeface="+mn-cs"/>
              </a:rPr>
              <a:t>– יחסי </a:t>
            </a:r>
            <a:r>
              <a:rPr lang="he-IL" dirty="0" smtClean="0">
                <a:latin typeface="+mn-lt"/>
                <a:cs typeface="+mn-cs"/>
              </a:rPr>
              <a:t>גומלין </a:t>
            </a:r>
            <a:r>
              <a:rPr lang="he-IL" dirty="0">
                <a:latin typeface="+mn-lt"/>
                <a:cs typeface="+mn-cs"/>
              </a:rPr>
              <a:t>שבהם שני הצדדים ניזוקים (יחסי - -). התחרות עזה יותר בין פרטים מאותו המין, המתחרים בדיוק על אותם משאבים, ופחות עזה בין פרטים ממינים שונים.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0" name="Rectangle 17"/>
          <p:cNvSpPr/>
          <p:nvPr/>
        </p:nvSpPr>
        <p:spPr>
          <a:xfrm>
            <a:off x="8358188" y="1643063"/>
            <a:ext cx="285750" cy="3952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11" name="TextBox 10"/>
          <p:cNvSpPr txBox="1"/>
          <p:nvPr/>
        </p:nvSpPr>
        <p:spPr>
          <a:xfrm>
            <a:off x="500063" y="1643063"/>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טריפה </a:t>
            </a:r>
            <a:r>
              <a:rPr lang="he-IL" dirty="0">
                <a:latin typeface="+mn-lt"/>
                <a:cs typeface="+mn-cs"/>
              </a:rPr>
              <a:t>– יחסי </a:t>
            </a:r>
            <a:r>
              <a:rPr lang="he-IL" dirty="0" smtClean="0">
                <a:latin typeface="+mn-lt"/>
                <a:cs typeface="+mn-cs"/>
              </a:rPr>
              <a:t>גומלין </a:t>
            </a:r>
            <a:r>
              <a:rPr lang="he-IL" dirty="0">
                <a:latin typeface="+mn-lt"/>
                <a:cs typeface="+mn-cs"/>
              </a:rPr>
              <a:t>שבהם אורגניזם אחד ניזון מאורגניזם שני. הטורף מפיק תועלת מן היחסים והנאכל ניזוק (יחסי + -).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2" name="Rectangle 17"/>
          <p:cNvSpPr/>
          <p:nvPr/>
        </p:nvSpPr>
        <p:spPr>
          <a:xfrm>
            <a:off x="8316416" y="3571875"/>
            <a:ext cx="285750" cy="3952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13" name="TextBox 12"/>
          <p:cNvSpPr txBox="1"/>
          <p:nvPr/>
        </p:nvSpPr>
        <p:spPr>
          <a:xfrm>
            <a:off x="500063" y="3571875"/>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סימביוזה מסוג הדדיות </a:t>
            </a:r>
            <a:r>
              <a:rPr lang="he-IL" dirty="0">
                <a:latin typeface="+mn-lt"/>
                <a:cs typeface="+mn-cs"/>
              </a:rPr>
              <a:t>– יחסי </a:t>
            </a:r>
            <a:r>
              <a:rPr lang="he-IL" dirty="0" smtClean="0">
                <a:latin typeface="+mn-lt"/>
                <a:cs typeface="+mn-cs"/>
              </a:rPr>
              <a:t>גומלין </a:t>
            </a:r>
            <a:r>
              <a:rPr lang="he-IL" dirty="0">
                <a:latin typeface="+mn-lt"/>
                <a:cs typeface="+mn-cs"/>
              </a:rPr>
              <a:t>שבהם שני הצדדים מסייעים זה לזה – שניהם מפיקים תועלת (יחסי + +).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4" name="Rectangle 17"/>
          <p:cNvSpPr/>
          <p:nvPr/>
        </p:nvSpPr>
        <p:spPr>
          <a:xfrm>
            <a:off x="8286750" y="4357688"/>
            <a:ext cx="285750" cy="3952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15" name="TextBox 14"/>
          <p:cNvSpPr txBox="1"/>
          <p:nvPr/>
        </p:nvSpPr>
        <p:spPr>
          <a:xfrm>
            <a:off x="500063" y="4357688"/>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סימביוזה מסוג טפילות </a:t>
            </a:r>
            <a:r>
              <a:rPr lang="he-IL" dirty="0">
                <a:latin typeface="+mn-lt"/>
                <a:cs typeface="+mn-cs"/>
              </a:rPr>
              <a:t>– יחסי </a:t>
            </a:r>
            <a:r>
              <a:rPr lang="he-IL" dirty="0" smtClean="0">
                <a:latin typeface="+mn-lt"/>
                <a:cs typeface="+mn-cs"/>
              </a:rPr>
              <a:t>גומלין </a:t>
            </a:r>
            <a:r>
              <a:rPr lang="he-IL" dirty="0">
                <a:latin typeface="+mn-lt"/>
                <a:cs typeface="+mn-cs"/>
              </a:rPr>
              <a:t>שבהם הטפיל מפיק תועלת ואילו הפונדקאי ניזוק (יחסי + -). </a:t>
            </a:r>
            <a:endParaRPr lang="he-IL" dirty="0" smtClean="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8" name="TextBox 17"/>
          <p:cNvSpPr txBox="1"/>
          <p:nvPr/>
        </p:nvSpPr>
        <p:spPr>
          <a:xfrm>
            <a:off x="500063" y="2857500"/>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latin typeface="+mn-lt"/>
                <a:cs typeface="+mn-cs"/>
              </a:rPr>
              <a:t>חיי שיתוף (סימביוזה) – יחסי גומלין בין פרטים המקיימים קשר הדוק </a:t>
            </a:r>
            <a:r>
              <a:rPr lang="he-IL" u="sng" dirty="0" smtClean="0">
                <a:latin typeface="+mn-lt"/>
                <a:cs typeface="+mn-cs"/>
              </a:rPr>
              <a:t>לתקופות </a:t>
            </a:r>
            <a:r>
              <a:rPr lang="he-IL" u="sng" dirty="0">
                <a:latin typeface="+mn-lt"/>
                <a:cs typeface="+mn-cs"/>
              </a:rPr>
              <a:t>זמן ארוכות </a:t>
            </a:r>
            <a:r>
              <a:rPr lang="he-IL" u="sng" dirty="0" smtClean="0">
                <a:latin typeface="+mn-lt"/>
                <a:cs typeface="+mn-cs"/>
              </a:rPr>
              <a:t>ולעתים </a:t>
            </a:r>
            <a:r>
              <a:rPr lang="he-IL" u="sng" dirty="0">
                <a:latin typeface="+mn-lt"/>
                <a:cs typeface="+mn-cs"/>
              </a:rPr>
              <a:t>למשך כל </a:t>
            </a:r>
            <a:r>
              <a:rPr lang="he-IL" u="sng" dirty="0" smtClean="0">
                <a:latin typeface="+mn-lt"/>
                <a:cs typeface="+mn-cs"/>
              </a:rPr>
              <a:t>החיים.</a:t>
            </a:r>
            <a:endParaRPr lang="he-IL" dirty="0">
              <a:latin typeface="+mn-lt"/>
              <a:cs typeface="+mn-cs"/>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868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C9EC825-400B-4F1A-BA15-41055B0B36A0}" type="slidenum">
              <a:rPr lang="he-IL" altLang="he-IL" sz="1100">
                <a:solidFill>
                  <a:srgbClr val="BFBFBF"/>
                </a:solidFill>
              </a:rPr>
              <a:pPr algn="l" eaLnBrk="1" hangingPunct="1"/>
              <a:t>3</a:t>
            </a:fld>
            <a:endParaRPr lang="he-IL" altLang="he-IL" sz="1100" dirty="0">
              <a:solidFill>
                <a:srgbClr val="BFBFBF"/>
              </a:solidFill>
            </a:endParaRPr>
          </a:p>
        </p:txBody>
      </p:sp>
      <p:sp>
        <p:nvSpPr>
          <p:cNvPr id="17" name="TextBox 16"/>
          <p:cNvSpPr txBox="1"/>
          <p:nvPr/>
        </p:nvSpPr>
        <p:spPr>
          <a:xfrm>
            <a:off x="539552" y="5048250"/>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solidFill>
                  <a:srgbClr val="FF6600"/>
                </a:solidFill>
                <a:latin typeface="+mn-lt"/>
                <a:cs typeface="+mn-cs"/>
              </a:rPr>
              <a:t>סימביוזה </a:t>
            </a:r>
            <a:r>
              <a:rPr lang="he-IL" dirty="0">
                <a:solidFill>
                  <a:srgbClr val="FF6600"/>
                </a:solidFill>
                <a:latin typeface="+mn-lt"/>
                <a:cs typeface="+mn-cs"/>
              </a:rPr>
              <a:t>מסוג </a:t>
            </a:r>
            <a:r>
              <a:rPr lang="he-IL" smtClean="0">
                <a:solidFill>
                  <a:srgbClr val="FF6600"/>
                </a:solidFill>
                <a:latin typeface="+mn-lt"/>
                <a:cs typeface="+mn-cs"/>
              </a:rPr>
              <a:t>קומנסליזם</a:t>
            </a:r>
            <a:r>
              <a:rPr lang="he-IL" dirty="0" smtClean="0">
                <a:solidFill>
                  <a:srgbClr val="FF6600"/>
                </a:solidFill>
                <a:latin typeface="+mn-lt"/>
                <a:cs typeface="+mn-cs"/>
              </a:rPr>
              <a:t> </a:t>
            </a:r>
            <a:r>
              <a:rPr lang="he-IL" dirty="0">
                <a:latin typeface="+mn-lt"/>
                <a:cs typeface="+mn-cs"/>
              </a:rPr>
              <a:t>– יחסי </a:t>
            </a:r>
            <a:r>
              <a:rPr lang="he-IL" dirty="0" smtClean="0">
                <a:latin typeface="+mn-lt"/>
                <a:cs typeface="+mn-cs"/>
              </a:rPr>
              <a:t>גומלין </a:t>
            </a:r>
            <a:r>
              <a:rPr lang="he-IL" dirty="0">
                <a:latin typeface="+mn-lt"/>
                <a:cs typeface="+mn-cs"/>
              </a:rPr>
              <a:t>שבהם </a:t>
            </a:r>
            <a:r>
              <a:rPr lang="he-IL" dirty="0" smtClean="0">
                <a:latin typeface="+mn-lt"/>
                <a:cs typeface="+mn-cs"/>
              </a:rPr>
              <a:t>צד אחד נהנה, וצד אחד אינו ניזוק ואינו נהנה – "זה נהנה וזה אינו חסר" (יחסי </a:t>
            </a:r>
            <a:r>
              <a:rPr lang="he-IL" dirty="0">
                <a:latin typeface="+mn-lt"/>
                <a:cs typeface="+mn-cs"/>
              </a:rPr>
              <a:t>+ </a:t>
            </a:r>
            <a:r>
              <a:rPr lang="he-IL" dirty="0" smtClean="0">
                <a:latin typeface="+mn-lt"/>
                <a:cs typeface="+mn-cs"/>
              </a:rPr>
              <a:t>0). </a:t>
            </a: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9" name="Rectangle 17"/>
          <p:cNvSpPr/>
          <p:nvPr/>
        </p:nvSpPr>
        <p:spPr>
          <a:xfrm>
            <a:off x="8358187" y="5072063"/>
            <a:ext cx="285750" cy="3952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E14F51F-3CF2-404E-811D-FA03545F5282}" type="slidenum">
              <a:rPr lang="he-IL" sz="1800" smtClean="0"/>
              <a:pPr fontAlgn="base">
                <a:spcBef>
                  <a:spcPct val="0"/>
                </a:spcBef>
                <a:spcAft>
                  <a:spcPct val="0"/>
                </a:spcAft>
                <a:defRPr/>
              </a:pPr>
              <a:t>30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chemeClr val="accent3"/>
                </a:solidFill>
                <a:ea typeface="+mn-ea"/>
              </a:rPr>
              <a:t>שאלה 12</a:t>
            </a:r>
            <a:endParaRPr lang="he-IL" sz="2000" dirty="0" smtClean="0">
              <a:solidFill>
                <a:schemeClr val="accent3"/>
              </a:solidFill>
            </a:endParaRPr>
          </a:p>
        </p:txBody>
      </p:sp>
      <p:sp>
        <p:nvSpPr>
          <p:cNvPr id="49" name="TextBox 48"/>
          <p:cNvSpPr txBox="1"/>
          <p:nvPr/>
        </p:nvSpPr>
        <p:spPr>
          <a:xfrm>
            <a:off x="428625" y="509588"/>
            <a:ext cx="8280400"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12:</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יצורים ממין א' ו-ב' מקיימים יחסי סימביוזה הדדית.</a:t>
            </a:r>
          </a:p>
          <a:p>
            <a:pPr fontAlgn="auto">
              <a:spcBef>
                <a:spcPts val="0"/>
              </a:spcBef>
              <a:spcAft>
                <a:spcPts val="0"/>
              </a:spcAft>
              <a:defRPr/>
            </a:pPr>
            <a:r>
              <a:rPr lang="he-IL" dirty="0">
                <a:solidFill>
                  <a:srgbClr val="1D4C72"/>
                </a:solidFill>
                <a:latin typeface="Arial"/>
                <a:cs typeface="Arial"/>
              </a:rPr>
              <a:t>עקומות א' ו-ב' מתארות </a:t>
            </a:r>
            <a:r>
              <a:rPr lang="he-IL" dirty="0">
                <a:solidFill>
                  <a:schemeClr val="tx2"/>
                </a:solidFill>
                <a:latin typeface="Arial"/>
                <a:cs typeface="Arial"/>
              </a:rPr>
              <a:t>את </a:t>
            </a:r>
            <a:r>
              <a:rPr lang="he-IL" dirty="0" smtClean="0">
                <a:solidFill>
                  <a:schemeClr val="tx2"/>
                </a:solidFill>
                <a:latin typeface="Arial"/>
                <a:cs typeface="Arial"/>
              </a:rPr>
              <a:t>השינויים </a:t>
            </a:r>
            <a:r>
              <a:rPr lang="he-IL" dirty="0">
                <a:solidFill>
                  <a:schemeClr val="tx2"/>
                </a:solidFill>
                <a:latin typeface="Arial"/>
                <a:cs typeface="Arial"/>
              </a:rPr>
              <a:t>בגודל אוכלוסיות של יצורים ממינים </a:t>
            </a:r>
            <a:r>
              <a:rPr lang="he-IL" dirty="0" smtClean="0">
                <a:solidFill>
                  <a:schemeClr val="tx2"/>
                </a:solidFill>
                <a:latin typeface="Arial"/>
                <a:cs typeface="Arial"/>
              </a:rPr>
              <a:t>א' ו-ב', </a:t>
            </a:r>
            <a:r>
              <a:rPr lang="he-IL" dirty="0">
                <a:solidFill>
                  <a:schemeClr val="tx2"/>
                </a:solidFill>
                <a:latin typeface="Arial"/>
                <a:cs typeface="Arial"/>
              </a:rPr>
              <a:t>החיים בנפרד. </a:t>
            </a:r>
          </a:p>
          <a:p>
            <a:pPr fontAlgn="auto">
              <a:spcBef>
                <a:spcPts val="0"/>
              </a:spcBef>
              <a:spcAft>
                <a:spcPts val="0"/>
              </a:spcAft>
              <a:defRPr/>
            </a:pPr>
            <a:r>
              <a:rPr lang="he-IL" dirty="0">
                <a:solidFill>
                  <a:schemeClr val="tx2"/>
                </a:solidFill>
                <a:latin typeface="Arial"/>
                <a:cs typeface="Arial"/>
              </a:rPr>
              <a:t>ציירו במערכת הצירים השמאלית עקומות המראות את השינויים הצפויים בגודל אוכלוסיותיהם כאשר הם חיים יחד באותו בית גידול, בהשוואה למצב שבו הם חיים בנפרד.</a:t>
            </a:r>
            <a:endParaRPr lang="en-US" sz="800" dirty="0">
              <a:solidFill>
                <a:prstClr val="black"/>
              </a:solidFill>
            </a:endParaRPr>
          </a:p>
          <a:p>
            <a:pPr>
              <a:defRPr/>
            </a:pPr>
            <a:r>
              <a:rPr lang="he-IL" dirty="0">
                <a:solidFill>
                  <a:prstClr val="black"/>
                </a:solidFill>
              </a:rPr>
              <a:t> </a:t>
            </a:r>
            <a:endParaRPr lang="he-IL" dirty="0">
              <a:solidFill>
                <a:srgbClr val="1D4C72"/>
              </a:solidFill>
              <a:latin typeface="Arial"/>
              <a:cs typeface="Arial"/>
            </a:endParaRPr>
          </a:p>
        </p:txBody>
      </p:sp>
      <p:sp>
        <p:nvSpPr>
          <p:cNvPr id="2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120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D189B89-BE6C-4605-9949-162E0D39F45E}" type="slidenum">
              <a:rPr lang="he-IL" altLang="he-IL" sz="1100">
                <a:solidFill>
                  <a:srgbClr val="BFBFBF"/>
                </a:solidFill>
              </a:rPr>
              <a:pPr algn="l" eaLnBrk="1" hangingPunct="1"/>
              <a:t>30</a:t>
            </a:fld>
            <a:endParaRPr lang="he-IL" altLang="he-IL" sz="1100" dirty="0">
              <a:solidFill>
                <a:srgbClr val="BFBFBF"/>
              </a:solidFill>
            </a:endParaRPr>
          </a:p>
        </p:txBody>
      </p:sp>
      <p:grpSp>
        <p:nvGrpSpPr>
          <p:cNvPr id="5" name="קבוצה 4"/>
          <p:cNvGrpSpPr/>
          <p:nvPr/>
        </p:nvGrpSpPr>
        <p:grpSpPr>
          <a:xfrm>
            <a:off x="258763" y="2574924"/>
            <a:ext cx="7953299" cy="2415977"/>
            <a:chOff x="258763" y="2574924"/>
            <a:chExt cx="7953299" cy="2415977"/>
          </a:xfrm>
        </p:grpSpPr>
        <p:grpSp>
          <p:nvGrpSpPr>
            <p:cNvPr id="51211" name="קבוצה 24"/>
            <p:cNvGrpSpPr>
              <a:grpSpLocks/>
            </p:cNvGrpSpPr>
            <p:nvPr/>
          </p:nvGrpSpPr>
          <p:grpSpPr bwMode="auto">
            <a:xfrm>
              <a:off x="5364088" y="2574924"/>
              <a:ext cx="2847974" cy="2415975"/>
              <a:chOff x="42546" y="2701004"/>
              <a:chExt cx="2767666" cy="1953698"/>
            </a:xfrm>
          </p:grpSpPr>
          <p:cxnSp>
            <p:nvCxnSpPr>
              <p:cNvPr id="31" name="מחבר חץ ישר 30"/>
              <p:cNvCxnSpPr/>
              <p:nvPr/>
            </p:nvCxnSpPr>
            <p:spPr>
              <a:xfrm flipV="1">
                <a:off x="971345" y="3141329"/>
                <a:ext cx="35482" cy="12644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a:off x="971345" y="4405816"/>
                <a:ext cx="16553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2542" y="3003968"/>
                <a:ext cx="725085" cy="42310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34" name="TextBox 33"/>
              <p:cNvSpPr txBox="1"/>
              <p:nvPr/>
            </p:nvSpPr>
            <p:spPr>
              <a:xfrm>
                <a:off x="1901614" y="4405816"/>
                <a:ext cx="725085"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35" name="TextBox 34"/>
              <p:cNvSpPr txBox="1"/>
              <p:nvPr/>
            </p:nvSpPr>
            <p:spPr>
              <a:xfrm>
                <a:off x="42546" y="2701004"/>
                <a:ext cx="2767666"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u="sng" dirty="0">
                    <a:solidFill>
                      <a:srgbClr val="1D4C72"/>
                    </a:solidFill>
                  </a:rPr>
                  <a:t>שני המינים יחד</a:t>
                </a:r>
              </a:p>
            </p:txBody>
          </p:sp>
        </p:grpSp>
        <p:grpSp>
          <p:nvGrpSpPr>
            <p:cNvPr id="4" name="קבוצה 3"/>
            <p:cNvGrpSpPr/>
            <p:nvPr/>
          </p:nvGrpSpPr>
          <p:grpSpPr>
            <a:xfrm>
              <a:off x="258763" y="2949575"/>
              <a:ext cx="4721225" cy="2041326"/>
              <a:chOff x="258763" y="2949575"/>
              <a:chExt cx="4721225" cy="2041326"/>
            </a:xfrm>
          </p:grpSpPr>
          <p:grpSp>
            <p:nvGrpSpPr>
              <p:cNvPr id="51208" name="קבוצה 7"/>
              <p:cNvGrpSpPr>
                <a:grpSpLocks/>
              </p:cNvGrpSpPr>
              <p:nvPr/>
            </p:nvGrpSpPr>
            <p:grpSpPr bwMode="auto">
              <a:xfrm>
                <a:off x="258763" y="2949575"/>
                <a:ext cx="2401888" cy="1733549"/>
                <a:chOff x="292821" y="3003526"/>
                <a:chExt cx="2334675" cy="1402170"/>
              </a:xfrm>
            </p:grpSpPr>
            <p:cxnSp>
              <p:nvCxnSpPr>
                <p:cNvPr id="41" name="מחבר חץ ישר 40"/>
                <p:cNvCxnSpPr/>
                <p:nvPr/>
              </p:nvCxnSpPr>
              <p:spPr>
                <a:xfrm flipV="1">
                  <a:off x="971775" y="3140918"/>
                  <a:ext cx="35490"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מחבר חץ ישר 41"/>
                <p:cNvCxnSpPr/>
                <p:nvPr/>
              </p:nvCxnSpPr>
              <p:spPr>
                <a:xfrm>
                  <a:off x="971775" y="4405696"/>
                  <a:ext cx="16557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92821"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46" name="TextBox 45"/>
                <p:cNvSpPr txBox="1"/>
                <p:nvPr/>
              </p:nvSpPr>
              <p:spPr>
                <a:xfrm>
                  <a:off x="1539626" y="3507580"/>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0070C0"/>
                      </a:solidFill>
                    </a:rPr>
                    <a:t>מין א' לבד</a:t>
                  </a:r>
                </a:p>
              </p:txBody>
            </p:sp>
          </p:grpSp>
          <p:grpSp>
            <p:nvGrpSpPr>
              <p:cNvPr id="51209" name="קבוצה 16"/>
              <p:cNvGrpSpPr>
                <a:grpSpLocks/>
              </p:cNvGrpSpPr>
              <p:nvPr/>
            </p:nvGrpSpPr>
            <p:grpSpPr bwMode="auto">
              <a:xfrm>
                <a:off x="2578100" y="2949575"/>
                <a:ext cx="2401888" cy="1733549"/>
                <a:chOff x="293247" y="3003526"/>
                <a:chExt cx="2334675" cy="1402170"/>
              </a:xfrm>
            </p:grpSpPr>
            <p:cxnSp>
              <p:nvCxnSpPr>
                <p:cNvPr id="36" name="מחבר חץ ישר 35"/>
                <p:cNvCxnSpPr/>
                <p:nvPr/>
              </p:nvCxnSpPr>
              <p:spPr>
                <a:xfrm flipV="1">
                  <a:off x="972200" y="3140918"/>
                  <a:ext cx="35491"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a:off x="972200" y="4405696"/>
                  <a:ext cx="16557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3247"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40" name="TextBox 39"/>
                <p:cNvSpPr txBox="1"/>
                <p:nvPr/>
              </p:nvSpPr>
              <p:spPr>
                <a:xfrm>
                  <a:off x="1769971" y="3434048"/>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0000"/>
                      </a:solidFill>
                    </a:rPr>
                    <a:t>מין ב' לבד</a:t>
                  </a:r>
                </a:p>
              </p:txBody>
            </p:sp>
          </p:grpSp>
          <p:sp>
            <p:nvSpPr>
              <p:cNvPr id="2" name="צורה חופשית 1"/>
              <p:cNvSpPr/>
              <p:nvPr/>
            </p:nvSpPr>
            <p:spPr>
              <a:xfrm>
                <a:off x="989556" y="4160320"/>
                <a:ext cx="1565754" cy="474310"/>
              </a:xfrm>
              <a:custGeom>
                <a:avLst/>
                <a:gdLst>
                  <a:gd name="connsiteX0" fmla="*/ 0 w 1565754"/>
                  <a:gd name="connsiteY0" fmla="*/ 474310 h 474310"/>
                  <a:gd name="connsiteX1" fmla="*/ 275573 w 1565754"/>
                  <a:gd name="connsiteY1" fmla="*/ 248842 h 474310"/>
                  <a:gd name="connsiteX2" fmla="*/ 814192 w 1565754"/>
                  <a:gd name="connsiteY2" fmla="*/ 123581 h 474310"/>
                  <a:gd name="connsiteX3" fmla="*/ 1365337 w 1565754"/>
                  <a:gd name="connsiteY3" fmla="*/ 10847 h 474310"/>
                  <a:gd name="connsiteX4" fmla="*/ 1565754 w 1565754"/>
                  <a:gd name="connsiteY4" fmla="*/ 10847 h 474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54" h="474310">
                    <a:moveTo>
                      <a:pt x="0" y="474310"/>
                    </a:moveTo>
                    <a:cubicBezTo>
                      <a:pt x="69937" y="390803"/>
                      <a:pt x="139874" y="307297"/>
                      <a:pt x="275573" y="248842"/>
                    </a:cubicBezTo>
                    <a:cubicBezTo>
                      <a:pt x="411272" y="190387"/>
                      <a:pt x="632565" y="163247"/>
                      <a:pt x="814192" y="123581"/>
                    </a:cubicBezTo>
                    <a:cubicBezTo>
                      <a:pt x="995819" y="83915"/>
                      <a:pt x="1240077" y="29636"/>
                      <a:pt x="1365337" y="10847"/>
                    </a:cubicBezTo>
                    <a:cubicBezTo>
                      <a:pt x="1490597" y="-7942"/>
                      <a:pt x="1528175" y="1452"/>
                      <a:pt x="1565754" y="10847"/>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צורה חופשית 2"/>
              <p:cNvSpPr/>
              <p:nvPr/>
            </p:nvSpPr>
            <p:spPr>
              <a:xfrm>
                <a:off x="3319397" y="4095974"/>
                <a:ext cx="1615858" cy="576234"/>
              </a:xfrm>
              <a:custGeom>
                <a:avLst/>
                <a:gdLst>
                  <a:gd name="connsiteX0" fmla="*/ 0 w 1615858"/>
                  <a:gd name="connsiteY0" fmla="*/ 576234 h 576234"/>
                  <a:gd name="connsiteX1" fmla="*/ 350729 w 1615858"/>
                  <a:gd name="connsiteY1" fmla="*/ 162875 h 576234"/>
                  <a:gd name="connsiteX2" fmla="*/ 876822 w 1615858"/>
                  <a:gd name="connsiteY2" fmla="*/ 25089 h 576234"/>
                  <a:gd name="connsiteX3" fmla="*/ 1377863 w 1615858"/>
                  <a:gd name="connsiteY3" fmla="*/ 37 h 576234"/>
                  <a:gd name="connsiteX4" fmla="*/ 1615858 w 1615858"/>
                  <a:gd name="connsiteY4" fmla="*/ 25089 h 57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858" h="576234">
                    <a:moveTo>
                      <a:pt x="0" y="576234"/>
                    </a:moveTo>
                    <a:cubicBezTo>
                      <a:pt x="102296" y="415483"/>
                      <a:pt x="204592" y="254732"/>
                      <a:pt x="350729" y="162875"/>
                    </a:cubicBezTo>
                    <a:cubicBezTo>
                      <a:pt x="496866" y="71018"/>
                      <a:pt x="705633" y="52229"/>
                      <a:pt x="876822" y="25089"/>
                    </a:cubicBezTo>
                    <a:cubicBezTo>
                      <a:pt x="1048011" y="-2051"/>
                      <a:pt x="1254690" y="37"/>
                      <a:pt x="1377863" y="37"/>
                    </a:cubicBezTo>
                    <a:cubicBezTo>
                      <a:pt x="1501036" y="37"/>
                      <a:pt x="1558447" y="12563"/>
                      <a:pt x="1615858" y="2508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6" name="TextBox 55"/>
              <p:cNvSpPr txBox="1"/>
              <p:nvPr/>
            </p:nvSpPr>
            <p:spPr bwMode="auto">
              <a:xfrm>
                <a:off x="4091378" y="4683124"/>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57" name="TextBox 56"/>
              <p:cNvSpPr txBox="1"/>
              <p:nvPr/>
            </p:nvSpPr>
            <p:spPr bwMode="auto">
              <a:xfrm>
                <a:off x="1772433" y="4672208"/>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A566B63-D6A5-4DE7-99C7-1AE4D836CEA8}" type="slidenum">
              <a:rPr lang="he-IL" sz="1800" smtClean="0"/>
              <a:pPr fontAlgn="base">
                <a:spcBef>
                  <a:spcPct val="0"/>
                </a:spcBef>
                <a:spcAft>
                  <a:spcPct val="0"/>
                </a:spcAft>
                <a:defRPr/>
              </a:pPr>
              <a:t>31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53" name="Rectangle 12"/>
          <p:cNvSpPr/>
          <p:nvPr/>
        </p:nvSpPr>
        <p:spPr>
          <a:xfrm>
            <a:off x="642938" y="4941441"/>
            <a:ext cx="7842250" cy="12238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a:defRPr/>
            </a:pPr>
            <a:r>
              <a:rPr lang="he-IL" dirty="0" smtClean="0">
                <a:solidFill>
                  <a:schemeClr val="tx1"/>
                </a:solidFill>
              </a:rPr>
              <a:t>כאשר שני המינים </a:t>
            </a:r>
            <a:r>
              <a:rPr lang="he-IL" dirty="0">
                <a:solidFill>
                  <a:schemeClr val="tx1"/>
                </a:solidFill>
              </a:rPr>
              <a:t>גדלים יחד</a:t>
            </a:r>
            <a:r>
              <a:rPr lang="he-IL" dirty="0" smtClean="0">
                <a:solidFill>
                  <a:schemeClr val="tx1"/>
                </a:solidFill>
              </a:rPr>
              <a:t>, חלה עלייה במספר הפרטים של שניהם </a:t>
            </a:r>
            <a:r>
              <a:rPr lang="he-IL" dirty="0">
                <a:solidFill>
                  <a:schemeClr val="tx1"/>
                </a:solidFill>
              </a:rPr>
              <a:t>לעומת החיים בנפרד, </a:t>
            </a:r>
            <a:r>
              <a:rPr lang="he-IL" dirty="0" smtClean="0">
                <a:solidFill>
                  <a:schemeClr val="tx1"/>
                </a:solidFill>
              </a:rPr>
              <a:t>כי </a:t>
            </a:r>
            <a:r>
              <a:rPr lang="he-IL" dirty="0">
                <a:solidFill>
                  <a:schemeClr val="tx1"/>
                </a:solidFill>
              </a:rPr>
              <a:t>יחסי הגומלין מועילים לשניהם.</a:t>
            </a:r>
            <a:endParaRPr lang="en-US" dirty="0">
              <a:solidFill>
                <a:schemeClr val="tx1"/>
              </a:solidFill>
            </a:endParaRPr>
          </a:p>
        </p:txBody>
      </p:sp>
      <p:sp>
        <p:nvSpPr>
          <p:cNvPr id="54" name="TextBox 53"/>
          <p:cNvSpPr txBox="1"/>
          <p:nvPr/>
        </p:nvSpPr>
        <p:spPr>
          <a:xfrm>
            <a:off x="179512" y="509588"/>
            <a:ext cx="8529513" cy="1754326"/>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12:</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יצורים ממין א' ו-ב' מקיימים יחסי סימביוזה הדדית.</a:t>
            </a:r>
          </a:p>
          <a:p>
            <a:pPr fontAlgn="auto">
              <a:spcBef>
                <a:spcPts val="0"/>
              </a:spcBef>
              <a:spcAft>
                <a:spcPts val="0"/>
              </a:spcAft>
              <a:defRPr/>
            </a:pPr>
            <a:r>
              <a:rPr lang="he-IL" dirty="0">
                <a:solidFill>
                  <a:srgbClr val="1D4C72"/>
                </a:solidFill>
                <a:latin typeface="Arial"/>
                <a:cs typeface="Arial"/>
              </a:rPr>
              <a:t>עקומות א' ו-ב' מתארות את </a:t>
            </a:r>
            <a:r>
              <a:rPr lang="he-IL" dirty="0" smtClean="0">
                <a:solidFill>
                  <a:schemeClr val="tx2"/>
                </a:solidFill>
                <a:latin typeface="Arial"/>
                <a:cs typeface="Arial"/>
              </a:rPr>
              <a:t>השינויים </a:t>
            </a:r>
            <a:r>
              <a:rPr lang="he-IL" dirty="0">
                <a:solidFill>
                  <a:schemeClr val="tx2"/>
                </a:solidFill>
                <a:latin typeface="Arial"/>
                <a:cs typeface="Arial"/>
              </a:rPr>
              <a:t>בגודל אוכלוסיות של יצורים ממינים א ו-ב, החיים בנפרד. </a:t>
            </a:r>
          </a:p>
          <a:p>
            <a:pPr fontAlgn="auto">
              <a:spcBef>
                <a:spcPts val="0"/>
              </a:spcBef>
              <a:spcAft>
                <a:spcPts val="0"/>
              </a:spcAft>
              <a:defRPr/>
            </a:pPr>
            <a:r>
              <a:rPr lang="he-IL" dirty="0">
                <a:solidFill>
                  <a:schemeClr val="tx2"/>
                </a:solidFill>
                <a:latin typeface="Arial"/>
                <a:cs typeface="Arial"/>
              </a:rPr>
              <a:t>ציירו במערכת הצירים השמאלית עקומות המראות את השינויים הצפויים בגודל אוכלוסיותיהם כאשר הם חיים יחד באותו בית גידול, בהשוואה למצב שבו הם חיים בנפרד.</a:t>
            </a:r>
            <a:endParaRPr lang="en-US" sz="800" dirty="0">
              <a:solidFill>
                <a:prstClr val="black"/>
              </a:solidFill>
            </a:endParaRPr>
          </a:p>
          <a:p>
            <a:pPr>
              <a:defRPr/>
            </a:pPr>
            <a:r>
              <a:rPr lang="he-IL" dirty="0">
                <a:solidFill>
                  <a:prstClr val="black"/>
                </a:solidFill>
              </a:rPr>
              <a:t> </a:t>
            </a:r>
            <a:endParaRPr lang="he-IL" dirty="0">
              <a:solidFill>
                <a:srgbClr val="1D4C72"/>
              </a:solidFill>
              <a:latin typeface="Arial"/>
              <a:cs typeface="Arial"/>
            </a:endParaRPr>
          </a:p>
        </p:txBody>
      </p:sp>
      <p:sp>
        <p:nvSpPr>
          <p:cNvPr id="3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223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2BAC6C5-0F1C-4F0A-AEDC-A49056E40CD8}" type="slidenum">
              <a:rPr lang="he-IL" altLang="he-IL" sz="1100">
                <a:solidFill>
                  <a:srgbClr val="BFBFBF"/>
                </a:solidFill>
              </a:rPr>
              <a:pPr algn="l" eaLnBrk="1" hangingPunct="1"/>
              <a:t>31</a:t>
            </a:fld>
            <a:endParaRPr lang="he-IL" altLang="he-IL" sz="1100" dirty="0">
              <a:solidFill>
                <a:srgbClr val="BFBFBF"/>
              </a:solidFill>
            </a:endParaRPr>
          </a:p>
        </p:txBody>
      </p:sp>
      <p:sp>
        <p:nvSpPr>
          <p:cNvPr id="2" name="צורה חופשית 1"/>
          <p:cNvSpPr/>
          <p:nvPr/>
        </p:nvSpPr>
        <p:spPr>
          <a:xfrm>
            <a:off x="6200384" y="3131507"/>
            <a:ext cx="1822840" cy="901874"/>
          </a:xfrm>
          <a:custGeom>
            <a:avLst/>
            <a:gdLst>
              <a:gd name="connsiteX0" fmla="*/ 0 w 2167002"/>
              <a:gd name="connsiteY0" fmla="*/ 901874 h 901874"/>
              <a:gd name="connsiteX1" fmla="*/ 187890 w 2167002"/>
              <a:gd name="connsiteY1" fmla="*/ 488515 h 901874"/>
              <a:gd name="connsiteX2" fmla="*/ 488515 w 2167002"/>
              <a:gd name="connsiteY2" fmla="*/ 225468 h 901874"/>
              <a:gd name="connsiteX3" fmla="*/ 1039660 w 2167002"/>
              <a:gd name="connsiteY3" fmla="*/ 50104 h 901874"/>
              <a:gd name="connsiteX4" fmla="*/ 1703539 w 2167002"/>
              <a:gd name="connsiteY4" fmla="*/ 37578 h 901874"/>
              <a:gd name="connsiteX5" fmla="*/ 2167002 w 2167002"/>
              <a:gd name="connsiteY5" fmla="*/ 0 h 901874"/>
              <a:gd name="connsiteX6" fmla="*/ 2167002 w 2167002"/>
              <a:gd name="connsiteY6" fmla="*/ 0 h 9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2" h="901874">
                <a:moveTo>
                  <a:pt x="0" y="901874"/>
                </a:moveTo>
                <a:cubicBezTo>
                  <a:pt x="53235" y="751561"/>
                  <a:pt x="106471" y="601249"/>
                  <a:pt x="187890" y="488515"/>
                </a:cubicBezTo>
                <a:cubicBezTo>
                  <a:pt x="269309" y="375781"/>
                  <a:pt x="346553" y="298536"/>
                  <a:pt x="488515" y="225468"/>
                </a:cubicBezTo>
                <a:cubicBezTo>
                  <a:pt x="630477" y="152400"/>
                  <a:pt x="837156" y="81419"/>
                  <a:pt x="1039660" y="50104"/>
                </a:cubicBezTo>
                <a:cubicBezTo>
                  <a:pt x="1242164" y="18789"/>
                  <a:pt x="1515649" y="45929"/>
                  <a:pt x="1703539" y="37578"/>
                </a:cubicBezTo>
                <a:cubicBezTo>
                  <a:pt x="1891429" y="29227"/>
                  <a:pt x="2167002" y="0"/>
                  <a:pt x="2167002" y="0"/>
                </a:cubicBezTo>
                <a:lnTo>
                  <a:pt x="2167002" y="0"/>
                </a:ln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צורה חופשית 2"/>
          <p:cNvSpPr/>
          <p:nvPr/>
        </p:nvSpPr>
        <p:spPr>
          <a:xfrm>
            <a:off x="6225436" y="3039334"/>
            <a:ext cx="1797788" cy="968995"/>
          </a:xfrm>
          <a:custGeom>
            <a:avLst/>
            <a:gdLst>
              <a:gd name="connsiteX0" fmla="*/ 0 w 1803748"/>
              <a:gd name="connsiteY0" fmla="*/ 968995 h 968995"/>
              <a:gd name="connsiteX1" fmla="*/ 588723 w 1803748"/>
              <a:gd name="connsiteY1" fmla="*/ 493006 h 968995"/>
              <a:gd name="connsiteX2" fmla="*/ 1139868 w 1803748"/>
              <a:gd name="connsiteY2" fmla="*/ 142277 h 968995"/>
              <a:gd name="connsiteX3" fmla="*/ 1678487 w 1803748"/>
              <a:gd name="connsiteY3" fmla="*/ 17017 h 968995"/>
              <a:gd name="connsiteX4" fmla="*/ 1803748 w 1803748"/>
              <a:gd name="connsiteY4" fmla="*/ 4491 h 96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748" h="968995">
                <a:moveTo>
                  <a:pt x="0" y="968995"/>
                </a:moveTo>
                <a:cubicBezTo>
                  <a:pt x="199372" y="799893"/>
                  <a:pt x="398745" y="630792"/>
                  <a:pt x="588723" y="493006"/>
                </a:cubicBezTo>
                <a:cubicBezTo>
                  <a:pt x="778701" y="355220"/>
                  <a:pt x="958241" y="221608"/>
                  <a:pt x="1139868" y="142277"/>
                </a:cubicBezTo>
                <a:cubicBezTo>
                  <a:pt x="1321495" y="62946"/>
                  <a:pt x="1567840" y="39981"/>
                  <a:pt x="1678487" y="17017"/>
                </a:cubicBezTo>
                <a:cubicBezTo>
                  <a:pt x="1789134" y="-5947"/>
                  <a:pt x="1796441" y="-728"/>
                  <a:pt x="1803748" y="4491"/>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4" name="קבוצה 33"/>
          <p:cNvGrpSpPr/>
          <p:nvPr/>
        </p:nvGrpSpPr>
        <p:grpSpPr>
          <a:xfrm>
            <a:off x="258763" y="2021135"/>
            <a:ext cx="7953299" cy="2415977"/>
            <a:chOff x="258763" y="2574924"/>
            <a:chExt cx="7953299" cy="2415977"/>
          </a:xfrm>
        </p:grpSpPr>
        <p:grpSp>
          <p:nvGrpSpPr>
            <p:cNvPr id="50" name="קבוצה 24"/>
            <p:cNvGrpSpPr>
              <a:grpSpLocks/>
            </p:cNvGrpSpPr>
            <p:nvPr/>
          </p:nvGrpSpPr>
          <p:grpSpPr bwMode="auto">
            <a:xfrm>
              <a:off x="5364088" y="2574924"/>
              <a:ext cx="2847974" cy="2415975"/>
              <a:chOff x="42546" y="2701004"/>
              <a:chExt cx="2767666" cy="1953698"/>
            </a:xfrm>
          </p:grpSpPr>
          <p:cxnSp>
            <p:nvCxnSpPr>
              <p:cNvPr id="70" name="מחבר חץ ישר 69"/>
              <p:cNvCxnSpPr/>
              <p:nvPr/>
            </p:nvCxnSpPr>
            <p:spPr>
              <a:xfrm flipV="1">
                <a:off x="846794" y="3141329"/>
                <a:ext cx="35482" cy="12644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70"/>
              <p:cNvCxnSpPr/>
              <p:nvPr/>
            </p:nvCxnSpPr>
            <p:spPr>
              <a:xfrm>
                <a:off x="836404" y="4396990"/>
                <a:ext cx="16553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12523" y="3003968"/>
                <a:ext cx="725085" cy="42310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73" name="TextBox 72"/>
              <p:cNvSpPr txBox="1"/>
              <p:nvPr/>
            </p:nvSpPr>
            <p:spPr>
              <a:xfrm>
                <a:off x="1901614" y="4405816"/>
                <a:ext cx="725085"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74" name="TextBox 73"/>
              <p:cNvSpPr txBox="1"/>
              <p:nvPr/>
            </p:nvSpPr>
            <p:spPr>
              <a:xfrm>
                <a:off x="42546" y="2701004"/>
                <a:ext cx="2767666"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u="sng" dirty="0">
                    <a:solidFill>
                      <a:srgbClr val="1D4C72"/>
                    </a:solidFill>
                  </a:rPr>
                  <a:t>שני המינים יחד</a:t>
                </a:r>
              </a:p>
            </p:txBody>
          </p:sp>
        </p:grpSp>
        <p:grpSp>
          <p:nvGrpSpPr>
            <p:cNvPr id="55" name="קבוצה 54"/>
            <p:cNvGrpSpPr/>
            <p:nvPr/>
          </p:nvGrpSpPr>
          <p:grpSpPr>
            <a:xfrm>
              <a:off x="258763" y="2949575"/>
              <a:ext cx="4721225" cy="2041326"/>
              <a:chOff x="258763" y="2949575"/>
              <a:chExt cx="4721225" cy="2041326"/>
            </a:xfrm>
          </p:grpSpPr>
          <p:grpSp>
            <p:nvGrpSpPr>
              <p:cNvPr id="56" name="קבוצה 7"/>
              <p:cNvGrpSpPr>
                <a:grpSpLocks/>
              </p:cNvGrpSpPr>
              <p:nvPr/>
            </p:nvGrpSpPr>
            <p:grpSpPr bwMode="auto">
              <a:xfrm>
                <a:off x="258763" y="2949575"/>
                <a:ext cx="2401888" cy="1733549"/>
                <a:chOff x="292821" y="3003526"/>
                <a:chExt cx="2334675" cy="1402170"/>
              </a:xfrm>
            </p:grpSpPr>
            <p:cxnSp>
              <p:nvCxnSpPr>
                <p:cNvPr id="66" name="מחבר חץ ישר 65"/>
                <p:cNvCxnSpPr/>
                <p:nvPr/>
              </p:nvCxnSpPr>
              <p:spPr>
                <a:xfrm flipV="1">
                  <a:off x="971775" y="3140918"/>
                  <a:ext cx="35490"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מחבר חץ ישר 66"/>
                <p:cNvCxnSpPr/>
                <p:nvPr/>
              </p:nvCxnSpPr>
              <p:spPr>
                <a:xfrm>
                  <a:off x="971775" y="4405696"/>
                  <a:ext cx="16557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2821"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69" name="TextBox 68"/>
                <p:cNvSpPr txBox="1"/>
                <p:nvPr/>
              </p:nvSpPr>
              <p:spPr>
                <a:xfrm>
                  <a:off x="1539626" y="3507580"/>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0070C0"/>
                      </a:solidFill>
                    </a:rPr>
                    <a:t>מין א' לבד</a:t>
                  </a:r>
                </a:p>
              </p:txBody>
            </p:sp>
          </p:grpSp>
          <p:grpSp>
            <p:nvGrpSpPr>
              <p:cNvPr id="57" name="קבוצה 16"/>
              <p:cNvGrpSpPr>
                <a:grpSpLocks/>
              </p:cNvGrpSpPr>
              <p:nvPr/>
            </p:nvGrpSpPr>
            <p:grpSpPr bwMode="auto">
              <a:xfrm>
                <a:off x="2578100" y="2949575"/>
                <a:ext cx="2401888" cy="1733549"/>
                <a:chOff x="293247" y="3003526"/>
                <a:chExt cx="2334675" cy="1402170"/>
              </a:xfrm>
            </p:grpSpPr>
            <p:cxnSp>
              <p:nvCxnSpPr>
                <p:cNvPr id="62" name="מחבר חץ ישר 61"/>
                <p:cNvCxnSpPr/>
                <p:nvPr/>
              </p:nvCxnSpPr>
              <p:spPr>
                <a:xfrm flipV="1">
                  <a:off x="972200" y="3140918"/>
                  <a:ext cx="35491"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מחבר חץ ישר 62"/>
                <p:cNvCxnSpPr/>
                <p:nvPr/>
              </p:nvCxnSpPr>
              <p:spPr>
                <a:xfrm>
                  <a:off x="972200" y="4405696"/>
                  <a:ext cx="16557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93247"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65" name="TextBox 64"/>
                <p:cNvSpPr txBox="1"/>
                <p:nvPr/>
              </p:nvSpPr>
              <p:spPr>
                <a:xfrm>
                  <a:off x="1769971" y="3434048"/>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0000"/>
                      </a:solidFill>
                    </a:rPr>
                    <a:t>מין ב' לבד</a:t>
                  </a:r>
                </a:p>
              </p:txBody>
            </p:sp>
          </p:grpSp>
          <p:sp>
            <p:nvSpPr>
              <p:cNvPr id="58" name="צורה חופשית 57"/>
              <p:cNvSpPr/>
              <p:nvPr/>
            </p:nvSpPr>
            <p:spPr>
              <a:xfrm>
                <a:off x="989556" y="4160320"/>
                <a:ext cx="1565754" cy="474310"/>
              </a:xfrm>
              <a:custGeom>
                <a:avLst/>
                <a:gdLst>
                  <a:gd name="connsiteX0" fmla="*/ 0 w 1565754"/>
                  <a:gd name="connsiteY0" fmla="*/ 474310 h 474310"/>
                  <a:gd name="connsiteX1" fmla="*/ 275573 w 1565754"/>
                  <a:gd name="connsiteY1" fmla="*/ 248842 h 474310"/>
                  <a:gd name="connsiteX2" fmla="*/ 814192 w 1565754"/>
                  <a:gd name="connsiteY2" fmla="*/ 123581 h 474310"/>
                  <a:gd name="connsiteX3" fmla="*/ 1365337 w 1565754"/>
                  <a:gd name="connsiteY3" fmla="*/ 10847 h 474310"/>
                  <a:gd name="connsiteX4" fmla="*/ 1565754 w 1565754"/>
                  <a:gd name="connsiteY4" fmla="*/ 10847 h 474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54" h="474310">
                    <a:moveTo>
                      <a:pt x="0" y="474310"/>
                    </a:moveTo>
                    <a:cubicBezTo>
                      <a:pt x="69937" y="390803"/>
                      <a:pt x="139874" y="307297"/>
                      <a:pt x="275573" y="248842"/>
                    </a:cubicBezTo>
                    <a:cubicBezTo>
                      <a:pt x="411272" y="190387"/>
                      <a:pt x="632565" y="163247"/>
                      <a:pt x="814192" y="123581"/>
                    </a:cubicBezTo>
                    <a:cubicBezTo>
                      <a:pt x="995819" y="83915"/>
                      <a:pt x="1240077" y="29636"/>
                      <a:pt x="1365337" y="10847"/>
                    </a:cubicBezTo>
                    <a:cubicBezTo>
                      <a:pt x="1490597" y="-7942"/>
                      <a:pt x="1528175" y="1452"/>
                      <a:pt x="1565754" y="10847"/>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9" name="צורה חופשית 58"/>
              <p:cNvSpPr/>
              <p:nvPr/>
            </p:nvSpPr>
            <p:spPr>
              <a:xfrm>
                <a:off x="3319397" y="4095974"/>
                <a:ext cx="1615858" cy="576234"/>
              </a:xfrm>
              <a:custGeom>
                <a:avLst/>
                <a:gdLst>
                  <a:gd name="connsiteX0" fmla="*/ 0 w 1615858"/>
                  <a:gd name="connsiteY0" fmla="*/ 576234 h 576234"/>
                  <a:gd name="connsiteX1" fmla="*/ 350729 w 1615858"/>
                  <a:gd name="connsiteY1" fmla="*/ 162875 h 576234"/>
                  <a:gd name="connsiteX2" fmla="*/ 876822 w 1615858"/>
                  <a:gd name="connsiteY2" fmla="*/ 25089 h 576234"/>
                  <a:gd name="connsiteX3" fmla="*/ 1377863 w 1615858"/>
                  <a:gd name="connsiteY3" fmla="*/ 37 h 576234"/>
                  <a:gd name="connsiteX4" fmla="*/ 1615858 w 1615858"/>
                  <a:gd name="connsiteY4" fmla="*/ 25089 h 57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858" h="576234">
                    <a:moveTo>
                      <a:pt x="0" y="576234"/>
                    </a:moveTo>
                    <a:cubicBezTo>
                      <a:pt x="102296" y="415483"/>
                      <a:pt x="204592" y="254732"/>
                      <a:pt x="350729" y="162875"/>
                    </a:cubicBezTo>
                    <a:cubicBezTo>
                      <a:pt x="496866" y="71018"/>
                      <a:pt x="705633" y="52229"/>
                      <a:pt x="876822" y="25089"/>
                    </a:cubicBezTo>
                    <a:cubicBezTo>
                      <a:pt x="1048011" y="-2051"/>
                      <a:pt x="1254690" y="37"/>
                      <a:pt x="1377863" y="37"/>
                    </a:cubicBezTo>
                    <a:cubicBezTo>
                      <a:pt x="1501036" y="37"/>
                      <a:pt x="1558447" y="12563"/>
                      <a:pt x="1615858" y="2508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0" name="TextBox 59"/>
              <p:cNvSpPr txBox="1"/>
              <p:nvPr/>
            </p:nvSpPr>
            <p:spPr bwMode="auto">
              <a:xfrm>
                <a:off x="4091378" y="4683124"/>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61" name="TextBox 60"/>
              <p:cNvSpPr txBox="1"/>
              <p:nvPr/>
            </p:nvSpPr>
            <p:spPr bwMode="auto">
              <a:xfrm>
                <a:off x="1772433" y="4672208"/>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grpSp>
      </p:grpSp>
      <p:sp>
        <p:nvSpPr>
          <p:cNvPr id="75" name="TextBox 74"/>
          <p:cNvSpPr txBox="1"/>
          <p:nvPr/>
        </p:nvSpPr>
        <p:spPr bwMode="auto">
          <a:xfrm>
            <a:off x="7511305" y="2666445"/>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0000"/>
                </a:solidFill>
              </a:rPr>
              <a:t>מין ב</a:t>
            </a:r>
            <a:r>
              <a:rPr lang="he-IL" sz="1400" b="1" dirty="0" smtClean="0">
                <a:solidFill>
                  <a:srgbClr val="FF0000"/>
                </a:solidFill>
              </a:rPr>
              <a:t>'</a:t>
            </a:r>
            <a:endParaRPr lang="he-IL" sz="1400" b="1" dirty="0">
              <a:solidFill>
                <a:srgbClr val="FF0000"/>
              </a:solidFill>
            </a:endParaRPr>
          </a:p>
        </p:txBody>
      </p:sp>
      <p:sp>
        <p:nvSpPr>
          <p:cNvPr id="76" name="TextBox 75"/>
          <p:cNvSpPr txBox="1"/>
          <p:nvPr/>
        </p:nvSpPr>
        <p:spPr bwMode="auto">
          <a:xfrm>
            <a:off x="7277100" y="3118981"/>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0070C0"/>
                </a:solidFill>
              </a:rPr>
              <a:t>מין א</a:t>
            </a:r>
            <a:r>
              <a:rPr lang="he-IL" sz="1400" b="1" dirty="0" smtClean="0">
                <a:solidFill>
                  <a:srgbClr val="0070C0"/>
                </a:solidFill>
              </a:rPr>
              <a:t>'</a:t>
            </a:r>
            <a:endParaRPr lang="he-IL" sz="1400" b="1"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625" y="509588"/>
            <a:ext cx="8280400" cy="61863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 סעיף א:</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בתמונה מימין נראה עכביש שלכד חיפושית הנקראת מושית, המכונה </a:t>
            </a:r>
            <a:r>
              <a:rPr lang="he-IL" dirty="0">
                <a:solidFill>
                  <a:schemeClr val="tx2"/>
                </a:solidFill>
                <a:latin typeface="Arial"/>
                <a:cs typeface="Arial"/>
              </a:rPr>
              <a:t>"פרת משה רבנו</a:t>
            </a:r>
            <a:r>
              <a:rPr lang="he-IL" dirty="0" smtClean="0">
                <a:solidFill>
                  <a:schemeClr val="tx2"/>
                </a:solidFill>
                <a:latin typeface="Arial"/>
                <a:cs typeface="Arial"/>
              </a:rPr>
              <a:t>". </a:t>
            </a:r>
          </a:p>
          <a:p>
            <a:pPr fontAlgn="auto">
              <a:spcBef>
                <a:spcPts val="0"/>
              </a:spcBef>
              <a:spcAft>
                <a:spcPts val="0"/>
              </a:spcAft>
              <a:defRPr/>
            </a:pPr>
            <a:r>
              <a:rPr lang="he-IL" dirty="0">
                <a:solidFill>
                  <a:schemeClr val="tx2"/>
                </a:solidFill>
                <a:latin typeface="Arial"/>
                <a:cs typeface="Arial"/>
              </a:rPr>
              <a:t>המושית היא טורפת; יש לה גפי פה נושכות, והיא ניזונה בעיקר מכנימות עלים שמזיקות לגידולים חקלאיים; במשך חייה </a:t>
            </a:r>
            <a:r>
              <a:rPr lang="he-IL" dirty="0" smtClean="0">
                <a:solidFill>
                  <a:schemeClr val="tx2"/>
                </a:solidFill>
                <a:latin typeface="Arial"/>
                <a:cs typeface="Arial"/>
              </a:rPr>
              <a:t>נקבת </a:t>
            </a:r>
            <a:r>
              <a:rPr lang="he-IL" dirty="0">
                <a:solidFill>
                  <a:schemeClr val="tx2"/>
                </a:solidFill>
                <a:latin typeface="Arial"/>
                <a:cs typeface="Arial"/>
              </a:rPr>
              <a:t>מושית </a:t>
            </a:r>
            <a:r>
              <a:rPr lang="he-IL" dirty="0" smtClean="0">
                <a:solidFill>
                  <a:schemeClr val="tx2"/>
                </a:solidFill>
                <a:latin typeface="Arial"/>
                <a:cs typeface="Arial"/>
              </a:rPr>
              <a:t>מסוגלת </a:t>
            </a:r>
            <a:r>
              <a:rPr lang="he-IL" dirty="0">
                <a:solidFill>
                  <a:schemeClr val="tx2"/>
                </a:solidFill>
                <a:latin typeface="Arial"/>
                <a:cs typeface="Arial"/>
              </a:rPr>
              <a:t>לאכול כ-6,</a:t>
            </a:r>
            <a:r>
              <a:rPr lang="he-IL" dirty="0" err="1">
                <a:solidFill>
                  <a:schemeClr val="tx2"/>
                </a:solidFill>
                <a:latin typeface="Arial"/>
                <a:cs typeface="Arial"/>
              </a:rPr>
              <a:t>000</a:t>
            </a:r>
            <a:r>
              <a:rPr lang="he-IL" dirty="0">
                <a:solidFill>
                  <a:schemeClr val="tx2"/>
                </a:solidFill>
                <a:latin typeface="Arial"/>
                <a:cs typeface="Arial"/>
              </a:rPr>
              <a:t> </a:t>
            </a:r>
            <a:r>
              <a:rPr lang="he-IL" dirty="0" smtClean="0">
                <a:solidFill>
                  <a:schemeClr val="tx2"/>
                </a:solidFill>
                <a:latin typeface="Arial"/>
                <a:cs typeface="Arial"/>
              </a:rPr>
              <a:t>כנימות, </a:t>
            </a:r>
            <a:r>
              <a:rPr lang="he-IL" dirty="0">
                <a:solidFill>
                  <a:schemeClr val="tx2"/>
                </a:solidFill>
                <a:latin typeface="Arial"/>
                <a:cs typeface="Arial"/>
              </a:rPr>
              <a:t>ובכך </a:t>
            </a:r>
            <a:endParaRPr lang="he-IL" dirty="0" smtClean="0">
              <a:solidFill>
                <a:schemeClr val="tx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היא </a:t>
            </a:r>
            <a:r>
              <a:rPr lang="he-IL" dirty="0">
                <a:solidFill>
                  <a:schemeClr val="tx2"/>
                </a:solidFill>
                <a:latin typeface="Arial"/>
                <a:cs typeface="Arial"/>
              </a:rPr>
              <a:t>מסייעת </a:t>
            </a:r>
            <a:r>
              <a:rPr lang="he-IL" dirty="0" smtClean="0">
                <a:solidFill>
                  <a:schemeClr val="tx2"/>
                </a:solidFill>
                <a:latin typeface="Arial"/>
                <a:cs typeface="Arial"/>
              </a:rPr>
              <a:t>לחקלאות. ואכן החקלאים משתמשים בה כמדביר ביולוגי. </a:t>
            </a:r>
          </a:p>
          <a:p>
            <a:pPr fontAlgn="auto">
              <a:spcBef>
                <a:spcPts val="0"/>
              </a:spcBef>
              <a:spcAft>
                <a:spcPts val="0"/>
              </a:spcAft>
              <a:defRPr/>
            </a:pPr>
            <a:r>
              <a:rPr lang="he-IL" dirty="0" smtClean="0">
                <a:solidFill>
                  <a:schemeClr val="tx2"/>
                </a:solidFill>
                <a:latin typeface="Arial"/>
                <a:cs typeface="Arial"/>
              </a:rPr>
              <a:t>בתמונה משמאל נראית מושית טורפת כנימות </a:t>
            </a:r>
            <a:r>
              <a:rPr lang="he-IL" dirty="0" smtClean="0">
                <a:solidFill>
                  <a:srgbClr val="1D4C72"/>
                </a:solidFill>
                <a:latin typeface="Arial"/>
                <a:cs typeface="Arial"/>
              </a:rPr>
              <a:t>עלים.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א. מהם יחסי הגומלין המתקיימים בין כל האורגניזמים שהוזכרו: עכביש, מושית, כנימות,    </a:t>
            </a:r>
          </a:p>
          <a:p>
            <a:pPr fontAlgn="auto">
              <a:spcBef>
                <a:spcPts val="0"/>
              </a:spcBef>
              <a:spcAft>
                <a:spcPts val="0"/>
              </a:spcAft>
              <a:defRPr/>
            </a:pPr>
            <a:r>
              <a:rPr lang="he-IL" dirty="0" smtClean="0">
                <a:solidFill>
                  <a:srgbClr val="1D4C72"/>
                </a:solidFill>
                <a:latin typeface="Arial"/>
                <a:cs typeface="Arial"/>
              </a:rPr>
              <a:t>    צמחים?</a:t>
            </a:r>
            <a:endParaRPr lang="he-IL" dirty="0">
              <a:solidFill>
                <a:srgbClr val="1D4C72"/>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13 סעיף א</a:t>
            </a:r>
            <a:endParaRPr lang="he-IL" sz="2000" dirty="0" smtClean="0">
              <a:solidFill>
                <a:srgbClr val="FF6600"/>
              </a:solidFil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32</a:t>
            </a:fld>
            <a:endParaRPr lang="he-IL" altLang="he-IL" sz="1100" dirty="0">
              <a:solidFill>
                <a:srgbClr val="BFBFBF"/>
              </a:solidFill>
            </a:endParaRPr>
          </a:p>
        </p:txBody>
      </p:sp>
      <p:grpSp>
        <p:nvGrpSpPr>
          <p:cNvPr id="2" name="קבוצה 1"/>
          <p:cNvGrpSpPr/>
          <p:nvPr/>
        </p:nvGrpSpPr>
        <p:grpSpPr>
          <a:xfrm>
            <a:off x="1475656" y="2508144"/>
            <a:ext cx="7277815" cy="3383669"/>
            <a:chOff x="2051720" y="2508144"/>
            <a:chExt cx="7277815" cy="3383669"/>
          </a:xfrm>
        </p:grpSpPr>
        <p:sp>
          <p:nvSpPr>
            <p:cNvPr id="53260" name="מלבן 2"/>
            <p:cNvSpPr>
              <a:spLocks noChangeArrowheads="1"/>
            </p:cNvSpPr>
            <p:nvPr/>
          </p:nvSpPr>
          <p:spPr bwMode="auto">
            <a:xfrm>
              <a:off x="5796136" y="5614743"/>
              <a:ext cx="3533399" cy="2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200" dirty="0">
                  <a:solidFill>
                    <a:srgbClr val="2A3333"/>
                  </a:solidFill>
                  <a:latin typeface="Verdana" pitchFamily="34" charset="0"/>
                  <a:cs typeface="Times New Roman" pitchFamily="18" charset="0"/>
                </a:rPr>
                <a:t>©</a:t>
              </a:r>
              <a:r>
                <a:rPr lang="en-US" altLang="he-IL" sz="1200" dirty="0">
                  <a:solidFill>
                    <a:srgbClr val="1F497D"/>
                  </a:solidFill>
                  <a:latin typeface="Verdana" pitchFamily="34" charset="0"/>
                  <a:cs typeface="Times New Roman" pitchFamily="18" charset="0"/>
                </a:rPr>
                <a:t> </a:t>
              </a:r>
              <a:r>
                <a:rPr lang="en-US" altLang="he-IL" sz="1200" dirty="0">
                  <a:solidFill>
                    <a:srgbClr val="333333"/>
                  </a:solidFill>
                  <a:latin typeface="Verdana" pitchFamily="34" charset="0"/>
                  <a:cs typeface="Times New Roman" pitchFamily="18" charset="0"/>
                </a:rPr>
                <a:t>istockphoto.com/</a:t>
              </a:r>
              <a:r>
                <a:rPr lang="en-US" altLang="he-IL" sz="1200" dirty="0">
                  <a:solidFill>
                    <a:srgbClr val="2A3333"/>
                  </a:solidFill>
                  <a:latin typeface="Verdana" pitchFamily="34" charset="0"/>
                  <a:cs typeface="Times New Roman" pitchFamily="18" charset="0"/>
                </a:rPr>
                <a:t>  ShaunWilkinson</a:t>
              </a:r>
              <a:endParaRPr lang="he-IL" altLang="he-IL" sz="1200" dirty="0">
                <a:solidFill>
                  <a:srgbClr val="000000"/>
                </a:solidFill>
              </a:endParaRPr>
            </a:p>
          </p:txBody>
        </p:sp>
        <p:sp>
          <p:nvSpPr>
            <p:cNvPr id="17" name="מלבן 1"/>
            <p:cNvSpPr>
              <a:spLocks noChangeArrowheads="1"/>
            </p:cNvSpPr>
            <p:nvPr/>
          </p:nvSpPr>
          <p:spPr bwMode="auto">
            <a:xfrm>
              <a:off x="2051720" y="5517232"/>
              <a:ext cx="2563506" cy="3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he-IL" sz="1200" b="0" i="0" u="none" strike="noStrike" kern="0" cap="none" spc="0" normalizeH="0" baseline="0" noProof="0" dirty="0" smtClean="0">
                  <a:ln>
                    <a:noFill/>
                  </a:ln>
                  <a:solidFill>
                    <a:prstClr val="black"/>
                  </a:solidFill>
                  <a:effectLst/>
                  <a:uLnTx/>
                  <a:uFillTx/>
                  <a:latin typeface="Arial" pitchFamily="34" charset="0"/>
                  <a:cs typeface="Arial" pitchFamily="34" charset="0"/>
                </a:rPr>
                <a:t>©Shutterstock.com/ Joseph Calev</a:t>
              </a:r>
              <a:r>
                <a:rPr kumimoji="0" lang="en-US" altLang="he-IL" sz="1800" b="0" i="0" u="none" strike="noStrike" kern="0" cap="none" spc="0" normalizeH="0" baseline="0" noProof="0" dirty="0" smtClean="0">
                  <a:ln>
                    <a:noFill/>
                  </a:ln>
                  <a:solidFill>
                    <a:prstClr val="black"/>
                  </a:solidFill>
                  <a:effectLst/>
                  <a:uLnTx/>
                  <a:uFillTx/>
                  <a:latin typeface="Arial" pitchFamily="34" charset="0"/>
                  <a:cs typeface="Arial" pitchFamily="34" charset="0"/>
                </a:rPr>
                <a:t> </a:t>
              </a:r>
              <a:endParaRPr kumimoji="0" lang="he-IL" altLang="he-IL" sz="1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08144"/>
              <a:ext cx="2950468" cy="310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508144"/>
              <a:ext cx="2952328" cy="31152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625" y="560869"/>
            <a:ext cx="8280400" cy="424731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a:t>
            </a:r>
            <a:endParaRPr lang="he-IL" b="1"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א. מהם יחסי הגומלין המתקיימים בין כל האורגניזמים שהוזכרו: עכביש, מושית, כנימות,    </a:t>
            </a:r>
          </a:p>
          <a:p>
            <a:pPr fontAlgn="auto">
              <a:spcBef>
                <a:spcPts val="0"/>
              </a:spcBef>
              <a:spcAft>
                <a:spcPts val="0"/>
              </a:spcAft>
              <a:defRPr/>
            </a:pPr>
            <a:r>
              <a:rPr lang="he-IL" dirty="0" smtClean="0">
                <a:solidFill>
                  <a:srgbClr val="1D4C72"/>
                </a:solidFill>
                <a:latin typeface="Arial"/>
                <a:cs typeface="Arial"/>
              </a:rPr>
              <a:t>    צמחים?</a:t>
            </a:r>
            <a:endParaRPr lang="he-IL" dirty="0">
              <a:solidFill>
                <a:srgbClr val="1D4C72"/>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solidFill>
                <a:srgbClr val="FF6600"/>
              </a:solidFil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33</a:t>
            </a:fld>
            <a:endParaRPr lang="he-IL" altLang="he-IL" sz="1100" dirty="0">
              <a:solidFill>
                <a:srgbClr val="BFBFBF"/>
              </a:solidFill>
            </a:endParaRPr>
          </a:p>
        </p:txBody>
      </p:sp>
      <p:grpSp>
        <p:nvGrpSpPr>
          <p:cNvPr id="2" name="קבוצה 1"/>
          <p:cNvGrpSpPr/>
          <p:nvPr/>
        </p:nvGrpSpPr>
        <p:grpSpPr>
          <a:xfrm>
            <a:off x="956112" y="1052736"/>
            <a:ext cx="6764309" cy="2795876"/>
            <a:chOff x="1735429" y="2508144"/>
            <a:chExt cx="7594106" cy="3467086"/>
          </a:xfrm>
        </p:grpSpPr>
        <p:sp>
          <p:nvSpPr>
            <p:cNvPr id="53260" name="מלבן 2"/>
            <p:cNvSpPr>
              <a:spLocks noChangeArrowheads="1"/>
            </p:cNvSpPr>
            <p:nvPr/>
          </p:nvSpPr>
          <p:spPr bwMode="auto">
            <a:xfrm>
              <a:off x="5796136" y="5614743"/>
              <a:ext cx="3533399" cy="3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200" dirty="0">
                  <a:solidFill>
                    <a:srgbClr val="2A3333"/>
                  </a:solidFill>
                  <a:latin typeface="Verdana" pitchFamily="34" charset="0"/>
                  <a:cs typeface="Times New Roman" pitchFamily="18" charset="0"/>
                </a:rPr>
                <a:t>©</a:t>
              </a:r>
              <a:r>
                <a:rPr lang="en-US" altLang="he-IL" sz="1200" dirty="0">
                  <a:solidFill>
                    <a:srgbClr val="1F497D"/>
                  </a:solidFill>
                  <a:latin typeface="Verdana" pitchFamily="34" charset="0"/>
                  <a:cs typeface="Times New Roman" pitchFamily="18" charset="0"/>
                </a:rPr>
                <a:t> </a:t>
              </a:r>
              <a:r>
                <a:rPr lang="en-US" altLang="he-IL" sz="1200" dirty="0">
                  <a:solidFill>
                    <a:srgbClr val="333333"/>
                  </a:solidFill>
                  <a:latin typeface="Verdana" pitchFamily="34" charset="0"/>
                  <a:cs typeface="Times New Roman" pitchFamily="18" charset="0"/>
                </a:rPr>
                <a:t>istockphoto.com/</a:t>
              </a:r>
              <a:r>
                <a:rPr lang="en-US" altLang="he-IL" sz="1200" dirty="0">
                  <a:solidFill>
                    <a:srgbClr val="2A3333"/>
                  </a:solidFill>
                  <a:latin typeface="Verdana" pitchFamily="34" charset="0"/>
                  <a:cs typeface="Times New Roman" pitchFamily="18" charset="0"/>
                </a:rPr>
                <a:t>  ShaunWilkinson</a:t>
              </a:r>
              <a:endParaRPr lang="he-IL" altLang="he-IL" sz="1200" dirty="0">
                <a:solidFill>
                  <a:srgbClr val="000000"/>
                </a:solidFill>
              </a:endParaRPr>
            </a:p>
          </p:txBody>
        </p:sp>
        <p:sp>
          <p:nvSpPr>
            <p:cNvPr id="17" name="מלבן 1"/>
            <p:cNvSpPr>
              <a:spLocks noChangeArrowheads="1"/>
            </p:cNvSpPr>
            <p:nvPr/>
          </p:nvSpPr>
          <p:spPr bwMode="auto">
            <a:xfrm>
              <a:off x="1735429" y="5517232"/>
              <a:ext cx="2879797" cy="45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US" altLang="he-IL" sz="1200" kern="0" dirty="0" smtClean="0">
                  <a:solidFill>
                    <a:prstClr val="black"/>
                  </a:solidFill>
                </a:rPr>
                <a:t>©Shutterstock.com/ Joseph Calev</a:t>
              </a:r>
              <a:r>
                <a:rPr lang="en-US" altLang="he-IL" kern="0" dirty="0" smtClean="0">
                  <a:solidFill>
                    <a:prstClr val="black"/>
                  </a:solidFill>
                </a:rPr>
                <a:t> </a:t>
              </a:r>
              <a:endParaRPr lang="he-IL" altLang="he-IL" kern="0" dirty="0" smtClean="0">
                <a:solidFill>
                  <a:prstClr val="black"/>
                </a:solidFill>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08144"/>
              <a:ext cx="2950468" cy="310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508144"/>
              <a:ext cx="2952328" cy="31152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12" name="Rectangle 12"/>
          <p:cNvSpPr/>
          <p:nvPr/>
        </p:nvSpPr>
        <p:spPr>
          <a:xfrm>
            <a:off x="388565" y="4956013"/>
            <a:ext cx="8143875" cy="165390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smtClean="0">
                <a:solidFill>
                  <a:prstClr val="black"/>
                </a:solidFill>
                <a:latin typeface="Arial"/>
                <a:cs typeface="Arial"/>
              </a:rPr>
              <a:t>א. עכביש-חיפושית: יחסי טורף-נטרף.</a:t>
            </a:r>
          </a:p>
          <a:p>
            <a:pPr fontAlgn="auto">
              <a:spcBef>
                <a:spcPts val="0"/>
              </a:spcBef>
              <a:spcAft>
                <a:spcPts val="0"/>
              </a:spcAft>
              <a:defRPr/>
            </a:pPr>
            <a:r>
              <a:rPr lang="he-IL" kern="0" dirty="0" smtClean="0">
                <a:solidFill>
                  <a:prstClr val="black"/>
                </a:solidFill>
                <a:latin typeface="Arial"/>
                <a:cs typeface="Arial"/>
              </a:rPr>
              <a:t>חיפושית-כנימה: יחסי טורף-נטרף.</a:t>
            </a:r>
          </a:p>
          <a:p>
            <a:pPr fontAlgn="auto">
              <a:spcBef>
                <a:spcPts val="0"/>
              </a:spcBef>
              <a:spcAft>
                <a:spcPts val="0"/>
              </a:spcAft>
              <a:defRPr/>
            </a:pPr>
            <a:r>
              <a:rPr lang="he-IL" kern="0" dirty="0" smtClean="0">
                <a:solidFill>
                  <a:prstClr val="black"/>
                </a:solidFill>
                <a:latin typeface="Arial"/>
                <a:cs typeface="Arial"/>
              </a:rPr>
              <a:t>כנימה-צמח: יחסי טפיל-פונדקאי.</a:t>
            </a:r>
          </a:p>
          <a:p>
            <a:pPr fontAlgn="auto">
              <a:spcBef>
                <a:spcPts val="0"/>
              </a:spcBef>
              <a:spcAft>
                <a:spcPts val="0"/>
              </a:spcAft>
              <a:defRPr/>
            </a:pPr>
            <a:r>
              <a:rPr lang="he-IL" kern="0" dirty="0" smtClean="0">
                <a:solidFill>
                  <a:prstClr val="black"/>
                </a:solidFill>
                <a:latin typeface="Arial"/>
                <a:cs typeface="Arial"/>
              </a:rPr>
              <a:t>חיפושית-צמח: יחסי הדדיות.</a:t>
            </a:r>
          </a:p>
          <a:p>
            <a:pPr fontAlgn="auto">
              <a:spcBef>
                <a:spcPts val="0"/>
              </a:spcBef>
              <a:spcAft>
                <a:spcPts val="0"/>
              </a:spcAft>
              <a:defRPr/>
            </a:pPr>
            <a:endParaRPr lang="en-US" kern="0" dirty="0">
              <a:solidFill>
                <a:prstClr val="black"/>
              </a:solidFill>
              <a:latin typeface="Arial"/>
              <a:cs typeface="Arial"/>
            </a:endParaRPr>
          </a:p>
        </p:txBody>
      </p:sp>
    </p:spTree>
    <p:extLst>
      <p:ext uri="{BB962C8B-B14F-4D97-AF65-F5344CB8AC3E}">
        <p14:creationId xmlns:p14="http://schemas.microsoft.com/office/powerpoint/2010/main" val="475233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13 סעיף ב</a:t>
            </a:r>
            <a:endParaRPr lang="he-IL" sz="2000" dirty="0" smtClean="0">
              <a:solidFill>
                <a:srgbClr val="FF6600"/>
              </a:solidFill>
            </a:endParaRPr>
          </a:p>
        </p:txBody>
      </p:sp>
      <p:sp>
        <p:nvSpPr>
          <p:cNvPr id="14" name="TextBox 13"/>
          <p:cNvSpPr txBox="1"/>
          <p:nvPr/>
        </p:nvSpPr>
        <p:spPr>
          <a:xfrm>
            <a:off x="428625" y="509588"/>
            <a:ext cx="8280400"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ב. לגבי כל אחד מהאורגניזמים</a:t>
            </a:r>
            <a:r>
              <a:rPr lang="he-IL" dirty="0" smtClean="0">
                <a:solidFill>
                  <a:schemeClr val="tx2"/>
                </a:solidFill>
                <a:latin typeface="Arial"/>
                <a:cs typeface="Arial"/>
              </a:rPr>
              <a:t>, ציינו את דרך ההזנה שלו (אוטוטרוף או </a:t>
            </a:r>
            <a:r>
              <a:rPr lang="he-IL" dirty="0" err="1" smtClean="0">
                <a:solidFill>
                  <a:schemeClr val="tx2"/>
                </a:solidFill>
                <a:latin typeface="Arial"/>
                <a:cs typeface="Arial"/>
              </a:rPr>
              <a:t>הטרוטרוף</a:t>
            </a:r>
            <a:r>
              <a:rPr lang="he-IL" dirty="0" smtClean="0">
                <a:solidFill>
                  <a:schemeClr val="tx2"/>
                </a:solidFill>
                <a:latin typeface="Arial"/>
                <a:cs typeface="Arial"/>
              </a:rPr>
              <a:t>) ואת רמת ההזנה שלו במערכת האקולוגית (יצרן, צרכן </a:t>
            </a:r>
            <a:r>
              <a:rPr lang="he-IL" dirty="0" smtClean="0">
                <a:solidFill>
                  <a:srgbClr val="1D4C72"/>
                </a:solidFill>
                <a:latin typeface="Arial"/>
                <a:cs typeface="Arial"/>
              </a:rPr>
              <a:t>ראשוני, צרכן שניוני).</a:t>
            </a:r>
            <a:endParaRPr lang="he-IL" dirty="0">
              <a:solidFill>
                <a:srgbClr val="1D4C72"/>
              </a:solidFill>
              <a:latin typeface="Arial"/>
              <a:cs typeface="Aria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34</a:t>
            </a:fld>
            <a:endParaRPr lang="he-IL" altLang="he-IL" sz="1100" dirty="0">
              <a:solidFill>
                <a:srgbClr val="BFBFBF"/>
              </a:solidFill>
            </a:endParaRPr>
          </a:p>
        </p:txBody>
      </p:sp>
      <p:grpSp>
        <p:nvGrpSpPr>
          <p:cNvPr id="4" name="קבוצה 3"/>
          <p:cNvGrpSpPr/>
          <p:nvPr/>
        </p:nvGrpSpPr>
        <p:grpSpPr>
          <a:xfrm>
            <a:off x="805634" y="1743346"/>
            <a:ext cx="7726806" cy="4494917"/>
            <a:chOff x="611560" y="1743346"/>
            <a:chExt cx="7726806" cy="4494917"/>
          </a:xfrm>
        </p:grpSpPr>
        <p:sp>
          <p:nvSpPr>
            <p:cNvPr id="17" name="מלבן 1"/>
            <p:cNvSpPr>
              <a:spLocks noChangeArrowheads="1"/>
            </p:cNvSpPr>
            <p:nvPr/>
          </p:nvSpPr>
          <p:spPr bwMode="auto">
            <a:xfrm>
              <a:off x="5868144" y="5564118"/>
              <a:ext cx="21435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he-IL" sz="1000" kern="0" dirty="0">
                  <a:solidFill>
                    <a:prstClr val="black"/>
                  </a:solidFill>
                </a:rPr>
                <a:t>©Shutterstock.com/ Joseph Calev </a:t>
              </a:r>
              <a:endParaRPr lang="he-IL" altLang="he-IL" sz="1000" kern="0" dirty="0">
                <a:solidFill>
                  <a:prstClr val="black"/>
                </a:solidFill>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038886"/>
              <a:ext cx="2446412" cy="257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הסבר מלבני 1"/>
            <p:cNvSpPr/>
            <p:nvPr/>
          </p:nvSpPr>
          <p:spPr>
            <a:xfrm>
              <a:off x="5891954" y="1802580"/>
              <a:ext cx="2446412" cy="1007818"/>
            </a:xfrm>
            <a:prstGeom prst="wedgeRectCallout">
              <a:avLst>
                <a:gd name="adj1" fmla="val 8049"/>
                <a:gd name="adj2" fmla="val 10749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3" name="מלבן 2"/>
            <p:cNvSpPr/>
            <p:nvPr/>
          </p:nvSpPr>
          <p:spPr>
            <a:xfrm>
              <a:off x="5948350" y="1844824"/>
              <a:ext cx="2286000" cy="923330"/>
            </a:xfrm>
            <a:prstGeom prst="rect">
              <a:avLst/>
            </a:prstGeom>
          </p:spPr>
          <p:txBody>
            <a:bodyPr wrap="square">
              <a:spAutoFit/>
            </a:bodyPr>
            <a:lstStyle/>
            <a:p>
              <a:r>
                <a:rPr lang="he-IL" b="1" u="sng" dirty="0">
                  <a:solidFill>
                    <a:prstClr val="white"/>
                  </a:solidFill>
                  <a:latin typeface="Arial"/>
                  <a:cs typeface="Arial"/>
                </a:rPr>
                <a:t>מושית</a:t>
              </a: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53260" name="מלבן 2"/>
            <p:cNvSpPr>
              <a:spLocks noChangeArrowheads="1"/>
            </p:cNvSpPr>
            <p:nvPr/>
          </p:nvSpPr>
          <p:spPr bwMode="auto">
            <a:xfrm>
              <a:off x="611560" y="5559043"/>
              <a:ext cx="3533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000" dirty="0">
                  <a:solidFill>
                    <a:srgbClr val="2A3333"/>
                  </a:solidFill>
                  <a:latin typeface="Verdana" pitchFamily="34" charset="0"/>
                  <a:cs typeface="Times New Roman" pitchFamily="18" charset="0"/>
                </a:rPr>
                <a:t>©</a:t>
              </a:r>
              <a:r>
                <a:rPr lang="en-US" altLang="he-IL" sz="1000" dirty="0">
                  <a:solidFill>
                    <a:srgbClr val="1F497D"/>
                  </a:solidFill>
                  <a:latin typeface="Verdana" pitchFamily="34" charset="0"/>
                  <a:cs typeface="Times New Roman" pitchFamily="18" charset="0"/>
                </a:rPr>
                <a:t> </a:t>
              </a:r>
              <a:r>
                <a:rPr lang="en-US" altLang="he-IL" sz="1000" dirty="0">
                  <a:solidFill>
                    <a:srgbClr val="333333"/>
                  </a:solidFill>
                  <a:latin typeface="Verdana" pitchFamily="34" charset="0"/>
                  <a:cs typeface="Times New Roman" pitchFamily="18" charset="0"/>
                </a:rPr>
                <a:t>istockphoto.com/</a:t>
              </a:r>
              <a:r>
                <a:rPr lang="en-US" altLang="he-IL" sz="1000" dirty="0">
                  <a:solidFill>
                    <a:srgbClr val="2A3333"/>
                  </a:solidFill>
                  <a:latin typeface="Verdana" pitchFamily="34" charset="0"/>
                  <a:cs typeface="Times New Roman" pitchFamily="18" charset="0"/>
                </a:rPr>
                <a:t>  ShaunWilkinson</a:t>
              </a:r>
              <a:endParaRPr lang="he-IL" altLang="he-IL" sz="1000" dirty="0">
                <a:solidFill>
                  <a:srgbClr val="000000"/>
                </a:solidFill>
              </a:endParaRPr>
            </a:p>
          </p:txBody>
        </p:sp>
        <p:sp>
          <p:nvSpPr>
            <p:cNvPr id="18" name="הסבר מלבני 17"/>
            <p:cNvSpPr/>
            <p:nvPr/>
          </p:nvSpPr>
          <p:spPr>
            <a:xfrm>
              <a:off x="3331831" y="3092228"/>
              <a:ext cx="2350465" cy="1268882"/>
            </a:xfrm>
            <a:prstGeom prst="wedgeRectCallout">
              <a:avLst>
                <a:gd name="adj1" fmla="val 71686"/>
                <a:gd name="adj2" fmla="val 685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19" name="מלבן 18"/>
            <p:cNvSpPr/>
            <p:nvPr/>
          </p:nvSpPr>
          <p:spPr>
            <a:xfrm>
              <a:off x="3582144" y="4499626"/>
              <a:ext cx="2286000"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20" name="הסבר מלבני 19"/>
            <p:cNvSpPr/>
            <p:nvPr/>
          </p:nvSpPr>
          <p:spPr>
            <a:xfrm>
              <a:off x="3404792" y="4961291"/>
              <a:ext cx="2328066" cy="1276972"/>
            </a:xfrm>
            <a:prstGeom prst="wedgeRectCallout">
              <a:avLst>
                <a:gd name="adj1" fmla="val 144040"/>
                <a:gd name="adj2" fmla="val -56025"/>
              </a:avLst>
            </a:prstGeom>
            <a:solidFill>
              <a:srgbClr val="CFD3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1" name="מלבן 20"/>
            <p:cNvSpPr/>
            <p:nvPr/>
          </p:nvSpPr>
          <p:spPr>
            <a:xfrm>
              <a:off x="2963079" y="5097378"/>
              <a:ext cx="2769779" cy="923330"/>
            </a:xfrm>
            <a:prstGeom prst="rect">
              <a:avLst/>
            </a:prstGeom>
          </p:spPr>
          <p:txBody>
            <a:bodyPr wrap="square">
              <a:spAutoFit/>
            </a:bodyPr>
            <a:lstStyle/>
            <a:p>
              <a:r>
                <a:rPr lang="he-IL" b="1" u="sng" dirty="0" smtClean="0">
                  <a:solidFill>
                    <a:prstClr val="white"/>
                  </a:solidFill>
                  <a:latin typeface="Arial"/>
                  <a:cs typeface="Arial"/>
                </a:rPr>
                <a:t>כנימה</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058506"/>
              <a:ext cx="2422593" cy="25563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הסבר מלבני 21"/>
            <p:cNvSpPr/>
            <p:nvPr/>
          </p:nvSpPr>
          <p:spPr>
            <a:xfrm>
              <a:off x="1167112" y="1743346"/>
              <a:ext cx="2460804" cy="1067052"/>
            </a:xfrm>
            <a:prstGeom prst="wedgeRectCallout">
              <a:avLst>
                <a:gd name="adj1" fmla="val -23230"/>
                <a:gd name="adj2" fmla="val 12489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3" name="מלבן 22"/>
            <p:cNvSpPr/>
            <p:nvPr/>
          </p:nvSpPr>
          <p:spPr>
            <a:xfrm>
              <a:off x="1254514" y="1844824"/>
              <a:ext cx="2286000" cy="923330"/>
            </a:xfrm>
            <a:prstGeom prst="rect">
              <a:avLst/>
            </a:prstGeom>
          </p:spPr>
          <p:txBody>
            <a:bodyPr wrap="square">
              <a:spAutoFit/>
            </a:bodyPr>
            <a:lstStyle/>
            <a:p>
              <a:r>
                <a:rPr lang="he-IL" b="1" u="sng" dirty="0" smtClean="0">
                  <a:solidFill>
                    <a:prstClr val="white"/>
                  </a:solidFill>
                  <a:latin typeface="Arial"/>
                  <a:cs typeface="Arial"/>
                </a:rPr>
                <a:t>עכביש</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24" name="מלבן 23"/>
            <p:cNvSpPr/>
            <p:nvPr/>
          </p:nvSpPr>
          <p:spPr>
            <a:xfrm>
              <a:off x="2890480" y="3241736"/>
              <a:ext cx="2769779"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grpSp>
    </p:spTree>
    <p:extLst>
      <p:ext uri="{BB962C8B-B14F-4D97-AF65-F5344CB8AC3E}">
        <p14:creationId xmlns:p14="http://schemas.microsoft.com/office/powerpoint/2010/main" val="2140066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solidFill>
                <a:srgbClr val="FF6600"/>
              </a:solidFill>
            </a:endParaRPr>
          </a:p>
        </p:txBody>
      </p:sp>
      <p:sp>
        <p:nvSpPr>
          <p:cNvPr id="14" name="TextBox 13"/>
          <p:cNvSpPr txBox="1"/>
          <p:nvPr/>
        </p:nvSpPr>
        <p:spPr>
          <a:xfrm>
            <a:off x="428625" y="509588"/>
            <a:ext cx="8280400"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ב. לגבי כל אחד מהאורגניזמים, </a:t>
            </a:r>
            <a:r>
              <a:rPr lang="he-IL" dirty="0" smtClean="0">
                <a:solidFill>
                  <a:schemeClr val="tx2"/>
                </a:solidFill>
                <a:latin typeface="Arial"/>
                <a:cs typeface="Arial"/>
              </a:rPr>
              <a:t>ציינו א</a:t>
            </a:r>
            <a:r>
              <a:rPr lang="he-IL" dirty="0" smtClean="0">
                <a:solidFill>
                  <a:srgbClr val="1D4C72"/>
                </a:solidFill>
                <a:latin typeface="Arial"/>
                <a:cs typeface="Arial"/>
              </a:rPr>
              <a:t>ת דרך ההזנה שלו (אוטוטרוף או הטרוטרוף), ואת רמת ההזנה שלו במערכת האקולוגית (יצרן, צרכן ראשוני, צרכן שניוני).</a:t>
            </a:r>
            <a:endParaRPr lang="he-IL" dirty="0">
              <a:solidFill>
                <a:srgbClr val="1D4C72"/>
              </a:solidFill>
              <a:latin typeface="Arial"/>
              <a:cs typeface="Aria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35</a:t>
            </a:fld>
            <a:endParaRPr lang="he-IL" altLang="he-IL" sz="1100" dirty="0">
              <a:solidFill>
                <a:srgbClr val="BFBFBF"/>
              </a:solidFill>
            </a:endParaRPr>
          </a:p>
        </p:txBody>
      </p:sp>
      <p:grpSp>
        <p:nvGrpSpPr>
          <p:cNvPr id="4" name="קבוצה 3"/>
          <p:cNvGrpSpPr/>
          <p:nvPr/>
        </p:nvGrpSpPr>
        <p:grpSpPr>
          <a:xfrm>
            <a:off x="805634" y="1743346"/>
            <a:ext cx="7726806" cy="4709841"/>
            <a:chOff x="611560" y="1743346"/>
            <a:chExt cx="7726806" cy="4709841"/>
          </a:xfrm>
        </p:grpSpPr>
        <p:sp>
          <p:nvSpPr>
            <p:cNvPr id="17" name="מלבן 1"/>
            <p:cNvSpPr>
              <a:spLocks noChangeArrowheads="1"/>
            </p:cNvSpPr>
            <p:nvPr/>
          </p:nvSpPr>
          <p:spPr bwMode="auto">
            <a:xfrm>
              <a:off x="5868144" y="5564118"/>
              <a:ext cx="21435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he-IL" sz="1000" kern="0" dirty="0">
                  <a:solidFill>
                    <a:prstClr val="black"/>
                  </a:solidFill>
                </a:rPr>
                <a:t>©Shutterstock.com/ Joseph Calev </a:t>
              </a:r>
              <a:endParaRPr lang="he-IL" altLang="he-IL" sz="1000" kern="0" dirty="0">
                <a:solidFill>
                  <a:prstClr val="black"/>
                </a:solidFill>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038886"/>
              <a:ext cx="2446412" cy="257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הסבר מלבני 1"/>
            <p:cNvSpPr/>
            <p:nvPr/>
          </p:nvSpPr>
          <p:spPr>
            <a:xfrm>
              <a:off x="5660259" y="1802580"/>
              <a:ext cx="2678107" cy="1007818"/>
            </a:xfrm>
            <a:prstGeom prst="wedgeRectCallout">
              <a:avLst>
                <a:gd name="adj1" fmla="val 8049"/>
                <a:gd name="adj2" fmla="val 10749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3" name="מלבן 2"/>
            <p:cNvSpPr/>
            <p:nvPr/>
          </p:nvSpPr>
          <p:spPr>
            <a:xfrm>
              <a:off x="5530054" y="1785590"/>
              <a:ext cx="2808312" cy="923330"/>
            </a:xfrm>
            <a:prstGeom prst="rect">
              <a:avLst/>
            </a:prstGeom>
          </p:spPr>
          <p:txBody>
            <a:bodyPr wrap="square">
              <a:spAutoFit/>
            </a:bodyPr>
            <a:lstStyle/>
            <a:p>
              <a:r>
                <a:rPr lang="he-IL" b="1" u="sng" dirty="0">
                  <a:solidFill>
                    <a:prstClr val="white"/>
                  </a:solidFill>
                  <a:latin typeface="Arial"/>
                  <a:cs typeface="Arial"/>
                </a:rPr>
                <a:t>מושית</a:t>
              </a:r>
            </a:p>
            <a:p>
              <a:r>
                <a:rPr lang="he-IL" b="1" dirty="0">
                  <a:solidFill>
                    <a:prstClr val="white"/>
                  </a:solidFill>
                  <a:latin typeface="Arial"/>
                  <a:cs typeface="Arial"/>
                </a:rPr>
                <a:t>דרך הזנה</a:t>
              </a:r>
              <a:r>
                <a:rPr lang="he-IL" b="1" dirty="0" smtClean="0">
                  <a:solidFill>
                    <a:prstClr val="white"/>
                  </a:solidFill>
                  <a:latin typeface="Arial"/>
                  <a:cs typeface="Arial"/>
                </a:rPr>
                <a:t>: הטרוטרופית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צרכנית שניונית</a:t>
              </a:r>
              <a:endParaRPr lang="he-IL" b="1" dirty="0">
                <a:solidFill>
                  <a:prstClr val="white"/>
                </a:solidFill>
                <a:latin typeface="Arial"/>
                <a:cs typeface="Arial"/>
              </a:endParaRPr>
            </a:p>
          </p:txBody>
        </p:sp>
        <p:sp>
          <p:nvSpPr>
            <p:cNvPr id="53260" name="מלבן 2"/>
            <p:cNvSpPr>
              <a:spLocks noChangeArrowheads="1"/>
            </p:cNvSpPr>
            <p:nvPr/>
          </p:nvSpPr>
          <p:spPr bwMode="auto">
            <a:xfrm>
              <a:off x="611560" y="5559043"/>
              <a:ext cx="3533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000" dirty="0">
                  <a:solidFill>
                    <a:srgbClr val="2A3333"/>
                  </a:solidFill>
                  <a:latin typeface="Verdana" pitchFamily="34" charset="0"/>
                  <a:cs typeface="Times New Roman" pitchFamily="18" charset="0"/>
                </a:rPr>
                <a:t>©</a:t>
              </a:r>
              <a:r>
                <a:rPr lang="en-US" altLang="he-IL" sz="1000" dirty="0">
                  <a:solidFill>
                    <a:srgbClr val="1F497D"/>
                  </a:solidFill>
                  <a:latin typeface="Verdana" pitchFamily="34" charset="0"/>
                  <a:cs typeface="Times New Roman" pitchFamily="18" charset="0"/>
                </a:rPr>
                <a:t> </a:t>
              </a:r>
              <a:r>
                <a:rPr lang="en-US" altLang="he-IL" sz="1000" dirty="0">
                  <a:solidFill>
                    <a:srgbClr val="333333"/>
                  </a:solidFill>
                  <a:latin typeface="Verdana" pitchFamily="34" charset="0"/>
                  <a:cs typeface="Times New Roman" pitchFamily="18" charset="0"/>
                </a:rPr>
                <a:t>istockphoto.com/</a:t>
              </a:r>
              <a:r>
                <a:rPr lang="en-US" altLang="he-IL" sz="1000" dirty="0">
                  <a:solidFill>
                    <a:srgbClr val="2A3333"/>
                  </a:solidFill>
                  <a:latin typeface="Verdana" pitchFamily="34" charset="0"/>
                  <a:cs typeface="Times New Roman" pitchFamily="18" charset="0"/>
                </a:rPr>
                <a:t>  ShaunWilkinson</a:t>
              </a:r>
              <a:endParaRPr lang="he-IL" altLang="he-IL" sz="1000" dirty="0">
                <a:solidFill>
                  <a:srgbClr val="000000"/>
                </a:solidFill>
              </a:endParaRPr>
            </a:p>
          </p:txBody>
        </p:sp>
        <p:sp>
          <p:nvSpPr>
            <p:cNvPr id="18" name="הסבר מלבני 17"/>
            <p:cNvSpPr/>
            <p:nvPr/>
          </p:nvSpPr>
          <p:spPr>
            <a:xfrm>
              <a:off x="3331831" y="3092228"/>
              <a:ext cx="2350465" cy="1268882"/>
            </a:xfrm>
            <a:prstGeom prst="wedgeRectCallout">
              <a:avLst>
                <a:gd name="adj1" fmla="val 71686"/>
                <a:gd name="adj2" fmla="val 685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19" name="מלבן 18"/>
            <p:cNvSpPr/>
            <p:nvPr/>
          </p:nvSpPr>
          <p:spPr>
            <a:xfrm>
              <a:off x="3582144" y="4499626"/>
              <a:ext cx="2286000"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20" name="הסבר מלבני 19"/>
            <p:cNvSpPr/>
            <p:nvPr/>
          </p:nvSpPr>
          <p:spPr>
            <a:xfrm>
              <a:off x="3404792" y="4961290"/>
              <a:ext cx="2328066" cy="1491897"/>
            </a:xfrm>
            <a:prstGeom prst="wedgeRectCallout">
              <a:avLst>
                <a:gd name="adj1" fmla="val 144040"/>
                <a:gd name="adj2" fmla="val -56025"/>
              </a:avLst>
            </a:prstGeom>
            <a:solidFill>
              <a:srgbClr val="CFD3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1" name="מלבן 20"/>
            <p:cNvSpPr/>
            <p:nvPr/>
          </p:nvSpPr>
          <p:spPr>
            <a:xfrm>
              <a:off x="2963079" y="5097378"/>
              <a:ext cx="2769779" cy="1200329"/>
            </a:xfrm>
            <a:prstGeom prst="rect">
              <a:avLst/>
            </a:prstGeom>
          </p:spPr>
          <p:txBody>
            <a:bodyPr wrap="square">
              <a:spAutoFit/>
            </a:bodyPr>
            <a:lstStyle/>
            <a:p>
              <a:r>
                <a:rPr lang="he-IL" b="1" u="sng" dirty="0" smtClean="0">
                  <a:solidFill>
                    <a:prstClr val="white"/>
                  </a:solidFill>
                  <a:latin typeface="Arial"/>
                  <a:cs typeface="Arial"/>
                </a:rPr>
                <a:t>כנימה</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הטרוטרופית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a:t>
              </a:r>
            </a:p>
            <a:p>
              <a:r>
                <a:rPr lang="he-IL" b="1" dirty="0" smtClean="0">
                  <a:solidFill>
                    <a:prstClr val="white"/>
                  </a:solidFill>
                  <a:latin typeface="Arial"/>
                  <a:cs typeface="Arial"/>
                </a:rPr>
                <a:t>צרכנית ראשונית</a:t>
              </a:r>
              <a:endParaRPr lang="he-IL" b="1" dirty="0">
                <a:solidFill>
                  <a:prstClr val="white"/>
                </a:solidFill>
                <a:latin typeface="Arial"/>
                <a:cs typeface="Arial"/>
              </a:endParaRPr>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058506"/>
              <a:ext cx="2422593" cy="25563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הסבר מלבני 21"/>
            <p:cNvSpPr/>
            <p:nvPr/>
          </p:nvSpPr>
          <p:spPr>
            <a:xfrm>
              <a:off x="1167112" y="1743346"/>
              <a:ext cx="2460804" cy="1067052"/>
            </a:xfrm>
            <a:prstGeom prst="wedgeRectCallout">
              <a:avLst>
                <a:gd name="adj1" fmla="val -23230"/>
                <a:gd name="adj2" fmla="val 12489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3" name="מלבן 22"/>
            <p:cNvSpPr/>
            <p:nvPr/>
          </p:nvSpPr>
          <p:spPr>
            <a:xfrm>
              <a:off x="993550" y="1844824"/>
              <a:ext cx="2546964" cy="923330"/>
            </a:xfrm>
            <a:prstGeom prst="rect">
              <a:avLst/>
            </a:prstGeom>
          </p:spPr>
          <p:txBody>
            <a:bodyPr wrap="square">
              <a:spAutoFit/>
            </a:bodyPr>
            <a:lstStyle/>
            <a:p>
              <a:r>
                <a:rPr lang="he-IL" b="1" u="sng" dirty="0" smtClean="0">
                  <a:solidFill>
                    <a:prstClr val="white"/>
                  </a:solidFill>
                  <a:latin typeface="Arial"/>
                  <a:cs typeface="Arial"/>
                </a:rPr>
                <a:t>עכביש</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a:t>
              </a:r>
              <a:r>
                <a:rPr lang="he-IL" b="1" dirty="0" err="1" smtClean="0">
                  <a:solidFill>
                    <a:prstClr val="white"/>
                  </a:solidFill>
                  <a:latin typeface="Arial"/>
                  <a:cs typeface="Arial"/>
                </a:rPr>
                <a:t>הטרוטרופית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צרכן שניוני</a:t>
              </a:r>
              <a:endParaRPr lang="he-IL" b="1" dirty="0">
                <a:solidFill>
                  <a:prstClr val="white"/>
                </a:solidFill>
                <a:latin typeface="Arial"/>
                <a:cs typeface="Arial"/>
              </a:endParaRPr>
            </a:p>
          </p:txBody>
        </p:sp>
        <p:sp>
          <p:nvSpPr>
            <p:cNvPr id="24" name="מלבן 23"/>
            <p:cNvSpPr/>
            <p:nvPr/>
          </p:nvSpPr>
          <p:spPr>
            <a:xfrm>
              <a:off x="2890480" y="3241736"/>
              <a:ext cx="2769779"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a:t>
              </a:r>
              <a:r>
                <a:rPr lang="he-IL" b="1" dirty="0" err="1" smtClean="0">
                  <a:solidFill>
                    <a:prstClr val="white"/>
                  </a:solidFill>
                  <a:latin typeface="Arial"/>
                  <a:cs typeface="Arial"/>
                </a:rPr>
                <a:t>אוטוטרופית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יצרן</a:t>
              </a:r>
              <a:endParaRPr lang="he-IL" b="1" dirty="0">
                <a:solidFill>
                  <a:prstClr val="white"/>
                </a:solidFill>
                <a:latin typeface="Arial"/>
                <a:cs typeface="Arial"/>
              </a:endParaRPr>
            </a:p>
          </p:txBody>
        </p:sp>
      </p:grpSp>
    </p:spTree>
    <p:extLst>
      <p:ext uri="{BB962C8B-B14F-4D97-AF65-F5344CB8AC3E}">
        <p14:creationId xmlns:p14="http://schemas.microsoft.com/office/powerpoint/2010/main" val="1493529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225" y="566738"/>
            <a:ext cx="8312150"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latin typeface="+mn-lt"/>
                <a:cs typeface="+mn-cs"/>
              </a:rPr>
              <a:t>לעִתים קרובות רואים עופות עומדים על גבם של בעלי חיים שונים באפריקה (זברות, ג'ירפות, אנטילופות, קרנפים וכדומה). עופות אלו ניזונים </a:t>
            </a:r>
            <a:r>
              <a:rPr lang="he-IL" dirty="0" smtClean="0">
                <a:solidFill>
                  <a:srgbClr val="1D4C72"/>
                </a:solidFill>
                <a:latin typeface="+mn-lt"/>
                <a:cs typeface="+mn-cs"/>
              </a:rPr>
              <a:t>מחרקים </a:t>
            </a:r>
            <a:r>
              <a:rPr lang="he-IL" dirty="0">
                <a:solidFill>
                  <a:srgbClr val="1D4C72"/>
                </a:solidFill>
                <a:latin typeface="+mn-lt"/>
                <a:cs typeface="+mn-cs"/>
              </a:rPr>
              <a:t>שמוצצים את הדם מבעלי החיים.</a:t>
            </a:r>
          </a:p>
          <a:p>
            <a:pPr>
              <a:defRPr/>
            </a:pPr>
            <a:endParaRPr lang="he-IL" dirty="0">
              <a:solidFill>
                <a:srgbClr val="1D4C72"/>
              </a:solidFill>
              <a:latin typeface="+mn-lt"/>
              <a:cs typeface="+mn-cs"/>
            </a:endParaRPr>
          </a:p>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14:</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איזה סוג של יחסי גומלין מתקיים </a:t>
            </a:r>
          </a:p>
          <a:p>
            <a:pPr fontAlgn="auto">
              <a:spcBef>
                <a:spcPts val="0"/>
              </a:spcBef>
              <a:spcAft>
                <a:spcPts val="0"/>
              </a:spcAft>
              <a:defRPr/>
            </a:pPr>
            <a:r>
              <a:rPr lang="he-IL" dirty="0">
                <a:solidFill>
                  <a:srgbClr val="1D4C72"/>
                </a:solidFill>
                <a:latin typeface="+mn-lt"/>
                <a:cs typeface="+mn-cs"/>
              </a:rPr>
              <a:t>בין העופות לבין בעלי החיים? </a:t>
            </a: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endParaRPr lang="he-IL" dirty="0">
              <a:solidFill>
                <a:srgbClr val="1D4C72"/>
              </a:solidFill>
              <a:latin typeface="+mn-lt"/>
              <a:cs typeface="+mn-cs"/>
            </a:endParaRPr>
          </a:p>
        </p:txBody>
      </p:sp>
      <p:sp>
        <p:nvSpPr>
          <p:cNvPr id="14" name="TextBox 13"/>
          <p:cNvSpPr txBox="1"/>
          <p:nvPr/>
        </p:nvSpPr>
        <p:spPr>
          <a:xfrm>
            <a:off x="414338" y="410368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15:</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rPr>
              <a:t>איזה סוג של יחסי גומלין מתקיים </a:t>
            </a:r>
          </a:p>
          <a:p>
            <a:pPr fontAlgn="auto">
              <a:spcBef>
                <a:spcPts val="0"/>
              </a:spcBef>
              <a:spcAft>
                <a:spcPts val="0"/>
              </a:spcAft>
              <a:defRPr/>
            </a:pPr>
            <a:r>
              <a:rPr lang="he-IL" dirty="0">
                <a:solidFill>
                  <a:srgbClr val="1D4C72"/>
                </a:solidFill>
              </a:rPr>
              <a:t>בין החרקים לבין בעלי החיים? </a:t>
            </a: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1048CA-BA53-4F97-9983-C994AFBDC38E}" type="slidenum">
              <a:rPr lang="he-IL" sz="1800" smtClean="0"/>
              <a:pPr fontAlgn="base">
                <a:spcBef>
                  <a:spcPct val="0"/>
                </a:spcBef>
                <a:spcAft>
                  <a:spcPct val="0"/>
                </a:spcAft>
                <a:defRPr/>
              </a:pPr>
              <a:t>36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שאלות 15-14</a:t>
            </a:r>
            <a:endParaRPr lang="he-IL" sz="2000" dirty="0" smtClean="0"/>
          </a:p>
        </p:txBody>
      </p:sp>
      <p:grpSp>
        <p:nvGrpSpPr>
          <p:cNvPr id="54278" name="קבוצה 7"/>
          <p:cNvGrpSpPr>
            <a:grpSpLocks/>
          </p:cNvGrpSpPr>
          <p:nvPr/>
        </p:nvGrpSpPr>
        <p:grpSpPr bwMode="auto">
          <a:xfrm>
            <a:off x="346075" y="1557338"/>
            <a:ext cx="4718050" cy="3760787"/>
            <a:chOff x="2003305" y="2702496"/>
            <a:chExt cx="4717911" cy="3761631"/>
          </a:xfrm>
        </p:grpSpPr>
        <p:pic>
          <p:nvPicPr>
            <p:cNvPr id="5428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3305" y="2702496"/>
              <a:ext cx="4717911" cy="348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p:cNvSpPr/>
            <p:nvPr/>
          </p:nvSpPr>
          <p:spPr>
            <a:xfrm>
              <a:off x="2079503" y="6218010"/>
              <a:ext cx="625457" cy="246117"/>
            </a:xfrm>
            <a:prstGeom prst="rect">
              <a:avLst/>
            </a:prstGeom>
          </p:spPr>
          <p:txBody>
            <a:bodyPr wrap="none">
              <a:spAutoFit/>
            </a:bodyPr>
            <a:lstStyle/>
            <a:p>
              <a:pPr fontAlgn="auto">
                <a:spcBef>
                  <a:spcPts val="0"/>
                </a:spcBef>
                <a:spcAft>
                  <a:spcPts val="0"/>
                </a:spcAft>
                <a:defRPr/>
              </a:pPr>
              <a:r>
                <a:rPr lang="en-US" sz="1000" kern="0" dirty="0">
                  <a:solidFill>
                    <a:prstClr val="black"/>
                  </a:solidFill>
                </a:rPr>
                <a:t>COREL</a:t>
              </a:r>
            </a:p>
          </p:txBody>
        </p:sp>
      </p:gr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428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001A718-83CA-425D-81B7-696B6272D3A3}" type="slidenum">
              <a:rPr lang="he-IL" altLang="he-IL" sz="1100">
                <a:solidFill>
                  <a:srgbClr val="BFBFBF"/>
                </a:solidFill>
              </a:rPr>
              <a:pPr algn="l" eaLnBrk="1" hangingPunct="1"/>
              <a:t>36</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225" y="500063"/>
            <a:ext cx="8312150"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לעִתים קרובות רואים עופות עומדים על גבם של בעלי חיים שונים באפריקה (זברות, ג'ירפות, אנטילופות, קרנפים וכדומה). עופות אלו ניזונים </a:t>
            </a:r>
            <a:r>
              <a:rPr lang="he-IL" dirty="0" smtClean="0">
                <a:solidFill>
                  <a:srgbClr val="1D4C72"/>
                </a:solidFill>
              </a:rPr>
              <a:t>מחרקים </a:t>
            </a:r>
            <a:r>
              <a:rPr lang="he-IL" dirty="0">
                <a:solidFill>
                  <a:srgbClr val="1D4C72"/>
                </a:solidFill>
              </a:rPr>
              <a:t>שמוצצים את הדם מבעלי החיים.</a:t>
            </a:r>
          </a:p>
          <a:p>
            <a:pPr>
              <a:defRPr/>
            </a:pPr>
            <a:endParaRPr lang="he-IL" dirty="0">
              <a:solidFill>
                <a:srgbClr val="1D4C72"/>
              </a:solidFill>
              <a:latin typeface="+mn-lt"/>
              <a:cs typeface="+mn-cs"/>
            </a:endParaRPr>
          </a:p>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14:</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איזה סוג של יחסי גומלין מתקיים בין העופות לבין </a:t>
            </a:r>
            <a:r>
              <a:rPr lang="he-IL" dirty="0">
                <a:solidFill>
                  <a:srgbClr val="1D4C72"/>
                </a:solidFill>
                <a:latin typeface="Arial" charset="0"/>
                <a:cs typeface="Arial" charset="0"/>
              </a:rPr>
              <a:t>בעלי החיים?</a:t>
            </a:r>
            <a:r>
              <a:rPr lang="he-IL" dirty="0">
                <a:solidFill>
                  <a:srgbClr val="1D4C72"/>
                </a:solidFill>
                <a:latin typeface="+mn-lt"/>
                <a:cs typeface="+mn-cs"/>
              </a:rPr>
              <a:t> </a:t>
            </a: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endParaRPr lang="he-IL" dirty="0">
              <a:solidFill>
                <a:srgbClr val="1D4C72"/>
              </a:solidFill>
              <a:latin typeface="+mn-lt"/>
              <a:cs typeface="+mn-cs"/>
            </a:endParaRPr>
          </a:p>
        </p:txBody>
      </p:sp>
      <p:sp>
        <p:nvSpPr>
          <p:cNvPr id="13" name="Rectangle 12"/>
          <p:cNvSpPr/>
          <p:nvPr/>
        </p:nvSpPr>
        <p:spPr>
          <a:xfrm>
            <a:off x="4305300" y="3143250"/>
            <a:ext cx="4267200"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a:defRPr/>
            </a:pPr>
            <a:r>
              <a:rPr lang="he-IL" dirty="0">
                <a:solidFill>
                  <a:schemeClr val="tx1"/>
                </a:solidFill>
              </a:rPr>
              <a:t>משפט </a:t>
            </a:r>
            <a:r>
              <a:rPr lang="he-IL" dirty="0" smtClean="0">
                <a:solidFill>
                  <a:schemeClr val="tx1"/>
                </a:solidFill>
              </a:rPr>
              <a:t>ב.</a:t>
            </a:r>
            <a:endParaRPr lang="en-US" dirty="0">
              <a:solidFill>
                <a:schemeClr val="tx1"/>
              </a:solidFill>
            </a:endParaRPr>
          </a:p>
        </p:txBody>
      </p:sp>
      <p:sp>
        <p:nvSpPr>
          <p:cNvPr id="14" name="TextBox 13"/>
          <p:cNvSpPr txBox="1"/>
          <p:nvPr/>
        </p:nvSpPr>
        <p:spPr>
          <a:xfrm>
            <a:off x="414338" y="4103688"/>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15:</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rPr>
              <a:t>איזה סוג של יחסי גומלין מתקיים בין החרקים לבין </a:t>
            </a:r>
            <a:r>
              <a:rPr lang="he-IL" dirty="0">
                <a:solidFill>
                  <a:srgbClr val="1D4C72"/>
                </a:solidFill>
                <a:latin typeface="Arial" charset="0"/>
                <a:cs typeface="Arial" charset="0"/>
              </a:rPr>
              <a:t>בעלי החיים?</a:t>
            </a:r>
            <a:endParaRPr lang="he-IL" dirty="0">
              <a:solidFill>
                <a:srgbClr val="1D4C72"/>
              </a:solidFill>
            </a:endParaRP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p>
        </p:txBody>
      </p:sp>
      <p:sp>
        <p:nvSpPr>
          <p:cNvPr id="15" name="Rectangle 14"/>
          <p:cNvSpPr/>
          <p:nvPr/>
        </p:nvSpPr>
        <p:spPr>
          <a:xfrm>
            <a:off x="604838" y="5929313"/>
            <a:ext cx="7967662"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א.</a:t>
            </a: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9A3A486-EA6E-48A7-886D-A4BE3C2B9860}" type="slidenum">
              <a:rPr lang="he-IL" sz="1800" smtClean="0"/>
              <a:pPr fontAlgn="base">
                <a:spcBef>
                  <a:spcPct val="0"/>
                </a:spcBef>
                <a:spcAft>
                  <a:spcPct val="0"/>
                </a:spcAft>
                <a:defRPr/>
              </a:pPr>
              <a:t>37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תשובות </a:t>
            </a:r>
            <a:endParaRPr lang="he-IL" sz="20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530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0E4557C-0833-4F1D-8BC5-262C19F0B05F}" type="slidenum">
              <a:rPr lang="he-IL" altLang="he-IL" sz="1100">
                <a:solidFill>
                  <a:srgbClr val="BFBFBF"/>
                </a:solidFill>
              </a:rPr>
              <a:pPr algn="l" eaLnBrk="1" hangingPunct="1"/>
              <a:t>37</a:t>
            </a:fld>
            <a:endParaRPr lang="he-IL" altLang="he-IL" sz="1100" dirty="0">
              <a:solidFill>
                <a:srgbClr val="BFBFBF"/>
              </a:solidFill>
            </a:endParaRPr>
          </a:p>
        </p:txBody>
      </p:sp>
      <p:grpSp>
        <p:nvGrpSpPr>
          <p:cNvPr id="11" name="קבוצה 7"/>
          <p:cNvGrpSpPr>
            <a:grpSpLocks/>
          </p:cNvGrpSpPr>
          <p:nvPr/>
        </p:nvGrpSpPr>
        <p:grpSpPr bwMode="auto">
          <a:xfrm>
            <a:off x="827584" y="2204863"/>
            <a:ext cx="2724373" cy="2225874"/>
            <a:chOff x="2484800" y="3350168"/>
            <a:chExt cx="2724293" cy="2226374"/>
          </a:xfrm>
        </p:grpSpPr>
        <p:pic>
          <p:nvPicPr>
            <p:cNvPr id="1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800" y="3350168"/>
              <a:ext cx="2724293" cy="201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מלבן 15"/>
            <p:cNvSpPr/>
            <p:nvPr/>
          </p:nvSpPr>
          <p:spPr>
            <a:xfrm>
              <a:off x="2571343" y="5361050"/>
              <a:ext cx="538913" cy="215492"/>
            </a:xfrm>
            <a:prstGeom prst="rect">
              <a:avLst/>
            </a:prstGeom>
          </p:spPr>
          <p:txBody>
            <a:bodyPr wrap="none">
              <a:spAutoFit/>
            </a:bodyPr>
            <a:lstStyle/>
            <a:p>
              <a:pPr fontAlgn="auto">
                <a:spcBef>
                  <a:spcPts val="0"/>
                </a:spcBef>
                <a:spcAft>
                  <a:spcPts val="0"/>
                </a:spcAft>
                <a:defRPr/>
              </a:pPr>
              <a:r>
                <a:rPr lang="en-US" sz="800" kern="0" dirty="0">
                  <a:solidFill>
                    <a:prstClr val="black"/>
                  </a:solidFill>
                </a:rPr>
                <a:t>COREL</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800" y="500063"/>
            <a:ext cx="8286750" cy="44942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קראו את הקטע שלפניכם, וענו על השאלות שאחריו.</a:t>
            </a:r>
          </a:p>
          <a:p>
            <a:pPr fontAlgn="auto">
              <a:spcBef>
                <a:spcPts val="0"/>
              </a:spcBef>
              <a:spcAft>
                <a:spcPts val="0"/>
              </a:spcAft>
              <a:defRPr/>
            </a:pPr>
            <a:endParaRPr lang="he-IL" dirty="0">
              <a:solidFill>
                <a:schemeClr val="tx2"/>
              </a:solidFill>
              <a:latin typeface="+mn-lt"/>
              <a:cs typeface="+mn-cs"/>
            </a:endParaRPr>
          </a:p>
          <a:p>
            <a:pPr>
              <a:defRPr/>
            </a:pPr>
            <a:r>
              <a:rPr lang="he-IL" dirty="0" smtClean="0">
                <a:solidFill>
                  <a:schemeClr val="tx2"/>
                </a:solidFill>
                <a:latin typeface="+mn-lt"/>
                <a:cs typeface="+mn-cs"/>
              </a:rPr>
              <a:t>בכל קיץ, המתרחצים </a:t>
            </a:r>
            <a:r>
              <a:rPr lang="he-IL" dirty="0">
                <a:solidFill>
                  <a:schemeClr val="tx2"/>
                </a:solidFill>
                <a:latin typeface="+mn-lt"/>
                <a:cs typeface="+mn-cs"/>
              </a:rPr>
              <a:t>בחופי ישראל נתקלים </a:t>
            </a:r>
            <a:r>
              <a:rPr lang="he-IL" dirty="0" smtClean="0">
                <a:solidFill>
                  <a:schemeClr val="tx2"/>
                </a:solidFill>
                <a:latin typeface="+mn-lt"/>
                <a:cs typeface="+mn-cs"/>
              </a:rPr>
              <a:t>בלהקות </a:t>
            </a:r>
            <a:r>
              <a:rPr lang="he-IL" dirty="0">
                <a:solidFill>
                  <a:schemeClr val="tx2"/>
                </a:solidFill>
                <a:latin typeface="+mn-lt"/>
                <a:cs typeface="+mn-cs"/>
              </a:rPr>
              <a:t>גדולות של מדוזות. עד שנות ה-80 של המאה הקודמת מדוזות היו מגיעות מדי פעם לקרבת החופים, </a:t>
            </a:r>
            <a:r>
              <a:rPr lang="he-IL" dirty="0" smtClean="0">
                <a:solidFill>
                  <a:schemeClr val="tx2"/>
                </a:solidFill>
                <a:latin typeface="+mn-lt"/>
                <a:cs typeface="+mn-cs"/>
              </a:rPr>
              <a:t>אבל </a:t>
            </a:r>
            <a:r>
              <a:rPr lang="he-IL" dirty="0">
                <a:solidFill>
                  <a:schemeClr val="tx2"/>
                </a:solidFill>
                <a:latin typeface="+mn-lt"/>
                <a:cs typeface="+mn-cs"/>
              </a:rPr>
              <a:t>ממדי התופעה לא היו דומים לממדיה היום. השינוי הֵחל עם הגעתה של </a:t>
            </a:r>
            <a:r>
              <a:rPr lang="he-IL" dirty="0" smtClean="0">
                <a:solidFill>
                  <a:schemeClr val="tx2"/>
                </a:solidFill>
                <a:latin typeface="+mn-lt"/>
                <a:cs typeface="+mn-cs"/>
              </a:rPr>
              <a:t>מדוזה ממין </a:t>
            </a:r>
            <a:r>
              <a:rPr lang="he-IL" dirty="0">
                <a:solidFill>
                  <a:schemeClr val="tx2"/>
                </a:solidFill>
                <a:latin typeface="+mn-lt"/>
                <a:cs typeface="+mn-cs"/>
              </a:rPr>
              <a:t>"חוטית נודדת" לחופי הארץ. מקורה של החוטית הנודדת באוקיינוס ההודי. העמקת תעלת סואץ </a:t>
            </a:r>
            <a:r>
              <a:rPr lang="he-IL" dirty="0" smtClean="0">
                <a:solidFill>
                  <a:schemeClr val="tx2"/>
                </a:solidFill>
                <a:latin typeface="+mn-lt"/>
                <a:cs typeface="+mn-cs"/>
              </a:rPr>
              <a:t>עם </a:t>
            </a:r>
            <a:r>
              <a:rPr lang="he-IL" dirty="0">
                <a:solidFill>
                  <a:schemeClr val="tx2"/>
                </a:solidFill>
                <a:latin typeface="+mn-lt"/>
                <a:cs typeface="+mn-cs"/>
              </a:rPr>
              <a:t>פתיחתה המחודשת לשיט אפשרה הגירה של להקות גדולות של מדוזות ממין זה מן האוקיינוס ההודי דרך </a:t>
            </a:r>
            <a:r>
              <a:rPr lang="he-IL" dirty="0" smtClean="0">
                <a:solidFill>
                  <a:schemeClr val="tx2"/>
                </a:solidFill>
                <a:latin typeface="+mn-lt"/>
                <a:cs typeface="+mn-cs"/>
              </a:rPr>
              <a:t>ים סוף </a:t>
            </a:r>
            <a:r>
              <a:rPr lang="he-IL" dirty="0">
                <a:solidFill>
                  <a:schemeClr val="tx2"/>
                </a:solidFill>
                <a:latin typeface="+mn-lt"/>
                <a:cs typeface="+mn-cs"/>
              </a:rPr>
              <a:t>ותעלת סואץ אל הים התיכון.</a:t>
            </a:r>
            <a:endParaRPr lang="en-US" dirty="0">
              <a:solidFill>
                <a:schemeClr val="tx2"/>
              </a:solidFill>
              <a:latin typeface="+mn-lt"/>
              <a:cs typeface="+mn-cs"/>
            </a:endParaRPr>
          </a:p>
          <a:p>
            <a:pPr>
              <a:defRPr/>
            </a:pPr>
            <a:r>
              <a:rPr lang="he-IL" sz="800" dirty="0">
                <a:solidFill>
                  <a:schemeClr val="tx2"/>
                </a:solidFill>
                <a:latin typeface="+mn-lt"/>
                <a:cs typeface="+mn-cs"/>
              </a:rPr>
              <a:t> </a:t>
            </a:r>
            <a:endParaRPr lang="en-US" sz="800" dirty="0">
              <a:solidFill>
                <a:schemeClr val="tx2"/>
              </a:solidFill>
              <a:latin typeface="+mn-lt"/>
              <a:cs typeface="+mn-cs"/>
            </a:endParaRPr>
          </a:p>
          <a:p>
            <a:pPr>
              <a:defRPr/>
            </a:pPr>
            <a:r>
              <a:rPr lang="he-IL" dirty="0">
                <a:solidFill>
                  <a:schemeClr val="tx2"/>
                </a:solidFill>
                <a:latin typeface="+mn-lt"/>
                <a:cs typeface="+mn-cs"/>
              </a:rPr>
              <a:t>המדוזות ניזונות מזואופלנקטון (יצורים ימיים זעירים) ומדגים קטנים. מדוזה בוגרת בנויה מסוכך שקוטרו בדרך כלל </a:t>
            </a:r>
            <a:r>
              <a:rPr lang="he-IL" dirty="0" smtClean="0">
                <a:solidFill>
                  <a:schemeClr val="tx2"/>
                </a:solidFill>
                <a:latin typeface="+mn-lt"/>
                <a:cs typeface="+mn-cs"/>
              </a:rPr>
              <a:t>כ</a:t>
            </a:r>
            <a:r>
              <a:rPr lang="he-IL" dirty="0" smtClean="0">
                <a:solidFill>
                  <a:schemeClr val="tx2"/>
                </a:solidFill>
                <a:latin typeface="Arial"/>
                <a:cs typeface="Arial"/>
              </a:rPr>
              <a:t>־</a:t>
            </a:r>
            <a:r>
              <a:rPr lang="he-IL" dirty="0" err="1" smtClean="0">
                <a:solidFill>
                  <a:schemeClr val="tx2"/>
                </a:solidFill>
                <a:latin typeface="+mn-lt"/>
                <a:cs typeface="+mn-cs"/>
              </a:rPr>
              <a:t>30–40</a:t>
            </a:r>
            <a:r>
              <a:rPr lang="he-IL" dirty="0" smtClean="0">
                <a:solidFill>
                  <a:schemeClr val="tx2"/>
                </a:solidFill>
                <a:latin typeface="+mn-lt"/>
                <a:cs typeface="+mn-cs"/>
              </a:rPr>
              <a:t> </a:t>
            </a:r>
            <a:r>
              <a:rPr lang="he-IL" dirty="0">
                <a:solidFill>
                  <a:schemeClr val="tx2"/>
                </a:solidFill>
                <a:latin typeface="+mn-lt"/>
                <a:cs typeface="+mn-cs"/>
              </a:rPr>
              <a:t>ס"מ. ממרכז הסוכך משתלשלות כלפי מטה זרועות ציד, שעליהן תאים צורבים. בתאים הצורבים יש מנגנון דמוי מזרק, המופעל על ידי מגע, ומזריק חומר שגורם לצריבה.</a:t>
            </a:r>
            <a:endParaRPr lang="en-US" dirty="0">
              <a:solidFill>
                <a:schemeClr val="tx2"/>
              </a:solidFill>
              <a:latin typeface="+mn-lt"/>
              <a:cs typeface="+mn-cs"/>
            </a:endParaRPr>
          </a:p>
          <a:p>
            <a:pPr>
              <a:defRPr/>
            </a:pPr>
            <a:r>
              <a:rPr lang="he-IL" dirty="0">
                <a:solidFill>
                  <a:schemeClr val="tx2"/>
                </a:solidFill>
                <a:latin typeface="+mn-lt"/>
                <a:cs typeface="+mn-cs"/>
              </a:rPr>
              <a:t>פגיעת החוטית הנודדת בעור האדם גורמת לצריבה דמוית כווייה, </a:t>
            </a:r>
            <a:r>
              <a:rPr lang="he-IL" dirty="0" smtClean="0">
                <a:solidFill>
                  <a:schemeClr val="tx2"/>
                </a:solidFill>
                <a:latin typeface="+mn-lt"/>
                <a:cs typeface="+mn-cs"/>
              </a:rPr>
              <a:t>שנעלמת </a:t>
            </a:r>
            <a:r>
              <a:rPr lang="he-IL" dirty="0">
                <a:solidFill>
                  <a:schemeClr val="tx2"/>
                </a:solidFill>
                <a:latin typeface="+mn-lt"/>
                <a:cs typeface="+mn-cs"/>
              </a:rPr>
              <a:t>בדרך כלל בתוך שעות אחדות. </a:t>
            </a:r>
            <a:endParaRPr lang="en-US" dirty="0">
              <a:solidFill>
                <a:schemeClr val="tx2"/>
              </a:solidFill>
              <a:latin typeface="+mn-lt"/>
              <a:cs typeface="+mn-cs"/>
            </a:endParaRPr>
          </a:p>
          <a:p>
            <a:pPr>
              <a:defRPr/>
            </a:pPr>
            <a:r>
              <a:rPr lang="he-IL" sz="800" dirty="0">
                <a:solidFill>
                  <a:srgbClr val="1D4C72"/>
                </a:solidFill>
                <a:latin typeface="+mn-lt"/>
                <a:cs typeface="+mn-cs"/>
              </a:rPr>
              <a:t> </a:t>
            </a:r>
            <a:endParaRPr lang="en-US" sz="800"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המדוזות באות</a:t>
            </a:r>
            <a:endParaRPr lang="he-IL" sz="2000" dirty="0" smtClean="0"/>
          </a:p>
        </p:txBody>
      </p:sp>
      <p:grpSp>
        <p:nvGrpSpPr>
          <p:cNvPr id="56324" name="קבוצה 9"/>
          <p:cNvGrpSpPr>
            <a:grpSpLocks/>
          </p:cNvGrpSpPr>
          <p:nvPr/>
        </p:nvGrpSpPr>
        <p:grpSpPr bwMode="auto">
          <a:xfrm>
            <a:off x="785813" y="4348163"/>
            <a:ext cx="3214687" cy="2295525"/>
            <a:chOff x="785786" y="4143380"/>
            <a:chExt cx="3214710" cy="2295522"/>
          </a:xfrm>
        </p:grpSpPr>
        <p:sp>
          <p:nvSpPr>
            <p:cNvPr id="56327" name="מלבן 9"/>
            <p:cNvSpPr>
              <a:spLocks noChangeArrowheads="1"/>
            </p:cNvSpPr>
            <p:nvPr/>
          </p:nvSpPr>
          <p:spPr bwMode="auto">
            <a:xfrm>
              <a:off x="2643174" y="4929198"/>
              <a:ext cx="1357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dirty="0"/>
                <a:t>מדוזות</a:t>
              </a:r>
            </a:p>
            <a:p>
              <a:pPr eaLnBrk="1" hangingPunct="1"/>
              <a:r>
                <a:rPr lang="he-IL" altLang="he-IL" sz="1200" dirty="0"/>
                <a:t>צילום: יריב קינן ©</a:t>
              </a:r>
            </a:p>
          </p:txBody>
        </p:sp>
        <p:pic>
          <p:nvPicPr>
            <p:cNvPr id="563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4143380"/>
              <a:ext cx="1878154" cy="229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632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FCF12E4-9494-4A83-B609-5F3489BE1017}" type="slidenum">
              <a:rPr lang="he-IL" altLang="he-IL" sz="1100">
                <a:solidFill>
                  <a:srgbClr val="BFBFBF"/>
                </a:solidFill>
              </a:rPr>
              <a:pPr algn="l" eaLnBrk="1" hangingPunct="1"/>
              <a:t>38</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571500"/>
            <a:ext cx="8286750" cy="2124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latin typeface="Arial"/>
                <a:cs typeface="Arial"/>
              </a:rPr>
              <a:t>החוטית הנודדת פוגעת לא רק במתרחצים. היא דוחקת מינים ימיים אחרים שחיים בים התיכון </a:t>
            </a:r>
            <a:r>
              <a:rPr lang="he-IL" dirty="0" smtClean="0">
                <a:solidFill>
                  <a:schemeClr val="tx2"/>
                </a:solidFill>
                <a:latin typeface="Arial"/>
                <a:cs typeface="Arial"/>
              </a:rPr>
              <a:t>ומֵפֵרה </a:t>
            </a:r>
            <a:r>
              <a:rPr lang="he-IL" dirty="0">
                <a:solidFill>
                  <a:schemeClr val="tx2"/>
                </a:solidFill>
                <a:latin typeface="Arial"/>
                <a:cs typeface="Arial"/>
              </a:rPr>
              <a:t>את המאזן האקולוגי. לדייגים נגרם נזק כלכלי גם בגלל השינויים באוכלוסיית הדגה בים התיכון, וגם מפני שהם מעלים ברשתותיהם כמויות גדולות של מדוזות במקום דגי מאכל. </a:t>
            </a:r>
            <a:endParaRPr lang="en-US" dirty="0">
              <a:solidFill>
                <a:schemeClr val="tx2"/>
              </a:solidFill>
              <a:latin typeface="Arial"/>
              <a:cs typeface="Arial"/>
            </a:endParaRPr>
          </a:p>
          <a:p>
            <a:pPr>
              <a:defRPr/>
            </a:pPr>
            <a:endParaRPr lang="en-US" sz="600" dirty="0">
              <a:solidFill>
                <a:schemeClr val="tx2"/>
              </a:solidFill>
            </a:endParaRPr>
          </a:p>
          <a:p>
            <a:pPr>
              <a:defRPr/>
            </a:pPr>
            <a:r>
              <a:rPr lang="he-IL" dirty="0" smtClean="0">
                <a:solidFill>
                  <a:schemeClr val="tx2"/>
                </a:solidFill>
                <a:latin typeface="Arial"/>
                <a:cs typeface="Arial"/>
              </a:rPr>
              <a:t>אבל </a:t>
            </a:r>
            <a:r>
              <a:rPr lang="he-IL" dirty="0">
                <a:solidFill>
                  <a:schemeClr val="tx2"/>
                </a:solidFill>
                <a:latin typeface="Arial"/>
                <a:cs typeface="Arial"/>
              </a:rPr>
              <a:t>אין רע בלי טוב: בין זרועות החוטית מוצאים מקלט דגי הצנינון, גם הם מהגרים לים התיכון שהגיעו </a:t>
            </a:r>
            <a:r>
              <a:rPr lang="he-IL" dirty="0" smtClean="0">
                <a:solidFill>
                  <a:schemeClr val="tx2"/>
                </a:solidFill>
                <a:latin typeface="Arial"/>
                <a:cs typeface="Arial"/>
              </a:rPr>
              <a:t>מים סוף</a:t>
            </a:r>
            <a:r>
              <a:rPr lang="he-IL" dirty="0">
                <a:solidFill>
                  <a:schemeClr val="tx2"/>
                </a:solidFill>
                <a:latin typeface="Arial"/>
                <a:cs typeface="Arial"/>
              </a:rPr>
              <a:t>, שאינם נפגעים מן הצריבה. הצנינון </a:t>
            </a:r>
            <a:r>
              <a:rPr lang="he-IL" dirty="0" smtClean="0">
                <a:solidFill>
                  <a:schemeClr val="tx2"/>
                </a:solidFill>
                <a:latin typeface="Arial"/>
                <a:cs typeface="Arial"/>
              </a:rPr>
              <a:t>הוא </a:t>
            </a:r>
            <a:r>
              <a:rPr lang="he-IL" dirty="0">
                <a:solidFill>
                  <a:schemeClr val="tx2"/>
                </a:solidFill>
                <a:latin typeface="Arial"/>
                <a:cs typeface="Arial"/>
              </a:rPr>
              <a:t>דג מאכל, </a:t>
            </a:r>
            <a:r>
              <a:rPr lang="he-IL" dirty="0" smtClean="0">
                <a:solidFill>
                  <a:schemeClr val="tx2"/>
                </a:solidFill>
                <a:latin typeface="Arial"/>
                <a:cs typeface="Arial"/>
              </a:rPr>
              <a:t>הוא התרבה </a:t>
            </a:r>
            <a:r>
              <a:rPr lang="he-IL" dirty="0">
                <a:solidFill>
                  <a:schemeClr val="tx2"/>
                </a:solidFill>
                <a:latin typeface="Arial"/>
                <a:cs typeface="Arial"/>
              </a:rPr>
              <a:t>מאוד ליד חופי </a:t>
            </a:r>
            <a:r>
              <a:rPr lang="he-IL" dirty="0" smtClean="0">
                <a:solidFill>
                  <a:schemeClr val="tx2"/>
                </a:solidFill>
                <a:latin typeface="Arial"/>
                <a:cs typeface="Arial"/>
              </a:rPr>
              <a:t>הארץ, </a:t>
            </a:r>
            <a:r>
              <a:rPr lang="he-IL" dirty="0">
                <a:solidFill>
                  <a:schemeClr val="tx2"/>
                </a:solidFill>
                <a:latin typeface="Arial"/>
                <a:cs typeface="Arial"/>
              </a:rPr>
              <a:t>והדייגים מרבים לדוג אותו.</a:t>
            </a:r>
            <a:endParaRPr lang="en-US" dirty="0">
              <a:solidFill>
                <a:schemeClr val="tx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D848A05-5F75-4754-A752-9291CA9AEFCE}" type="slidenum">
              <a:rPr lang="he-IL" sz="1800" smtClean="0"/>
              <a:pPr fontAlgn="base">
                <a:spcBef>
                  <a:spcPct val="0"/>
                </a:spcBef>
                <a:spcAft>
                  <a:spcPct val="0"/>
                </a:spcAft>
                <a:defRPr/>
              </a:pPr>
              <a:t>39</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המדוזות באות – המשך</a:t>
            </a:r>
            <a:endParaRPr lang="he-IL" sz="20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735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BE49400-46A7-40CC-B8DF-84F79798604F}" type="slidenum">
              <a:rPr lang="he-IL" altLang="he-IL" sz="1100">
                <a:solidFill>
                  <a:srgbClr val="BFBFBF"/>
                </a:solidFill>
              </a:rPr>
              <a:pPr algn="l" eaLnBrk="1" hangingPunct="1"/>
              <a:t>39</a:t>
            </a:fld>
            <a:endParaRPr lang="he-IL" altLang="he-IL" sz="1100" dirty="0">
              <a:solidFill>
                <a:srgbClr val="BFBFBF"/>
              </a:solidFill>
            </a:endParaRPr>
          </a:p>
        </p:txBody>
      </p:sp>
      <p:grpSp>
        <p:nvGrpSpPr>
          <p:cNvPr id="4" name="קבוצה 3"/>
          <p:cNvGrpSpPr/>
          <p:nvPr/>
        </p:nvGrpSpPr>
        <p:grpSpPr>
          <a:xfrm>
            <a:off x="286693" y="2761183"/>
            <a:ext cx="8693016" cy="3044081"/>
            <a:chOff x="286693" y="2545159"/>
            <a:chExt cx="8693016" cy="3044081"/>
          </a:xfrm>
        </p:grpSpPr>
        <p:pic>
          <p:nvPicPr>
            <p:cNvPr id="5734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693" y="2850802"/>
              <a:ext cx="5005387" cy="273843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7351" name="מלבן 9"/>
            <p:cNvSpPr>
              <a:spLocks noChangeArrowheads="1"/>
            </p:cNvSpPr>
            <p:nvPr/>
          </p:nvSpPr>
          <p:spPr bwMode="auto">
            <a:xfrm>
              <a:off x="611560" y="2545159"/>
              <a:ext cx="4105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dirty="0"/>
                <a:t>בתמונה מצוינים אזורי התפוצה של דגי הצנינון</a:t>
              </a:r>
            </a:p>
          </p:txBody>
        </p:sp>
        <p:grpSp>
          <p:nvGrpSpPr>
            <p:cNvPr id="3" name="קבוצה 2"/>
            <p:cNvGrpSpPr/>
            <p:nvPr/>
          </p:nvGrpSpPr>
          <p:grpSpPr>
            <a:xfrm>
              <a:off x="5508104" y="3506930"/>
              <a:ext cx="3471605" cy="1938294"/>
              <a:chOff x="5508104" y="3284984"/>
              <a:chExt cx="3471605" cy="1938294"/>
            </a:xfrm>
          </p:grpSpPr>
          <p:sp>
            <p:nvSpPr>
              <p:cNvPr id="2" name="מלבן 1"/>
              <p:cNvSpPr/>
              <p:nvPr/>
            </p:nvSpPr>
            <p:spPr>
              <a:xfrm>
                <a:off x="5508104" y="4515392"/>
                <a:ext cx="3471605" cy="707886"/>
              </a:xfrm>
              <a:prstGeom prst="rect">
                <a:avLst/>
              </a:prstGeom>
            </p:spPr>
            <p:txBody>
              <a:bodyPr wrap="square">
                <a:spAutoFit/>
              </a:bodyPr>
              <a:lstStyle/>
              <a:p>
                <a:pPr algn="l"/>
                <a:r>
                  <a:rPr lang="en-US" sz="1000" dirty="0" smtClean="0">
                    <a:effectLst/>
                    <a:latin typeface="Calibri"/>
                    <a:ea typeface="Calibri"/>
                    <a:cs typeface="Arial"/>
                  </a:rPr>
                  <a:t>Kare Kare, Wikimedia commons&lt;</a:t>
                </a:r>
                <a:r>
                  <a:rPr lang="en-US" sz="1000" u="sng" dirty="0" smtClean="0">
                    <a:solidFill>
                      <a:srgbClr val="0000FF"/>
                    </a:solidFill>
                    <a:effectLst/>
                    <a:latin typeface="Calibri"/>
                    <a:ea typeface="Calibri"/>
                    <a:cs typeface="Arial"/>
                    <a:hlinkClick r:id="rId3"/>
                  </a:rPr>
                  <a:t>http://commons.wikimedia.org/wiki/File:Atule_mate_CY.jpg</a:t>
                </a:r>
                <a:r>
                  <a:rPr lang="en-US" sz="1000" dirty="0" smtClean="0">
                    <a:effectLst/>
                    <a:latin typeface="Calibri"/>
                    <a:ea typeface="Calibri"/>
                    <a:cs typeface="Arial"/>
                  </a:rPr>
                  <a:t>&gt;, CC BY-SA 3.0&lt;</a:t>
                </a:r>
                <a:r>
                  <a:rPr lang="en-US" sz="1000" u="sng" dirty="0" smtClean="0">
                    <a:solidFill>
                      <a:srgbClr val="0000FF"/>
                    </a:solidFill>
                    <a:effectLst/>
                    <a:latin typeface="Calibri"/>
                    <a:ea typeface="Calibri"/>
                    <a:cs typeface="Arial"/>
                    <a:hlinkClick r:id="rId4"/>
                  </a:rPr>
                  <a:t>http://creativecommons.org/licenses/by-sa/3.0/deed.en</a:t>
                </a:r>
                <a:endParaRPr lang="he-IL" sz="1000" dirty="0"/>
              </a:p>
            </p:txBody>
          </p:sp>
          <p:pic>
            <p:nvPicPr>
              <p:cNvPr id="57355" name="Picture 11" descr="File:Atule mate CY.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3284984"/>
                <a:ext cx="3471605" cy="126863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מלבן 9"/>
            <p:cNvSpPr>
              <a:spLocks noChangeArrowheads="1"/>
            </p:cNvSpPr>
            <p:nvPr/>
          </p:nvSpPr>
          <p:spPr bwMode="auto">
            <a:xfrm>
              <a:off x="6300192" y="3196088"/>
              <a:ext cx="11876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dirty="0" smtClean="0"/>
                <a:t>דג צנינון</a:t>
              </a:r>
              <a:endParaRPr lang="he-IL" altLang="he-IL" sz="1400" b="1" dirty="0"/>
            </a:p>
          </p:txBody>
        </p:sp>
      </p:grpSp>
      <p:sp>
        <p:nvSpPr>
          <p:cNvPr id="5" name="מלבן 4"/>
          <p:cNvSpPr/>
          <p:nvPr/>
        </p:nvSpPr>
        <p:spPr>
          <a:xfrm>
            <a:off x="281557" y="5786816"/>
            <a:ext cx="1842171" cy="246221"/>
          </a:xfrm>
          <a:prstGeom prst="rect">
            <a:avLst/>
          </a:prstGeom>
        </p:spPr>
        <p:txBody>
          <a:bodyPr wrap="none">
            <a:spAutoFit/>
          </a:bodyPr>
          <a:lstStyle/>
          <a:p>
            <a:pPr>
              <a:spcAft>
                <a:spcPts val="0"/>
              </a:spcAft>
            </a:pPr>
            <a:r>
              <a:rPr lang="en-US" sz="1000" dirty="0" err="1">
                <a:latin typeface="Calibri"/>
                <a:ea typeface="Calibri"/>
                <a:cs typeface="Arial"/>
              </a:rPr>
              <a:t>Kare</a:t>
            </a:r>
            <a:r>
              <a:rPr lang="en-US" sz="1000" dirty="0">
                <a:latin typeface="Calibri"/>
                <a:ea typeface="Calibri"/>
                <a:cs typeface="Arial"/>
              </a:rPr>
              <a:t> </a:t>
            </a:r>
            <a:r>
              <a:rPr lang="en-US" sz="1000" dirty="0" err="1">
                <a:latin typeface="Calibri"/>
                <a:ea typeface="Calibri"/>
                <a:cs typeface="Arial"/>
              </a:rPr>
              <a:t>Kare</a:t>
            </a:r>
            <a:r>
              <a:rPr lang="en-US" sz="1000" dirty="0">
                <a:latin typeface="Calibri"/>
                <a:ea typeface="Calibri"/>
                <a:cs typeface="Arial"/>
              </a:rPr>
              <a:t>, Wikimedia commons</a:t>
            </a:r>
            <a:endParaRPr lang="en-US" sz="1000" dirty="0">
              <a:effectLst/>
              <a:latin typeface="Calibri"/>
              <a:ea typeface="Calibri"/>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1407F7-4FAF-4861-86C4-1B635F44745F}" type="slidenum">
              <a:rPr lang="he-IL" smtClean="0"/>
              <a:pPr fontAlgn="base">
                <a:spcBef>
                  <a:spcPct val="0"/>
                </a:spcBef>
                <a:spcAft>
                  <a:spcPct val="0"/>
                </a:spcAft>
                <a:defRPr/>
              </a:pPr>
              <a:t>4</a:t>
            </a:fld>
            <a:endParaRPr lang="he-IL" dirty="0" smtClean="0"/>
          </a:p>
        </p:txBody>
      </p:sp>
      <p:sp>
        <p:nvSpPr>
          <p:cNvPr id="2969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 סוגי יחסי גומלין</a:t>
            </a:r>
            <a:endParaRPr lang="he-IL" altLang="he-IL" sz="1800" dirty="0" smtClean="0"/>
          </a:p>
        </p:txBody>
      </p:sp>
      <p:sp>
        <p:nvSpPr>
          <p:cNvPr id="9" name="TextBox 8"/>
          <p:cNvSpPr txBox="1"/>
          <p:nvPr/>
        </p:nvSpPr>
        <p:spPr>
          <a:xfrm>
            <a:off x="34290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fontAlgn="auto">
              <a:spcBef>
                <a:spcPts val="0"/>
              </a:spcBef>
              <a:spcAft>
                <a:spcPts val="0"/>
              </a:spcAft>
              <a:defRPr/>
            </a:pPr>
            <a:r>
              <a:rPr lang="he-IL" dirty="0">
                <a:solidFill>
                  <a:srgbClr val="1D4C72"/>
                </a:solidFill>
                <a:latin typeface="+mn-lt"/>
                <a:cs typeface="+mn-cs"/>
              </a:rPr>
              <a:t>הטבלה עוסקת בסוגים שונים של יחסי גומלין הקיימים בין אורגניזמים בטבע, ובמידת התועלת </a:t>
            </a:r>
            <a:r>
              <a:rPr lang="he-IL" dirty="0" smtClean="0">
                <a:solidFill>
                  <a:schemeClr val="tx2"/>
                </a:solidFill>
                <a:latin typeface="+mn-lt"/>
                <a:cs typeface="+mn-cs"/>
              </a:rPr>
              <a:t>שכל </a:t>
            </a:r>
            <a:r>
              <a:rPr lang="he-IL" dirty="0">
                <a:solidFill>
                  <a:schemeClr val="tx2"/>
                </a:solidFill>
                <a:latin typeface="+mn-lt"/>
                <a:cs typeface="+mn-cs"/>
              </a:rPr>
              <a:t>אחד מהשותפים </a:t>
            </a:r>
            <a:r>
              <a:rPr lang="he-IL" dirty="0" smtClean="0">
                <a:solidFill>
                  <a:schemeClr val="tx2"/>
                </a:solidFill>
                <a:latin typeface="+mn-lt"/>
                <a:cs typeface="+mn-cs"/>
              </a:rPr>
              <a:t>מפיק מהקשר</a:t>
            </a:r>
            <a:r>
              <a:rPr lang="he-IL" dirty="0" smtClean="0">
                <a:solidFill>
                  <a:schemeClr val="tx2"/>
                </a:solidFill>
              </a:rPr>
              <a:t> או הנזק שנגרם לכל אחד מהם בעקבות הקשר</a:t>
            </a:r>
            <a:r>
              <a:rPr lang="he-IL" dirty="0" smtClean="0">
                <a:solidFill>
                  <a:schemeClr val="tx2"/>
                </a:solidFill>
                <a:latin typeface="+mn-lt"/>
                <a:cs typeface="+mn-cs"/>
              </a:rPr>
              <a:t>.</a:t>
            </a:r>
            <a:endParaRPr lang="he-IL" dirty="0">
              <a:solidFill>
                <a:schemeClr val="tx2"/>
              </a:solidFill>
              <a:latin typeface="+mn-lt"/>
              <a:cs typeface="+mn-cs"/>
            </a:endParaRPr>
          </a:p>
          <a:p>
            <a:pPr fontAlgn="auto">
              <a:spcBef>
                <a:spcPts val="0"/>
              </a:spcBef>
              <a:spcAft>
                <a:spcPts val="0"/>
              </a:spcAft>
              <a:defRPr/>
            </a:pPr>
            <a:r>
              <a:rPr lang="he-IL" dirty="0">
                <a:solidFill>
                  <a:srgbClr val="1D4C72"/>
                </a:solidFill>
                <a:latin typeface="+mn-lt"/>
                <a:cs typeface="+mn-cs"/>
              </a:rPr>
              <a:t>מלאו אותה בעזרת המילים הבאות: טריפה, הדדיות, טפילות, תחרות.</a:t>
            </a:r>
          </a:p>
        </p:txBody>
      </p:sp>
      <p:graphicFrame>
        <p:nvGraphicFramePr>
          <p:cNvPr id="3" name="טבלה 2"/>
          <p:cNvGraphicFramePr>
            <a:graphicFrameLocks noGrp="1"/>
          </p:cNvGraphicFramePr>
          <p:nvPr>
            <p:extLst>
              <p:ext uri="{D42A27DB-BD31-4B8C-83A1-F6EECF244321}">
                <p14:modId xmlns:p14="http://schemas.microsoft.com/office/powerpoint/2010/main" val="19637111"/>
              </p:ext>
            </p:extLst>
          </p:nvPr>
        </p:nvGraphicFramePr>
        <p:xfrm>
          <a:off x="2205038" y="1988840"/>
          <a:ext cx="6321425" cy="4102144"/>
        </p:xfrm>
        <a:graphic>
          <a:graphicData uri="http://schemas.openxmlformats.org/drawingml/2006/table">
            <a:tbl>
              <a:tblPr rtl="1" firstRow="1" bandRow="1">
                <a:tableStyleId>{F2DE63D5-997A-4646-A377-4702673A728D}</a:tableStyleId>
              </a:tblPr>
              <a:tblGrid>
                <a:gridCol w="2355320"/>
                <a:gridCol w="1996693"/>
                <a:gridCol w="1969412"/>
              </a:tblGrid>
              <a:tr h="365760">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א'</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ב'</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smtClean="0"/>
                    </a:p>
                    <a:p>
                      <a:pPr rtl="1"/>
                      <a:endParaRPr lang="he-IL" sz="1800" dirty="0" smtClean="0"/>
                    </a:p>
                    <a:p>
                      <a:pPr rtl="1"/>
                      <a:r>
                        <a:rPr lang="he-IL" sz="1800" dirty="0" smtClean="0"/>
                        <a:t>          </a:t>
                      </a:r>
                      <a:r>
                        <a:rPr lang="he-IL" sz="1400" dirty="0" smtClean="0"/>
                        <a:t>ולפעמים</a:t>
                      </a:r>
                      <a:endParaRPr lang="he-IL" sz="14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9275">
                <a:tc gridSpan="3">
                  <a:txBody>
                    <a:bodyPr/>
                    <a:lstStyle/>
                    <a:p>
                      <a:pPr rtl="1"/>
                      <a:r>
                        <a:rPr lang="he-IL" sz="1800" u="sng" dirty="0" smtClean="0"/>
                        <a:t>יחסי</a:t>
                      </a:r>
                      <a:r>
                        <a:rPr lang="he-IL" sz="1800" u="sng" baseline="0" dirty="0" smtClean="0"/>
                        <a:t> שיתוף (סימביוזה)</a:t>
                      </a:r>
                      <a:endParaRPr lang="he-IL" sz="1800" u="sng"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5303">
                <a:tc>
                  <a:txBody>
                    <a:bodyPr/>
                    <a:lstStyle/>
                    <a:p>
                      <a:pPr rtl="1"/>
                      <a:r>
                        <a:rPr lang="he-IL" sz="1800" dirty="0" smtClean="0"/>
                        <a:t>א. </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02988">
                <a:tc>
                  <a:txBody>
                    <a:bodyPr/>
                    <a:lstStyle/>
                    <a:p>
                      <a:pPr rtl="1"/>
                      <a:r>
                        <a:rPr lang="he-IL" sz="1800" dirty="0" smtClean="0"/>
                        <a:t>ב. </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pSp>
        <p:nvGrpSpPr>
          <p:cNvPr id="29736" name="קבוצה 4"/>
          <p:cNvGrpSpPr>
            <a:grpSpLocks/>
          </p:cNvGrpSpPr>
          <p:nvPr/>
        </p:nvGrpSpPr>
        <p:grpSpPr bwMode="auto">
          <a:xfrm>
            <a:off x="220663" y="2039938"/>
            <a:ext cx="1863725" cy="3511550"/>
            <a:chOff x="127000" y="706438"/>
            <a:chExt cx="1863725" cy="3511550"/>
          </a:xfrm>
        </p:grpSpPr>
        <p:sp>
          <p:nvSpPr>
            <p:cNvPr id="11" name="פרצוף מחייך 10"/>
            <p:cNvSpPr/>
            <p:nvPr/>
          </p:nvSpPr>
          <p:spPr>
            <a:xfrm>
              <a:off x="263525" y="1341438"/>
              <a:ext cx="660400" cy="503237"/>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פרצוף מחייך 17"/>
            <p:cNvSpPr/>
            <p:nvPr/>
          </p:nvSpPr>
          <p:spPr>
            <a:xfrm>
              <a:off x="279400" y="2824163"/>
              <a:ext cx="666750" cy="4540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17190 w 864096"/>
                <a:gd name="connsiteY1" fmla="*/ 52974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94463 w 864096"/>
                <a:gd name="connsiteY2"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49358 w 864096"/>
                <a:gd name="connsiteY2" fmla="*/ 395449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75116 w 864096"/>
                <a:gd name="connsiteY2" fmla="*/ 446965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00874 w 864096"/>
                <a:gd name="connsiteY2" fmla="*/ 408328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20602" y="426714"/>
                  </a:moveTo>
                  <a:cubicBezTo>
                    <a:pt x="172238" y="434382"/>
                    <a:pt x="378751" y="411622"/>
                    <a:pt x="443296" y="421207"/>
                  </a:cubicBezTo>
                  <a:cubicBezTo>
                    <a:pt x="531422" y="424582"/>
                    <a:pt x="642346" y="409557"/>
                    <a:pt x="700874" y="408328"/>
                  </a:cubicBezTo>
                  <a:cubicBezTo>
                    <a:pt x="759402" y="407099"/>
                    <a:pt x="770279" y="419357"/>
                    <a:pt x="794463" y="413835"/>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פרצוף מחייך 9"/>
            <p:cNvSpPr/>
            <p:nvPr/>
          </p:nvSpPr>
          <p:spPr>
            <a:xfrm>
              <a:off x="279400" y="2039938"/>
              <a:ext cx="687387" cy="4778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127000" y="706438"/>
              <a:ext cx="91757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mn-lt"/>
                  <a:cs typeface="+mn-cs"/>
                </a:rPr>
                <a:t>מקרא</a:t>
              </a:r>
              <a:endParaRPr lang="en-US" u="sng" dirty="0">
                <a:solidFill>
                  <a:srgbClr val="1D4C72"/>
                </a:solidFill>
                <a:latin typeface="+mn-lt"/>
                <a:cs typeface="+mn-cs"/>
              </a:endParaRPr>
            </a:p>
          </p:txBody>
        </p:sp>
        <p:sp>
          <p:nvSpPr>
            <p:cNvPr id="30" name="TextBox 29"/>
            <p:cNvSpPr txBox="1"/>
            <p:nvPr/>
          </p:nvSpPr>
          <p:spPr>
            <a:xfrm>
              <a:off x="966787" y="2109788"/>
              <a:ext cx="9175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ניזוק</a:t>
              </a:r>
              <a:endParaRPr lang="en-US" sz="1600" dirty="0">
                <a:solidFill>
                  <a:srgbClr val="1D4C72"/>
                </a:solidFill>
                <a:latin typeface="+mn-lt"/>
                <a:cs typeface="+mn-cs"/>
              </a:endParaRPr>
            </a:p>
          </p:txBody>
        </p:sp>
        <p:sp>
          <p:nvSpPr>
            <p:cNvPr id="31" name="TextBox 30"/>
            <p:cNvSpPr txBox="1"/>
            <p:nvPr/>
          </p:nvSpPr>
          <p:spPr>
            <a:xfrm>
              <a:off x="957262" y="1354138"/>
              <a:ext cx="917575" cy="5857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מפיק תועלת</a:t>
              </a:r>
              <a:endParaRPr lang="en-US" sz="1600" dirty="0">
                <a:solidFill>
                  <a:srgbClr val="1D4C72"/>
                </a:solidFill>
                <a:latin typeface="+mn-lt"/>
                <a:cs typeface="+mn-cs"/>
              </a:endParaRPr>
            </a:p>
          </p:txBody>
        </p:sp>
        <p:sp>
          <p:nvSpPr>
            <p:cNvPr id="32" name="TextBox 31"/>
            <p:cNvSpPr txBox="1"/>
            <p:nvPr/>
          </p:nvSpPr>
          <p:spPr>
            <a:xfrm>
              <a:off x="585787" y="2662238"/>
              <a:ext cx="1404938" cy="831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אינו מפיק תועלת </a:t>
              </a:r>
            </a:p>
            <a:p>
              <a:pPr fontAlgn="auto">
                <a:spcBef>
                  <a:spcPts val="0"/>
                </a:spcBef>
                <a:spcAft>
                  <a:spcPts val="0"/>
                </a:spcAft>
                <a:defRPr/>
              </a:pPr>
              <a:r>
                <a:rPr lang="he-IL" sz="1600" dirty="0">
                  <a:solidFill>
                    <a:srgbClr val="1D4C72"/>
                  </a:solidFill>
                  <a:latin typeface="+mn-lt"/>
                  <a:cs typeface="+mn-cs"/>
                </a:rPr>
                <a:t>ואינו ניזוק</a:t>
              </a:r>
              <a:endParaRPr lang="en-US" sz="1600" dirty="0">
                <a:solidFill>
                  <a:srgbClr val="1D4C72"/>
                </a:solidFill>
                <a:latin typeface="+mn-lt"/>
                <a:cs typeface="+mn-cs"/>
              </a:endParaRPr>
            </a:p>
          </p:txBody>
        </p:sp>
        <p:sp>
          <p:nvSpPr>
            <p:cNvPr id="33" name="TextBox 32"/>
            <p:cNvSpPr txBox="1"/>
            <p:nvPr/>
          </p:nvSpPr>
          <p:spPr>
            <a:xfrm>
              <a:off x="163512" y="706438"/>
              <a:ext cx="1827213" cy="3511550"/>
            </a:xfrm>
            <a:prstGeom prst="rect">
              <a:avLst/>
            </a:prstGeom>
            <a:noFill/>
            <a:ln w="3175">
              <a:solidFill>
                <a:srgbClr val="FF0000"/>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en-US" sz="1600" dirty="0">
                <a:solidFill>
                  <a:srgbClr val="1D4C72"/>
                </a:solidFill>
                <a:latin typeface="+mn-lt"/>
                <a:cs typeface="+mn-cs"/>
              </a:endParaRPr>
            </a:p>
          </p:txBody>
        </p:sp>
      </p:grpSp>
      <p:grpSp>
        <p:nvGrpSpPr>
          <p:cNvPr id="2" name="קבוצה 1"/>
          <p:cNvGrpSpPr/>
          <p:nvPr/>
        </p:nvGrpSpPr>
        <p:grpSpPr>
          <a:xfrm>
            <a:off x="2777406" y="2420888"/>
            <a:ext cx="3306762" cy="3649663"/>
            <a:chOff x="2903538" y="2120900"/>
            <a:chExt cx="3306762" cy="3649663"/>
          </a:xfrm>
        </p:grpSpPr>
        <p:sp>
          <p:nvSpPr>
            <p:cNvPr id="34" name="פרצוף מחייך 33"/>
            <p:cNvSpPr/>
            <p:nvPr/>
          </p:nvSpPr>
          <p:spPr bwMode="auto">
            <a:xfrm>
              <a:off x="4781550" y="4344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פרצוף מחייך 9"/>
            <p:cNvSpPr/>
            <p:nvPr/>
          </p:nvSpPr>
          <p:spPr bwMode="auto">
            <a:xfrm>
              <a:off x="2903538" y="4344988"/>
              <a:ext cx="811212"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פרצוף מחייך 9"/>
            <p:cNvSpPr/>
            <p:nvPr/>
          </p:nvSpPr>
          <p:spPr bwMode="auto">
            <a:xfrm>
              <a:off x="2960688" y="3100388"/>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פרצוף מחייך 9"/>
            <p:cNvSpPr/>
            <p:nvPr/>
          </p:nvSpPr>
          <p:spPr bwMode="auto">
            <a:xfrm>
              <a:off x="2960688" y="2173288"/>
              <a:ext cx="809625" cy="6937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פרצוף מחייך 49"/>
            <p:cNvSpPr/>
            <p:nvPr/>
          </p:nvSpPr>
          <p:spPr bwMode="auto">
            <a:xfrm>
              <a:off x="4802188" y="31003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פרצוף מחייך 50"/>
            <p:cNvSpPr/>
            <p:nvPr/>
          </p:nvSpPr>
          <p:spPr bwMode="auto">
            <a:xfrm>
              <a:off x="4781550" y="5106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רצוף מחייך 51"/>
            <p:cNvSpPr/>
            <p:nvPr/>
          </p:nvSpPr>
          <p:spPr bwMode="auto">
            <a:xfrm>
              <a:off x="5435600" y="2120900"/>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פרצוף מחייך 9"/>
            <p:cNvSpPr/>
            <p:nvPr/>
          </p:nvSpPr>
          <p:spPr bwMode="auto">
            <a:xfrm>
              <a:off x="4355976" y="2124075"/>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פרצוף מחייך 53"/>
            <p:cNvSpPr/>
            <p:nvPr/>
          </p:nvSpPr>
          <p:spPr bwMode="auto">
            <a:xfrm>
              <a:off x="2914650" y="5095875"/>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5" name="מלבן 24"/>
          <p:cNvSpPr/>
          <p:nvPr/>
        </p:nvSpPr>
        <p:spPr>
          <a:xfrm>
            <a:off x="342900" y="3995738"/>
            <a:ext cx="1741488" cy="110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974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1E41A92-1948-4285-832D-BC49DC47C45A}" type="slidenum">
              <a:rPr lang="he-IL" altLang="he-IL" sz="1100">
                <a:solidFill>
                  <a:srgbClr val="BFBFBF"/>
                </a:solidFill>
              </a:rPr>
              <a:pPr algn="l" eaLnBrk="1" hangingPunct="1"/>
              <a:t>4</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88" y="642938"/>
            <a:ext cx="8312150"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16:</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הביאו מן הקטע שתי דוגמאות ליחסי גומלין בין יצורים ימיים, וציינו מהו סוג היחסים </a:t>
            </a:r>
            <a:r>
              <a:rPr lang="he-IL" u="sng" dirty="0">
                <a:solidFill>
                  <a:srgbClr val="1D4C72"/>
                </a:solidFill>
                <a:latin typeface="+mn-lt"/>
                <a:cs typeface="+mn-cs"/>
              </a:rPr>
              <a:t>בכל דוגמה</a:t>
            </a:r>
            <a:r>
              <a:rPr lang="he-IL" dirty="0">
                <a:solidFill>
                  <a:srgbClr val="1D4C72"/>
                </a:solidFill>
                <a:latin typeface="+mn-lt"/>
                <a:cs typeface="+mn-cs"/>
              </a:rPr>
              <a:t>.</a:t>
            </a:r>
            <a:r>
              <a:rPr lang="he-IL" u="sng" dirty="0">
                <a:solidFill>
                  <a:srgbClr val="1D4C72"/>
                </a:solidFill>
                <a:latin typeface="+mn-lt"/>
                <a:cs typeface="+mn-cs"/>
              </a:rPr>
              <a:t>  </a:t>
            </a:r>
            <a:endParaRPr lang="he-IL" dirty="0">
              <a:solidFill>
                <a:srgbClr val="1D4C72"/>
              </a:solidFill>
              <a:latin typeface="+mn-lt"/>
              <a:cs typeface="+mn-cs"/>
            </a:endParaRPr>
          </a:p>
        </p:txBody>
      </p:sp>
      <p:sp>
        <p:nvSpPr>
          <p:cNvPr id="14" name="TextBox 13"/>
          <p:cNvSpPr txBox="1"/>
          <p:nvPr/>
        </p:nvSpPr>
        <p:spPr>
          <a:xfrm>
            <a:off x="414338" y="3371850"/>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mn-lt"/>
                <a:cs typeface="+mn-cs"/>
              </a:rPr>
              <a:t>שאלה </a:t>
            </a:r>
            <a:r>
              <a:rPr lang="he-IL" b="1" dirty="0" smtClean="0">
                <a:solidFill>
                  <a:schemeClr val="tx2"/>
                </a:solidFill>
                <a:latin typeface="+mn-lt"/>
                <a:cs typeface="+mn-cs"/>
              </a:rPr>
              <a:t>17:</a:t>
            </a:r>
            <a:endParaRPr lang="he-IL" b="1" dirty="0">
              <a:solidFill>
                <a:schemeClr val="tx2"/>
              </a:solidFill>
              <a:latin typeface="+mn-lt"/>
              <a:cs typeface="+mn-cs"/>
            </a:endParaRPr>
          </a:p>
          <a:p>
            <a:pPr fontAlgn="auto">
              <a:spcBef>
                <a:spcPts val="0"/>
              </a:spcBef>
              <a:spcAft>
                <a:spcPts val="0"/>
              </a:spcAft>
              <a:defRPr/>
            </a:pPr>
            <a:r>
              <a:rPr lang="he-IL" dirty="0" smtClean="0">
                <a:solidFill>
                  <a:schemeClr val="tx2"/>
                </a:solidFill>
                <a:latin typeface="+mn-lt"/>
                <a:cs typeface="+mn-cs"/>
              </a:rPr>
              <a:t>מיום שהגיעו לחופי </a:t>
            </a:r>
            <a:r>
              <a:rPr lang="he-IL" dirty="0">
                <a:solidFill>
                  <a:schemeClr val="tx2"/>
                </a:solidFill>
                <a:latin typeface="+mn-lt"/>
                <a:cs typeface="+mn-cs"/>
              </a:rPr>
              <a:t>ישראל להקות גדולות של חוטית נודדת, כמעט </a:t>
            </a:r>
            <a:r>
              <a:rPr lang="he-IL" dirty="0" smtClean="0">
                <a:solidFill>
                  <a:schemeClr val="tx2"/>
                </a:solidFill>
                <a:latin typeface="+mn-lt"/>
                <a:cs typeface="+mn-cs"/>
              </a:rPr>
              <a:t>לא </a:t>
            </a:r>
            <a:r>
              <a:rPr lang="he-IL" dirty="0">
                <a:solidFill>
                  <a:schemeClr val="tx2"/>
                </a:solidFill>
                <a:latin typeface="+mn-lt"/>
                <a:cs typeface="+mn-cs"/>
              </a:rPr>
              <a:t>רואים מדוזות ממינים אחרים, שהיו נפוצות בחופי ישראל בעבר</a:t>
            </a:r>
            <a:r>
              <a:rPr lang="he-IL" dirty="0">
                <a:solidFill>
                  <a:srgbClr val="1D4C72"/>
                </a:solidFill>
                <a:latin typeface="+mn-lt"/>
                <a:cs typeface="+mn-cs"/>
              </a:rPr>
              <a:t>. שערו מדוע.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946AFB-BAE6-4F1F-BAD6-3B026284DC95}" type="slidenum">
              <a:rPr lang="he-IL" sz="1800" smtClean="0"/>
              <a:pPr fontAlgn="base">
                <a:spcBef>
                  <a:spcPct val="0"/>
                </a:spcBef>
                <a:spcAft>
                  <a:spcPct val="0"/>
                </a:spcAft>
                <a:defRPr/>
              </a:pPr>
              <a:t>40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שאלות 16–17 </a:t>
            </a:r>
            <a:endParaRPr lang="he-IL" sz="2000" dirty="0" smtClean="0"/>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8375"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8E54965-0610-4216-B7AD-DEE7F6D3F16D}" type="slidenum">
              <a:rPr lang="he-IL" altLang="he-IL" sz="1100">
                <a:solidFill>
                  <a:srgbClr val="BFBFBF"/>
                </a:solidFill>
              </a:rPr>
              <a:pPr algn="l" eaLnBrk="1" hangingPunct="1"/>
              <a:t>40</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7188" y="1571625"/>
            <a:ext cx="8215312" cy="12858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a:defRPr/>
            </a:pPr>
            <a:r>
              <a:rPr lang="he-IL" dirty="0">
                <a:solidFill>
                  <a:schemeClr val="tx1"/>
                </a:solidFill>
              </a:rPr>
              <a:t>טריפה – המדוזות אוכלות זואופלנקטון ודגים קטנים. </a:t>
            </a:r>
            <a:endParaRPr lang="en-US" dirty="0">
              <a:solidFill>
                <a:schemeClr val="tx1"/>
              </a:solidFill>
            </a:endParaRPr>
          </a:p>
          <a:p>
            <a:pPr>
              <a:defRPr/>
            </a:pPr>
            <a:r>
              <a:rPr lang="he-IL" dirty="0">
                <a:solidFill>
                  <a:schemeClr val="tx1"/>
                </a:solidFill>
              </a:rPr>
              <a:t>סימביוזה – דג הצנינון חי בסימביוזה עם חוטית. </a:t>
            </a:r>
            <a:endParaRPr lang="en-US" dirty="0">
              <a:solidFill>
                <a:schemeClr val="tx1"/>
              </a:solidFill>
            </a:endParaRPr>
          </a:p>
          <a:p>
            <a:pPr>
              <a:defRPr/>
            </a:pPr>
            <a:r>
              <a:rPr lang="he-IL" dirty="0">
                <a:solidFill>
                  <a:schemeClr val="tx1"/>
                </a:solidFill>
              </a:rPr>
              <a:t>דחיקה – החוטית דוחקת מינים אחרים. </a:t>
            </a:r>
            <a:endParaRPr lang="en-US" dirty="0">
              <a:solidFill>
                <a:schemeClr val="tx1"/>
              </a:solidFill>
            </a:endParaRPr>
          </a:p>
        </p:txBody>
      </p:sp>
      <p:sp>
        <p:nvSpPr>
          <p:cNvPr id="14" name="TextBox 13"/>
          <p:cNvSpPr txBox="1"/>
          <p:nvPr/>
        </p:nvSpPr>
        <p:spPr>
          <a:xfrm>
            <a:off x="414338" y="3576638"/>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mn-lt"/>
                <a:cs typeface="+mn-cs"/>
              </a:rPr>
              <a:t>שאלה </a:t>
            </a:r>
            <a:r>
              <a:rPr lang="he-IL" b="1" dirty="0" smtClean="0">
                <a:solidFill>
                  <a:schemeClr val="tx2"/>
                </a:solidFill>
                <a:latin typeface="+mn-lt"/>
                <a:cs typeface="+mn-cs"/>
              </a:rPr>
              <a:t>17:</a:t>
            </a:r>
            <a:endParaRPr lang="he-IL" b="1" dirty="0">
              <a:solidFill>
                <a:schemeClr val="tx2"/>
              </a:solidFill>
              <a:latin typeface="+mn-lt"/>
              <a:cs typeface="+mn-cs"/>
            </a:endParaRPr>
          </a:p>
          <a:p>
            <a:pPr fontAlgn="auto">
              <a:spcBef>
                <a:spcPts val="0"/>
              </a:spcBef>
              <a:spcAft>
                <a:spcPts val="0"/>
              </a:spcAft>
              <a:defRPr/>
            </a:pPr>
            <a:r>
              <a:rPr lang="he-IL" dirty="0" smtClean="0">
                <a:solidFill>
                  <a:schemeClr val="tx2"/>
                </a:solidFill>
              </a:rPr>
              <a:t>מיום שהגיעו לחופי ישראל להקות גדולות של חוטית נודדת, כמעט לא רואים מדוזות ממינים אחרים, שהיו נפוצות בחופי ישראל בעבר. שערו מדוע. </a:t>
            </a:r>
            <a:r>
              <a:rPr lang="he-IL" dirty="0" smtClean="0">
                <a:solidFill>
                  <a:srgbClr val="1D4C72"/>
                </a:solidFill>
              </a:rPr>
              <a:t>   </a:t>
            </a:r>
            <a:endParaRPr lang="he-IL" dirty="0">
              <a:solidFill>
                <a:srgbClr val="1D4C72"/>
              </a:solidFill>
            </a:endParaRPr>
          </a:p>
        </p:txBody>
      </p:sp>
      <p:sp>
        <p:nvSpPr>
          <p:cNvPr id="15" name="Rectangle 14"/>
          <p:cNvSpPr/>
          <p:nvPr/>
        </p:nvSpPr>
        <p:spPr>
          <a:xfrm>
            <a:off x="357188" y="4643438"/>
            <a:ext cx="8143875" cy="10715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smtClean="0">
                <a:solidFill>
                  <a:schemeClr val="tx1"/>
                </a:solidFill>
              </a:rPr>
              <a:t>כנראה שמדוזות ממינים אחרים אינן עומדות בתחרות עם החוטית על משאבי המזון (או על משאב חיוני אחר). </a:t>
            </a: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BC5434-904C-48B0-983C-BCA0FC685367}" type="slidenum">
              <a:rPr lang="he-IL" sz="1800" smtClean="0"/>
              <a:pPr fontAlgn="base">
                <a:spcBef>
                  <a:spcPct val="0"/>
                </a:spcBef>
                <a:spcAft>
                  <a:spcPct val="0"/>
                </a:spcAft>
                <a:defRPr/>
              </a:pPr>
              <a:t>41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תשובות </a:t>
            </a:r>
            <a:endParaRPr lang="he-IL" sz="2000" dirty="0" smtClean="0"/>
          </a:p>
        </p:txBody>
      </p:sp>
      <p:sp>
        <p:nvSpPr>
          <p:cNvPr id="10" name="TextBox 9"/>
          <p:cNvSpPr txBox="1"/>
          <p:nvPr/>
        </p:nvSpPr>
        <p:spPr>
          <a:xfrm>
            <a:off x="357188" y="642938"/>
            <a:ext cx="8312150"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16:</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הביאו מן הקטע שתי דוגמאות ליחסי גומלין בין יצורים ימיים, וציינו מהו סוג היחסים </a:t>
            </a:r>
            <a:r>
              <a:rPr lang="he-IL" u="sng" dirty="0">
                <a:solidFill>
                  <a:srgbClr val="1D4C72"/>
                </a:solidFill>
                <a:latin typeface="+mn-lt"/>
                <a:cs typeface="+mn-cs"/>
              </a:rPr>
              <a:t>בכל דוגמה</a:t>
            </a:r>
            <a:r>
              <a:rPr lang="he-IL" dirty="0">
                <a:solidFill>
                  <a:srgbClr val="1D4C72"/>
                </a:solidFill>
                <a:latin typeface="+mn-lt"/>
                <a:cs typeface="+mn-cs"/>
              </a:rPr>
              <a:t>.</a:t>
            </a:r>
            <a:r>
              <a:rPr lang="he-IL" u="sng" dirty="0">
                <a:solidFill>
                  <a:srgbClr val="1D4C72"/>
                </a:solidFill>
                <a:latin typeface="+mn-lt"/>
                <a:cs typeface="+mn-cs"/>
              </a:rPr>
              <a:t>  </a:t>
            </a:r>
            <a:endParaRPr lang="he-IL" dirty="0">
              <a:solidFill>
                <a:srgbClr val="1D4C72"/>
              </a:solidFill>
              <a:latin typeface="+mn-lt"/>
              <a:cs typeface="+mn-cs"/>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940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9557A97-B101-4CF0-B5B1-E76C998621DB}" type="slidenum">
              <a:rPr lang="he-IL" altLang="he-IL" sz="1100">
                <a:solidFill>
                  <a:srgbClr val="BFBFBF"/>
                </a:solidFill>
              </a:rPr>
              <a:pPr algn="l" eaLnBrk="1" hangingPunct="1"/>
              <a:t>41</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56632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כל האורגניזמים </a:t>
            </a:r>
            <a:r>
              <a:rPr lang="he-IL" dirty="0">
                <a:solidFill>
                  <a:schemeClr val="tx1"/>
                </a:solidFill>
              </a:rPr>
              <a:t>זקוקים למשאבים דומים: מזון, מים, חמצן, אור וכדומה.  </a:t>
            </a:r>
            <a:r>
              <a:rPr lang="he-IL" dirty="0" smtClean="0">
                <a:solidFill>
                  <a:schemeClr val="tx1"/>
                </a:solidFill>
              </a:rPr>
              <a:t>כאשר המשאבים </a:t>
            </a:r>
          </a:p>
          <a:p>
            <a:pPr>
              <a:lnSpc>
                <a:spcPct val="150000"/>
              </a:lnSpc>
              <a:defRPr/>
            </a:pPr>
            <a:r>
              <a:rPr lang="he-IL" dirty="0">
                <a:solidFill>
                  <a:schemeClr val="tx1"/>
                </a:solidFill>
              </a:rPr>
              <a:t> </a:t>
            </a:r>
            <a:r>
              <a:rPr lang="he-IL" dirty="0" smtClean="0">
                <a:solidFill>
                  <a:schemeClr val="tx1"/>
                </a:solidFill>
              </a:rPr>
              <a:t> הם גורם מגביל, הפרטים באוכלוסייה מתחרים אלו באלו. כמו כן, ישנה תחרות בין מינים </a:t>
            </a:r>
          </a:p>
          <a:p>
            <a:pPr>
              <a:lnSpc>
                <a:spcPct val="150000"/>
              </a:lnSpc>
              <a:defRPr/>
            </a:pPr>
            <a:r>
              <a:rPr lang="he-IL" dirty="0">
                <a:solidFill>
                  <a:schemeClr val="tx1"/>
                </a:solidFill>
              </a:rPr>
              <a:t> </a:t>
            </a:r>
            <a:r>
              <a:rPr lang="he-IL" dirty="0" smtClean="0">
                <a:solidFill>
                  <a:schemeClr val="tx1"/>
                </a:solidFill>
              </a:rPr>
              <a:t> שונים הצורכים את אותם המשאבים. ככל שמידת החפיפה של המשאבים הנצרכים גדולה </a:t>
            </a:r>
          </a:p>
          <a:p>
            <a:pPr>
              <a:lnSpc>
                <a:spcPct val="150000"/>
              </a:lnSpc>
              <a:defRPr/>
            </a:pPr>
            <a:r>
              <a:rPr lang="he-IL" dirty="0" smtClean="0">
                <a:solidFill>
                  <a:schemeClr val="tx1"/>
                </a:solidFill>
              </a:rPr>
              <a:t>  יותר, כך התחרות עזה יותר.</a:t>
            </a:r>
          </a:p>
          <a:p>
            <a:pPr>
              <a:lnSpc>
                <a:spcPct val="150000"/>
              </a:lnSpc>
              <a:buFontTx/>
              <a:buBlip>
                <a:blip r:embed="rId2"/>
              </a:buBlip>
              <a:defRPr/>
            </a:pPr>
            <a:r>
              <a:rPr lang="he-IL" dirty="0">
                <a:solidFill>
                  <a:schemeClr val="tx1"/>
                </a:solidFill>
              </a:rPr>
              <a:t> </a:t>
            </a:r>
            <a:r>
              <a:rPr lang="he-IL" dirty="0" smtClean="0">
                <a:solidFill>
                  <a:schemeClr val="tx1"/>
                </a:solidFill>
              </a:rPr>
              <a:t>תחרות בין מינים שונים עלולה לגרום לדחיקתו של אחד מהם מבית הגידול.</a:t>
            </a:r>
          </a:p>
          <a:p>
            <a:pPr>
              <a:lnSpc>
                <a:spcPct val="150000"/>
              </a:lnSpc>
              <a:buFontTx/>
              <a:buBlip>
                <a:blip r:embed="rId2"/>
              </a:buBlip>
              <a:defRPr/>
            </a:pPr>
            <a:endParaRPr lang="he-IL" dirty="0" smtClean="0">
              <a:solidFill>
                <a:schemeClr val="tx1"/>
              </a:solidFill>
            </a:endParaRPr>
          </a:p>
          <a:p>
            <a:pPr>
              <a:lnSpc>
                <a:spcPct val="150000"/>
              </a:lnSpc>
              <a:buFontTx/>
              <a:buBlip>
                <a:blip r:embed="rId2"/>
              </a:buBlip>
              <a:defRPr/>
            </a:pPr>
            <a:r>
              <a:rPr lang="he-IL" dirty="0" smtClean="0">
                <a:solidFill>
                  <a:schemeClr val="tx1"/>
                </a:solidFill>
              </a:rPr>
              <a:t> יחסי טורף-נטרף הם מאפיין מרכזי של מארגי המזון במערכת האקולוגית.</a:t>
            </a:r>
          </a:p>
          <a:p>
            <a:pPr>
              <a:lnSpc>
                <a:spcPct val="150000"/>
              </a:lnSpc>
              <a:buFontTx/>
              <a:buBlip>
                <a:blip r:embed="rId2"/>
              </a:buBlip>
              <a:defRPr/>
            </a:pPr>
            <a:r>
              <a:rPr lang="he-IL" dirty="0">
                <a:solidFill>
                  <a:schemeClr val="tx1"/>
                </a:solidFill>
              </a:rPr>
              <a:t> </a:t>
            </a:r>
            <a:r>
              <a:rPr lang="he-IL" dirty="0" smtClean="0">
                <a:solidFill>
                  <a:schemeClr val="tx1"/>
                </a:solidFill>
              </a:rPr>
              <a:t>גודלן של אוכלוסיות הטורפים והנטרפים משתנה במחזוריות.</a:t>
            </a:r>
          </a:p>
          <a:p>
            <a:pPr>
              <a:lnSpc>
                <a:spcPct val="150000"/>
              </a:lnSpc>
              <a:buFontTx/>
              <a:buBlip>
                <a:blip r:embed="rId2"/>
              </a:buBlip>
              <a:defRPr/>
            </a:pPr>
            <a:endParaRPr lang="he-IL" dirty="0" smtClean="0">
              <a:solidFill>
                <a:schemeClr val="tx1"/>
              </a:solidFill>
            </a:endParaRPr>
          </a:p>
          <a:p>
            <a:pPr>
              <a:lnSpc>
                <a:spcPct val="150000"/>
              </a:lnSpc>
              <a:buFontTx/>
              <a:buBlip>
                <a:blip r:embed="rId2"/>
              </a:buBlip>
              <a:defRPr/>
            </a:pPr>
            <a:r>
              <a:rPr lang="he-IL" dirty="0">
                <a:solidFill>
                  <a:schemeClr val="tx1"/>
                </a:solidFill>
              </a:rPr>
              <a:t> </a:t>
            </a:r>
            <a:r>
              <a:rPr lang="he-IL" dirty="0" smtClean="0">
                <a:solidFill>
                  <a:schemeClr val="tx1"/>
                </a:solidFill>
              </a:rPr>
              <a:t>טפילות והדדיות הן שני סוגים של קשרי סימביוזה:</a:t>
            </a:r>
          </a:p>
          <a:p>
            <a:pPr>
              <a:lnSpc>
                <a:spcPct val="150000"/>
              </a:lnSpc>
              <a:buFontTx/>
              <a:buBlip>
                <a:blip r:embed="rId2"/>
              </a:buBlip>
              <a:defRPr/>
            </a:pPr>
            <a:r>
              <a:rPr lang="he-IL" dirty="0">
                <a:solidFill>
                  <a:schemeClr val="tx1"/>
                </a:solidFill>
              </a:rPr>
              <a:t> </a:t>
            </a:r>
            <a:r>
              <a:rPr lang="he-IL" dirty="0" smtClean="0">
                <a:solidFill>
                  <a:schemeClr val="tx1"/>
                </a:solidFill>
              </a:rPr>
              <a:t>טפילות גורמת תועלת לטפיל אבל מזיקה לפונדקאי.</a:t>
            </a:r>
          </a:p>
          <a:p>
            <a:pPr>
              <a:lnSpc>
                <a:spcPct val="150000"/>
              </a:lnSpc>
              <a:buFontTx/>
              <a:buBlip>
                <a:blip r:embed="rId2"/>
              </a:buBlip>
              <a:defRPr/>
            </a:pPr>
            <a:r>
              <a:rPr lang="he-IL" dirty="0">
                <a:solidFill>
                  <a:schemeClr val="tx1"/>
                </a:solidFill>
              </a:rPr>
              <a:t> </a:t>
            </a:r>
            <a:r>
              <a:rPr lang="he-IL" dirty="0" smtClean="0">
                <a:solidFill>
                  <a:schemeClr val="tx1"/>
                </a:solidFill>
              </a:rPr>
              <a:t>הדדיות גורמת תועלת לשני השותפים.</a:t>
            </a:r>
          </a:p>
          <a:p>
            <a:pPr>
              <a:lnSpc>
                <a:spcPct val="150000"/>
              </a:lnSpc>
              <a:buFontTx/>
              <a:buBlip>
                <a:blip r:embed="rId2"/>
              </a:buBlip>
              <a:defRPr/>
            </a:pPr>
            <a:r>
              <a:rPr lang="he-IL" dirty="0">
                <a:solidFill>
                  <a:prstClr val="black"/>
                </a:solidFill>
              </a:rPr>
              <a:t> </a:t>
            </a:r>
            <a:r>
              <a:rPr lang="he-IL" dirty="0" smtClean="0">
                <a:solidFill>
                  <a:prstClr val="black"/>
                </a:solidFill>
              </a:rPr>
              <a:t>קומנסליזם גורמת תועלת לשותף אחד, ואינה מועילה או מזיקה לשותף האחר.</a:t>
            </a: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יחסי גומלין</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42</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FC1A75D-D069-49A4-8870-08510CD7C0A2}"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34290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fontAlgn="auto">
              <a:spcBef>
                <a:spcPts val="0"/>
              </a:spcBef>
              <a:spcAft>
                <a:spcPts val="0"/>
              </a:spcAft>
              <a:defRPr/>
            </a:pPr>
            <a:r>
              <a:rPr lang="he-IL" dirty="0">
                <a:solidFill>
                  <a:schemeClr val="tx2"/>
                </a:solidFill>
                <a:latin typeface="+mn-lt"/>
                <a:cs typeface="+mn-cs"/>
              </a:rPr>
              <a:t>הטבלה עוסקת בסוגים שונים של יחסי גומלין הקיימים בין אורגניזמים בטבע, ובמידת התועלת </a:t>
            </a:r>
            <a:r>
              <a:rPr lang="he-IL" dirty="0" smtClean="0">
                <a:solidFill>
                  <a:schemeClr val="tx2"/>
                </a:solidFill>
              </a:rPr>
              <a:t>שכל אחד מהשותפים מפיק מהקשר או הנזק שנגרם לכל אחד מהם בעקבות הקשר.</a:t>
            </a:r>
            <a:endParaRPr lang="he-IL" dirty="0">
              <a:solidFill>
                <a:schemeClr val="tx2"/>
              </a:solidFill>
              <a:latin typeface="+mn-lt"/>
              <a:cs typeface="+mn-cs"/>
            </a:endParaRPr>
          </a:p>
          <a:p>
            <a:pPr fontAlgn="auto">
              <a:spcBef>
                <a:spcPts val="0"/>
              </a:spcBef>
              <a:spcAft>
                <a:spcPts val="0"/>
              </a:spcAft>
              <a:defRPr/>
            </a:pPr>
            <a:r>
              <a:rPr lang="he-IL" dirty="0">
                <a:solidFill>
                  <a:schemeClr val="tx2"/>
                </a:solidFill>
                <a:latin typeface="+mn-lt"/>
                <a:cs typeface="+mn-cs"/>
              </a:rPr>
              <a:t>מלאו אותה בעזרת המילים הבאות: טריפה, הדדיות, טפילות, תחרות</a:t>
            </a:r>
            <a:r>
              <a:rPr lang="he-IL" dirty="0">
                <a:solidFill>
                  <a:srgbClr val="1D4C72"/>
                </a:solidFill>
                <a:latin typeface="+mn-lt"/>
                <a:cs typeface="+mn-cs"/>
              </a:rPr>
              <a:t>.</a:t>
            </a:r>
          </a:p>
        </p:txBody>
      </p:sp>
      <p:graphicFrame>
        <p:nvGraphicFramePr>
          <p:cNvPr id="3" name="טבלה 2"/>
          <p:cNvGraphicFramePr>
            <a:graphicFrameLocks noGrp="1"/>
          </p:cNvGraphicFramePr>
          <p:nvPr>
            <p:extLst>
              <p:ext uri="{D42A27DB-BD31-4B8C-83A1-F6EECF244321}">
                <p14:modId xmlns:p14="http://schemas.microsoft.com/office/powerpoint/2010/main" val="144233496"/>
              </p:ext>
            </p:extLst>
          </p:nvPr>
        </p:nvGraphicFramePr>
        <p:xfrm>
          <a:off x="2195736" y="1988840"/>
          <a:ext cx="6321425" cy="4102144"/>
        </p:xfrm>
        <a:graphic>
          <a:graphicData uri="http://schemas.openxmlformats.org/drawingml/2006/table">
            <a:tbl>
              <a:tblPr rtl="1" firstRow="1" bandRow="1">
                <a:tableStyleId>{F2DE63D5-997A-4646-A377-4702673A728D}</a:tableStyleId>
              </a:tblPr>
              <a:tblGrid>
                <a:gridCol w="2355320"/>
                <a:gridCol w="1996693"/>
                <a:gridCol w="1969412"/>
              </a:tblGrid>
              <a:tr h="365760">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א'</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ב'</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r>
                        <a:rPr lang="he-IL" sz="1800" dirty="0" smtClean="0"/>
                        <a:t>תחרות</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smtClean="0"/>
                    </a:p>
                    <a:p>
                      <a:pPr rtl="1"/>
                      <a:endParaRPr lang="he-IL" sz="1800" dirty="0" smtClean="0"/>
                    </a:p>
                    <a:p>
                      <a:pPr rtl="1"/>
                      <a:r>
                        <a:rPr lang="he-IL" sz="1800" dirty="0" smtClean="0"/>
                        <a:t>          </a:t>
                      </a:r>
                      <a:r>
                        <a:rPr lang="he-IL" sz="1400" dirty="0" smtClean="0"/>
                        <a:t>ולפעמים</a:t>
                      </a:r>
                      <a:endParaRPr lang="he-IL" sz="14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r>
                        <a:rPr lang="he-IL" sz="1800" dirty="0" smtClean="0"/>
                        <a:t>טריפה</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9275">
                <a:tc gridSpan="3">
                  <a:txBody>
                    <a:bodyPr/>
                    <a:lstStyle/>
                    <a:p>
                      <a:pPr rtl="1"/>
                      <a:r>
                        <a:rPr lang="he-IL" sz="1800" u="sng" dirty="0" smtClean="0"/>
                        <a:t>יחסי</a:t>
                      </a:r>
                      <a:r>
                        <a:rPr lang="he-IL" sz="1800" u="sng" baseline="0" dirty="0" smtClean="0"/>
                        <a:t> שיתוף (סימביוזה)</a:t>
                      </a:r>
                      <a:endParaRPr lang="he-IL" sz="1800" u="sng"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5303">
                <a:tc>
                  <a:txBody>
                    <a:bodyPr/>
                    <a:lstStyle/>
                    <a:p>
                      <a:pPr rtl="1"/>
                      <a:r>
                        <a:rPr lang="he-IL" sz="1800" dirty="0" smtClean="0"/>
                        <a:t>א. טפילות</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02988">
                <a:tc>
                  <a:txBody>
                    <a:bodyPr/>
                    <a:lstStyle/>
                    <a:p>
                      <a:pPr rtl="1"/>
                      <a:r>
                        <a:rPr lang="he-IL" sz="1800" dirty="0" smtClean="0"/>
                        <a:t>ב. הדדיות</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pSp>
        <p:nvGrpSpPr>
          <p:cNvPr id="30760" name="קבוצה 4"/>
          <p:cNvGrpSpPr>
            <a:grpSpLocks/>
          </p:cNvGrpSpPr>
          <p:nvPr/>
        </p:nvGrpSpPr>
        <p:grpSpPr bwMode="auto">
          <a:xfrm>
            <a:off x="220663" y="2039938"/>
            <a:ext cx="1863725" cy="3511550"/>
            <a:chOff x="127000" y="706438"/>
            <a:chExt cx="1863725" cy="3511550"/>
          </a:xfrm>
        </p:grpSpPr>
        <p:sp>
          <p:nvSpPr>
            <p:cNvPr id="11" name="פרצוף מחייך 10"/>
            <p:cNvSpPr/>
            <p:nvPr/>
          </p:nvSpPr>
          <p:spPr>
            <a:xfrm>
              <a:off x="263525" y="1341438"/>
              <a:ext cx="660400" cy="503237"/>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פרצוף מחייך 17"/>
            <p:cNvSpPr/>
            <p:nvPr/>
          </p:nvSpPr>
          <p:spPr>
            <a:xfrm>
              <a:off x="279400" y="2824163"/>
              <a:ext cx="666750" cy="4540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17190 w 864096"/>
                <a:gd name="connsiteY1" fmla="*/ 52974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94463 w 864096"/>
                <a:gd name="connsiteY2"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49358 w 864096"/>
                <a:gd name="connsiteY2" fmla="*/ 395449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75116 w 864096"/>
                <a:gd name="connsiteY2" fmla="*/ 446965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00874 w 864096"/>
                <a:gd name="connsiteY2" fmla="*/ 408328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20602" y="426714"/>
                  </a:moveTo>
                  <a:cubicBezTo>
                    <a:pt x="172238" y="434382"/>
                    <a:pt x="378751" y="411622"/>
                    <a:pt x="443296" y="421207"/>
                  </a:cubicBezTo>
                  <a:cubicBezTo>
                    <a:pt x="531422" y="424582"/>
                    <a:pt x="642346" y="409557"/>
                    <a:pt x="700874" y="408328"/>
                  </a:cubicBezTo>
                  <a:cubicBezTo>
                    <a:pt x="759402" y="407099"/>
                    <a:pt x="770279" y="419357"/>
                    <a:pt x="794463" y="413835"/>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פרצוף מחייך 9"/>
            <p:cNvSpPr/>
            <p:nvPr/>
          </p:nvSpPr>
          <p:spPr>
            <a:xfrm>
              <a:off x="279400" y="2039938"/>
              <a:ext cx="687387" cy="4778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127000" y="706438"/>
              <a:ext cx="91757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mn-lt"/>
                  <a:cs typeface="+mn-cs"/>
                </a:rPr>
                <a:t>מקרא</a:t>
              </a:r>
              <a:endParaRPr lang="en-US" u="sng" dirty="0">
                <a:solidFill>
                  <a:srgbClr val="1D4C72"/>
                </a:solidFill>
                <a:latin typeface="+mn-lt"/>
                <a:cs typeface="+mn-cs"/>
              </a:endParaRPr>
            </a:p>
          </p:txBody>
        </p:sp>
        <p:sp>
          <p:nvSpPr>
            <p:cNvPr id="30" name="TextBox 29"/>
            <p:cNvSpPr txBox="1"/>
            <p:nvPr/>
          </p:nvSpPr>
          <p:spPr>
            <a:xfrm>
              <a:off x="966787" y="2109788"/>
              <a:ext cx="9175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ניזוק</a:t>
              </a:r>
              <a:endParaRPr lang="en-US" sz="1600" dirty="0">
                <a:solidFill>
                  <a:srgbClr val="1D4C72"/>
                </a:solidFill>
                <a:latin typeface="+mn-lt"/>
                <a:cs typeface="+mn-cs"/>
              </a:endParaRPr>
            </a:p>
          </p:txBody>
        </p:sp>
        <p:sp>
          <p:nvSpPr>
            <p:cNvPr id="31" name="TextBox 30"/>
            <p:cNvSpPr txBox="1"/>
            <p:nvPr/>
          </p:nvSpPr>
          <p:spPr>
            <a:xfrm>
              <a:off x="957262" y="1354138"/>
              <a:ext cx="917575" cy="5857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מפיק תועלת</a:t>
              </a:r>
              <a:endParaRPr lang="en-US" sz="1600" dirty="0">
                <a:solidFill>
                  <a:srgbClr val="1D4C72"/>
                </a:solidFill>
                <a:latin typeface="+mn-lt"/>
                <a:cs typeface="+mn-cs"/>
              </a:endParaRPr>
            </a:p>
          </p:txBody>
        </p:sp>
        <p:sp>
          <p:nvSpPr>
            <p:cNvPr id="32" name="TextBox 31"/>
            <p:cNvSpPr txBox="1"/>
            <p:nvPr/>
          </p:nvSpPr>
          <p:spPr>
            <a:xfrm>
              <a:off x="585787" y="2662238"/>
              <a:ext cx="1404938" cy="831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אינו מפיק תועלת </a:t>
              </a:r>
            </a:p>
            <a:p>
              <a:pPr fontAlgn="auto">
                <a:spcBef>
                  <a:spcPts val="0"/>
                </a:spcBef>
                <a:spcAft>
                  <a:spcPts val="0"/>
                </a:spcAft>
                <a:defRPr/>
              </a:pPr>
              <a:r>
                <a:rPr lang="he-IL" sz="1600" dirty="0">
                  <a:solidFill>
                    <a:srgbClr val="1D4C72"/>
                  </a:solidFill>
                  <a:latin typeface="+mn-lt"/>
                  <a:cs typeface="+mn-cs"/>
                </a:rPr>
                <a:t>ואינו ניזוק</a:t>
              </a:r>
              <a:endParaRPr lang="en-US" sz="1600" dirty="0">
                <a:solidFill>
                  <a:srgbClr val="1D4C72"/>
                </a:solidFill>
                <a:latin typeface="+mn-lt"/>
                <a:cs typeface="+mn-cs"/>
              </a:endParaRPr>
            </a:p>
          </p:txBody>
        </p:sp>
        <p:sp>
          <p:nvSpPr>
            <p:cNvPr id="33" name="TextBox 32"/>
            <p:cNvSpPr txBox="1"/>
            <p:nvPr/>
          </p:nvSpPr>
          <p:spPr>
            <a:xfrm>
              <a:off x="163512" y="706438"/>
              <a:ext cx="1827213" cy="3511550"/>
            </a:xfrm>
            <a:prstGeom prst="rect">
              <a:avLst/>
            </a:prstGeom>
            <a:noFill/>
            <a:ln w="3175">
              <a:solidFill>
                <a:srgbClr val="FF0000"/>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en-US" sz="1600" dirty="0">
                <a:solidFill>
                  <a:srgbClr val="1D4C72"/>
                </a:solidFill>
                <a:latin typeface="+mn-lt"/>
                <a:cs typeface="+mn-cs"/>
              </a:endParaRPr>
            </a:p>
          </p:txBody>
        </p:sp>
      </p:grpSp>
      <p:grpSp>
        <p:nvGrpSpPr>
          <p:cNvPr id="2" name="קבוצה 1"/>
          <p:cNvGrpSpPr/>
          <p:nvPr/>
        </p:nvGrpSpPr>
        <p:grpSpPr>
          <a:xfrm>
            <a:off x="2771800" y="2420888"/>
            <a:ext cx="3306762" cy="3649663"/>
            <a:chOff x="2903538" y="2120900"/>
            <a:chExt cx="3306762" cy="3649663"/>
          </a:xfrm>
        </p:grpSpPr>
        <p:sp>
          <p:nvSpPr>
            <p:cNvPr id="34" name="פרצוף מחייך 33"/>
            <p:cNvSpPr/>
            <p:nvPr/>
          </p:nvSpPr>
          <p:spPr bwMode="auto">
            <a:xfrm>
              <a:off x="4781550" y="4344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פרצוף מחייך 9"/>
            <p:cNvSpPr/>
            <p:nvPr/>
          </p:nvSpPr>
          <p:spPr bwMode="auto">
            <a:xfrm>
              <a:off x="2903538" y="4344988"/>
              <a:ext cx="811212"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פרצוף מחייך 9"/>
            <p:cNvSpPr/>
            <p:nvPr/>
          </p:nvSpPr>
          <p:spPr bwMode="auto">
            <a:xfrm>
              <a:off x="2960688" y="3100388"/>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פרצוף מחייך 9"/>
            <p:cNvSpPr/>
            <p:nvPr/>
          </p:nvSpPr>
          <p:spPr bwMode="auto">
            <a:xfrm>
              <a:off x="2960688" y="2173288"/>
              <a:ext cx="809625" cy="6937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פרצוף מחייך 49"/>
            <p:cNvSpPr/>
            <p:nvPr/>
          </p:nvSpPr>
          <p:spPr bwMode="auto">
            <a:xfrm>
              <a:off x="4802188" y="31003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פרצוף מחייך 50"/>
            <p:cNvSpPr/>
            <p:nvPr/>
          </p:nvSpPr>
          <p:spPr bwMode="auto">
            <a:xfrm>
              <a:off x="4781550" y="5106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רצוף מחייך 51"/>
            <p:cNvSpPr/>
            <p:nvPr/>
          </p:nvSpPr>
          <p:spPr bwMode="auto">
            <a:xfrm>
              <a:off x="5435600" y="2120900"/>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פרצוף מחייך 9"/>
            <p:cNvSpPr/>
            <p:nvPr/>
          </p:nvSpPr>
          <p:spPr bwMode="auto">
            <a:xfrm>
              <a:off x="4324350" y="2124075"/>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פרצוף מחייך 53"/>
            <p:cNvSpPr/>
            <p:nvPr/>
          </p:nvSpPr>
          <p:spPr bwMode="auto">
            <a:xfrm>
              <a:off x="2914650" y="5095875"/>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5" name="מלבן 24"/>
          <p:cNvSpPr/>
          <p:nvPr/>
        </p:nvSpPr>
        <p:spPr>
          <a:xfrm>
            <a:off x="342900" y="3995738"/>
            <a:ext cx="1741488" cy="110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077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B995387-7B80-48FA-8656-84DF1C790A5B}" type="slidenum">
              <a:rPr lang="he-IL" altLang="he-IL" sz="1100">
                <a:solidFill>
                  <a:srgbClr val="BFBFBF"/>
                </a:solidFill>
              </a:rPr>
              <a:pPr algn="l" eaLnBrk="1" hangingPunct="1"/>
              <a:t>5</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a:t>
            </a:r>
            <a:endParaRPr lang="he-IL" b="1" dirty="0">
              <a:solidFill>
                <a:srgbClr val="1D4C72"/>
              </a:solidFill>
              <a:latin typeface="Arial"/>
              <a:cs typeface="Arial"/>
            </a:endParaRPr>
          </a:p>
          <a:p>
            <a:pPr fontAlgn="auto">
              <a:spcBef>
                <a:spcPts val="0"/>
              </a:spcBef>
              <a:spcAft>
                <a:spcPts val="0"/>
              </a:spcAft>
              <a:defRPr/>
            </a:pPr>
            <a:r>
              <a:rPr lang="he-IL" dirty="0">
                <a:solidFill>
                  <a:schemeClr val="tx2"/>
                </a:solidFill>
                <a:latin typeface="Arial"/>
                <a:cs typeface="Arial"/>
              </a:rPr>
              <a:t>תחרות יכולה להתקיים בין פרטים מאותו </a:t>
            </a:r>
            <a:r>
              <a:rPr lang="he-IL" dirty="0" smtClean="0">
                <a:solidFill>
                  <a:schemeClr val="tx2"/>
                </a:solidFill>
                <a:latin typeface="Arial"/>
                <a:cs typeface="Arial"/>
              </a:rPr>
              <a:t>המין </a:t>
            </a:r>
            <a:r>
              <a:rPr lang="he-IL" dirty="0">
                <a:solidFill>
                  <a:schemeClr val="tx2"/>
                </a:solidFill>
                <a:latin typeface="Arial"/>
                <a:cs typeface="Arial"/>
              </a:rPr>
              <a:t>ובין פרטים ממינים שונים. </a:t>
            </a:r>
            <a:endParaRPr lang="he-IL" dirty="0" smtClean="0">
              <a:solidFill>
                <a:schemeClr val="tx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באיזה </a:t>
            </a:r>
            <a:r>
              <a:rPr lang="he-IL" dirty="0">
                <a:solidFill>
                  <a:schemeClr val="tx2"/>
                </a:solidFill>
                <a:latin typeface="Arial"/>
                <a:cs typeface="Arial"/>
              </a:rPr>
              <a:t>מקרה התחרות גדולה יותר, </a:t>
            </a:r>
            <a:r>
              <a:rPr lang="he-IL" dirty="0" smtClean="0">
                <a:solidFill>
                  <a:schemeClr val="tx2"/>
                </a:solidFill>
                <a:latin typeface="Arial"/>
                <a:cs typeface="Arial"/>
              </a:rPr>
              <a:t>באותו </a:t>
            </a:r>
            <a:r>
              <a:rPr lang="he-IL" dirty="0">
                <a:solidFill>
                  <a:schemeClr val="tx2"/>
                </a:solidFill>
                <a:latin typeface="Arial"/>
                <a:cs typeface="Arial"/>
              </a:rPr>
              <a:t>המין או בין מינים שונים?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B657835-6A1C-43A2-BE23-55E0446D1C32}" type="slidenum">
              <a:rPr lang="he-IL" sz="1800" smtClean="0"/>
              <a:pPr fontAlgn="base">
                <a:spcBef>
                  <a:spcPct val="0"/>
                </a:spcBef>
                <a:spcAft>
                  <a:spcPct val="0"/>
                </a:spcAft>
                <a:defRPr/>
              </a:pPr>
              <a:t>6</a:t>
            </a:fld>
            <a:endParaRPr lang="he-IL" sz="1800" dirty="0" smtClean="0"/>
          </a:p>
        </p:txBody>
      </p:sp>
      <p:sp>
        <p:nvSpPr>
          <p:cNvPr id="34820"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2: תחרות בתוך המין או בין מינים שונים</a:t>
            </a:r>
            <a:endParaRPr lang="he-IL" altLang="he-IL" sz="2000" dirty="0" smtClean="0">
              <a:solidFill>
                <a:srgbClr val="FF6600"/>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48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E3369EE-F96A-4E47-967A-7932CC546505}" type="slidenum">
              <a:rPr lang="he-IL" altLang="he-IL" sz="1100">
                <a:solidFill>
                  <a:srgbClr val="BFBFBF"/>
                </a:solidFill>
              </a:rPr>
              <a:pPr algn="l" eaLnBrk="1" hangingPunct="1"/>
              <a:t>6</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DD91522-12EC-47D8-97B1-0E87B7440254}" type="slidenum">
              <a:rPr lang="he-IL" sz="1800" smtClean="0"/>
              <a:pPr fontAlgn="base">
                <a:spcBef>
                  <a:spcPct val="0"/>
                </a:spcBef>
                <a:spcAft>
                  <a:spcPct val="0"/>
                </a:spcAft>
                <a:defRPr/>
              </a:pPr>
              <a:t>7</a:t>
            </a:fld>
            <a:endParaRPr lang="he-IL" sz="1800" dirty="0" smtClean="0"/>
          </a:p>
        </p:txBody>
      </p:sp>
      <p:sp>
        <p:nvSpPr>
          <p:cNvPr id="35843"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a:t>
            </a:r>
            <a:endParaRPr lang="he-IL" altLang="he-IL" sz="2000" dirty="0" smtClean="0">
              <a:solidFill>
                <a:srgbClr val="FF6600"/>
              </a:solidFill>
            </a:endParaRPr>
          </a:p>
        </p:txBody>
      </p:sp>
      <p:sp>
        <p:nvSpPr>
          <p:cNvPr id="7" name="Rectangle 12"/>
          <p:cNvSpPr/>
          <p:nvPr/>
        </p:nvSpPr>
        <p:spPr>
          <a:xfrm>
            <a:off x="642938" y="2428875"/>
            <a:ext cx="7824787" cy="1071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אפשר לשער שהתחרות </a:t>
            </a:r>
            <a:r>
              <a:rPr lang="he-IL" dirty="0" smtClean="0">
                <a:solidFill>
                  <a:schemeClr val="tx1"/>
                </a:solidFill>
              </a:rPr>
              <a:t>באותו </a:t>
            </a:r>
            <a:r>
              <a:rPr lang="he-IL" dirty="0">
                <a:solidFill>
                  <a:schemeClr val="tx1"/>
                </a:solidFill>
              </a:rPr>
              <a:t>המין גדולה יותר מכיוון </a:t>
            </a:r>
            <a:r>
              <a:rPr lang="he-IL" dirty="0" smtClean="0">
                <a:solidFill>
                  <a:schemeClr val="tx1"/>
                </a:solidFill>
              </a:rPr>
              <a:t>שבאותו המין יש </a:t>
            </a:r>
            <a:r>
              <a:rPr lang="he-IL" dirty="0">
                <a:solidFill>
                  <a:schemeClr val="tx1"/>
                </a:solidFill>
              </a:rPr>
              <a:t>חפיפה גדולה יותר במשאבים הנחוצים לפרטים המתחרים כגון: סוג המזון מקום </a:t>
            </a:r>
            <a:r>
              <a:rPr lang="he-IL" dirty="0" smtClean="0">
                <a:solidFill>
                  <a:schemeClr val="tx1"/>
                </a:solidFill>
              </a:rPr>
              <a:t>מחיה</a:t>
            </a:r>
            <a:r>
              <a:rPr lang="he-IL" dirty="0">
                <a:solidFill>
                  <a:schemeClr val="tx1"/>
                </a:solidFill>
              </a:rPr>
              <a:t>.</a:t>
            </a:r>
          </a:p>
        </p:txBody>
      </p:sp>
      <p:sp>
        <p:nvSpPr>
          <p:cNvPr id="8" name="TextBox 7"/>
          <p:cNvSpPr txBox="1"/>
          <p:nvPr/>
        </p:nvSpPr>
        <p:spPr>
          <a:xfrm>
            <a:off x="48577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תחרות יכולה להתקיים בין פרטים מאותו המין ובין פרטים ממינים שונים. </a:t>
            </a:r>
          </a:p>
          <a:p>
            <a:pPr fontAlgn="auto">
              <a:spcBef>
                <a:spcPts val="0"/>
              </a:spcBef>
              <a:spcAft>
                <a:spcPts val="0"/>
              </a:spcAft>
              <a:defRPr/>
            </a:pPr>
            <a:r>
              <a:rPr lang="he-IL" dirty="0" smtClean="0">
                <a:solidFill>
                  <a:schemeClr val="tx2"/>
                </a:solidFill>
                <a:latin typeface="Arial"/>
                <a:cs typeface="Arial"/>
              </a:rPr>
              <a:t>באיזה מקרה התחרות גדולה יותר, באותו המין או בין מינים שונים? </a:t>
            </a:r>
            <a:endParaRPr lang="he-IL" dirty="0">
              <a:solidFill>
                <a:schemeClr val="tx2"/>
              </a:solidFill>
              <a:latin typeface="Arial"/>
              <a:cs typeface="Aria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584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E97E46D-FBD7-4EE2-8508-9F31A8696F15}" type="slidenum">
              <a:rPr lang="he-IL" altLang="he-IL" sz="1100">
                <a:solidFill>
                  <a:srgbClr val="BFBFBF"/>
                </a:solidFill>
              </a:rPr>
              <a:pPr algn="l" eaLnBrk="1" hangingPunct="1"/>
              <a:t>7</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3:</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באילו </a:t>
            </a:r>
            <a:r>
              <a:rPr lang="he-IL" dirty="0">
                <a:solidFill>
                  <a:schemeClr val="tx2"/>
                </a:solidFill>
                <a:latin typeface="+mn-lt"/>
                <a:cs typeface="+mn-cs"/>
              </a:rPr>
              <a:t>מקרים מתקיים בין יצורים חיים קשר קיום מסוג תחרות? </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א.</a:t>
            </a:r>
            <a:r>
              <a:rPr lang="he-IL" dirty="0">
                <a:solidFill>
                  <a:schemeClr val="tx2"/>
                </a:solidFill>
                <a:latin typeface="+mn-lt"/>
                <a:cs typeface="+mn-cs"/>
              </a:rPr>
              <a:t>  </a:t>
            </a:r>
            <a:r>
              <a:rPr lang="he-IL" dirty="0">
                <a:solidFill>
                  <a:schemeClr val="tx2"/>
                </a:solidFill>
              </a:rPr>
              <a:t>כאשר יש טורפים רבים באותה </a:t>
            </a:r>
            <a:r>
              <a:rPr lang="he-IL" dirty="0" smtClean="0">
                <a:solidFill>
                  <a:schemeClr val="tx2"/>
                </a:solidFill>
              </a:rPr>
              <a:t>הסביבה</a:t>
            </a:r>
            <a:r>
              <a:rPr lang="he-IL" dirty="0">
                <a:solidFill>
                  <a:schemeClr val="tx2"/>
                </a:solidFill>
                <a:latin typeface="+mn-lt"/>
                <a:cs typeface="+mn-cs"/>
              </a:rPr>
              <a:t>. </a:t>
            </a:r>
          </a:p>
          <a:p>
            <a:pPr fontAlgn="auto">
              <a:spcBef>
                <a:spcPts val="0"/>
              </a:spcBef>
              <a:spcAft>
                <a:spcPts val="0"/>
              </a:spcAft>
              <a:defRPr/>
            </a:pPr>
            <a:r>
              <a:rPr lang="he-IL" b="1" dirty="0">
                <a:solidFill>
                  <a:schemeClr val="tx2"/>
                </a:solidFill>
              </a:rPr>
              <a:t>       ב.</a:t>
            </a:r>
            <a:r>
              <a:rPr lang="he-IL" dirty="0">
                <a:solidFill>
                  <a:schemeClr val="tx2"/>
                </a:solidFill>
              </a:rPr>
              <a:t>  בכל פעם שיצור חי אחד טורף יצור חי אחר.</a:t>
            </a:r>
            <a:endParaRPr lang="he-IL" dirty="0">
              <a:solidFill>
                <a:schemeClr val="tx2"/>
              </a:solidFill>
              <a:latin typeface="+mn-lt"/>
              <a:cs typeface="+mn-cs"/>
            </a:endParaRPr>
          </a:p>
          <a:p>
            <a:pPr fontAlgn="auto">
              <a:spcBef>
                <a:spcPts val="0"/>
              </a:spcBef>
              <a:spcAft>
                <a:spcPts val="0"/>
              </a:spcAft>
              <a:defRPr/>
            </a:pPr>
            <a:r>
              <a:rPr lang="he-IL" b="1" dirty="0">
                <a:solidFill>
                  <a:schemeClr val="tx2"/>
                </a:solidFill>
                <a:latin typeface="+mn-lt"/>
                <a:cs typeface="+mn-cs"/>
              </a:rPr>
              <a:t>       ג.</a:t>
            </a:r>
            <a:r>
              <a:rPr lang="he-IL" dirty="0">
                <a:solidFill>
                  <a:schemeClr val="tx2"/>
                </a:solidFill>
                <a:latin typeface="+mn-lt"/>
                <a:cs typeface="+mn-cs"/>
              </a:rPr>
              <a:t>  בכל פעם שיצורים רבים זקוקים לאותו משאב קיום. </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ד.</a:t>
            </a:r>
            <a:r>
              <a:rPr lang="he-IL" dirty="0">
                <a:solidFill>
                  <a:schemeClr val="tx2"/>
                </a:solidFill>
                <a:latin typeface="+mn-lt"/>
                <a:cs typeface="+mn-cs"/>
              </a:rPr>
              <a:t>  כאשר יש מחסור במשאב קיום </a:t>
            </a:r>
            <a:r>
              <a:rPr lang="he-IL" dirty="0" smtClean="0">
                <a:solidFill>
                  <a:schemeClr val="tx2"/>
                </a:solidFill>
                <a:latin typeface="+mn-lt"/>
                <a:cs typeface="+mn-cs"/>
              </a:rPr>
              <a:t>כלשהו, </a:t>
            </a:r>
            <a:r>
              <a:rPr lang="he-IL" dirty="0">
                <a:solidFill>
                  <a:schemeClr val="tx2"/>
                </a:solidFill>
                <a:latin typeface="+mn-lt"/>
                <a:cs typeface="+mn-cs"/>
              </a:rPr>
              <a:t>לדוגמה, במים. </a:t>
            </a:r>
          </a:p>
        </p:txBody>
      </p:sp>
      <p:sp>
        <p:nvSpPr>
          <p:cNvPr id="36868"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3: תחרות</a:t>
            </a:r>
            <a:endParaRPr lang="he-IL" altLang="he-IL" sz="2000" dirty="0" smtClean="0"/>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687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5A0A90E-CEF2-48C1-95E2-B873BB4CCFD2}" type="slidenum">
              <a:rPr lang="he-IL" altLang="he-IL" sz="1100">
                <a:solidFill>
                  <a:srgbClr val="BFBFBF"/>
                </a:solidFill>
              </a:rPr>
              <a:pPr algn="l" eaLnBrk="1" hangingPunct="1"/>
              <a:t>8</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522685"/>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3:</a:t>
            </a:r>
            <a:endParaRPr lang="he-IL" b="1" dirty="0">
              <a:solidFill>
                <a:srgbClr val="1D4C72"/>
              </a:solidFill>
              <a:latin typeface="+mn-lt"/>
              <a:cs typeface="+mn-cs"/>
            </a:endParaRPr>
          </a:p>
          <a:p>
            <a:pPr fontAlgn="auto">
              <a:spcBef>
                <a:spcPts val="0"/>
              </a:spcBef>
              <a:spcAft>
                <a:spcPts val="0"/>
              </a:spcAft>
              <a:defRPr/>
            </a:pPr>
            <a:r>
              <a:rPr lang="he-IL" dirty="0" smtClean="0">
                <a:solidFill>
                  <a:srgbClr val="1D4C72"/>
                </a:solidFill>
              </a:rPr>
              <a:t>באילו מקרים </a:t>
            </a:r>
            <a:r>
              <a:rPr lang="he-IL" dirty="0" smtClean="0">
                <a:solidFill>
                  <a:schemeClr val="tx2"/>
                </a:solidFill>
              </a:rPr>
              <a:t>מתקיים בין יצורים חיים קשר קיום מסוג תחרות? </a:t>
            </a:r>
          </a:p>
          <a:p>
            <a:pPr fontAlgn="auto">
              <a:spcBef>
                <a:spcPts val="0"/>
              </a:spcBef>
              <a:spcAft>
                <a:spcPts val="0"/>
              </a:spcAft>
              <a:defRPr/>
            </a:pPr>
            <a:r>
              <a:rPr lang="he-IL" dirty="0" smtClean="0">
                <a:solidFill>
                  <a:schemeClr val="tx2"/>
                </a:solidFill>
              </a:rPr>
              <a:t>       </a:t>
            </a:r>
            <a:r>
              <a:rPr lang="he-IL" b="1" dirty="0" smtClean="0">
                <a:solidFill>
                  <a:schemeClr val="tx2"/>
                </a:solidFill>
              </a:rPr>
              <a:t>א.</a:t>
            </a:r>
            <a:r>
              <a:rPr lang="he-IL" dirty="0" smtClean="0">
                <a:solidFill>
                  <a:schemeClr val="tx2"/>
                </a:solidFill>
              </a:rPr>
              <a:t>  כאשר יש טורפים רבים באותה הסביבה. </a:t>
            </a:r>
          </a:p>
          <a:p>
            <a:pPr fontAlgn="auto">
              <a:spcBef>
                <a:spcPts val="0"/>
              </a:spcBef>
              <a:spcAft>
                <a:spcPts val="0"/>
              </a:spcAft>
              <a:defRPr/>
            </a:pPr>
            <a:r>
              <a:rPr lang="he-IL" b="1" dirty="0" smtClean="0">
                <a:solidFill>
                  <a:schemeClr val="tx2"/>
                </a:solidFill>
              </a:rPr>
              <a:t>       ב.</a:t>
            </a:r>
            <a:r>
              <a:rPr lang="he-IL" dirty="0" smtClean="0">
                <a:solidFill>
                  <a:schemeClr val="tx2"/>
                </a:solidFill>
              </a:rPr>
              <a:t>  בכל פעם שיצור חי אחד טורף יצור חי אחר.</a:t>
            </a:r>
          </a:p>
          <a:p>
            <a:pPr fontAlgn="auto">
              <a:spcBef>
                <a:spcPts val="0"/>
              </a:spcBef>
              <a:spcAft>
                <a:spcPts val="0"/>
              </a:spcAft>
              <a:defRPr/>
            </a:pPr>
            <a:r>
              <a:rPr lang="he-IL" b="1" dirty="0" smtClean="0">
                <a:solidFill>
                  <a:schemeClr val="tx2"/>
                </a:solidFill>
              </a:rPr>
              <a:t>       ג.</a:t>
            </a:r>
            <a:r>
              <a:rPr lang="he-IL" dirty="0" smtClean="0">
                <a:solidFill>
                  <a:schemeClr val="tx2"/>
                </a:solidFill>
              </a:rPr>
              <a:t>  בכל פעם שיצורים רבים זקוקים לאותו משאב קיום. </a:t>
            </a:r>
          </a:p>
          <a:p>
            <a:pPr fontAlgn="auto">
              <a:spcBef>
                <a:spcPts val="0"/>
              </a:spcBef>
              <a:spcAft>
                <a:spcPts val="0"/>
              </a:spcAft>
              <a:defRPr/>
            </a:pPr>
            <a:r>
              <a:rPr lang="he-IL" dirty="0" smtClean="0">
                <a:solidFill>
                  <a:schemeClr val="tx2"/>
                </a:solidFill>
              </a:rPr>
              <a:t>       </a:t>
            </a:r>
            <a:r>
              <a:rPr lang="he-IL" b="1" dirty="0" smtClean="0">
                <a:solidFill>
                  <a:schemeClr val="tx2"/>
                </a:solidFill>
              </a:rPr>
              <a:t>ד.</a:t>
            </a:r>
            <a:r>
              <a:rPr lang="he-IL" dirty="0" smtClean="0">
                <a:solidFill>
                  <a:schemeClr val="tx2"/>
                </a:solidFill>
              </a:rPr>
              <a:t>  כאשר יש מחסור במשאב קיום כלשהו, לדוגמה, במים</a:t>
            </a:r>
            <a:r>
              <a:rPr lang="he-IL" dirty="0" smtClean="0">
                <a:solidFill>
                  <a:srgbClr val="1D4C72"/>
                </a:solidFill>
              </a:rPr>
              <a:t>. </a:t>
            </a:r>
            <a:endParaRPr lang="he-IL" dirty="0">
              <a:solidFill>
                <a:srgbClr val="1D4C72"/>
              </a:solidFill>
            </a:endParaRPr>
          </a:p>
        </p:txBody>
      </p:sp>
      <p:sp>
        <p:nvSpPr>
          <p:cNvPr id="13" name="Rectangle 12"/>
          <p:cNvSpPr/>
          <p:nvPr/>
        </p:nvSpPr>
        <p:spPr>
          <a:xfrm>
            <a:off x="271463" y="2571179"/>
            <a:ext cx="8196262"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ד.</a:t>
            </a: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DDEDE9-0F26-43A4-9F54-3CAE206D2F23}" type="slidenum">
              <a:rPr lang="he-IL" sz="1800" smtClean="0"/>
              <a:pPr fontAlgn="base">
                <a:spcBef>
                  <a:spcPct val="0"/>
                </a:spcBef>
                <a:spcAft>
                  <a:spcPct val="0"/>
                </a:spcAft>
                <a:defRPr/>
              </a:pPr>
              <a:t>9</a:t>
            </a:fld>
            <a:endParaRPr lang="he-IL" sz="1800" dirty="0" smtClean="0"/>
          </a:p>
        </p:txBody>
      </p:sp>
      <p:sp>
        <p:nvSpPr>
          <p:cNvPr id="37895"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a:t>
            </a:r>
            <a:endParaRPr lang="he-IL" altLang="he-IL" sz="2000" dirty="0" smtClean="0"/>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789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CED995D-4F0D-4FBF-8A44-589F39ECC5F6}" type="slidenum">
              <a:rPr lang="he-IL" altLang="he-IL" sz="1100">
                <a:solidFill>
                  <a:srgbClr val="BFBFBF"/>
                </a:solidFill>
              </a:rPr>
              <a:pPr algn="l" eaLnBrk="1" hangingPunct="1"/>
              <a:t>9</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3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4661</TotalTime>
  <Words>3838</Words>
  <Application>Microsoft Office PowerPoint</Application>
  <PresentationFormat>‫הצגה על המסך (4:3)</PresentationFormat>
  <Paragraphs>603</Paragraphs>
  <Slides>42</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6</vt:i4>
      </vt:variant>
      <vt:variant>
        <vt:lpstr>כותרות שקופיות</vt:lpstr>
      </vt:variant>
      <vt:variant>
        <vt:i4>42</vt:i4>
      </vt:variant>
    </vt:vector>
  </HeadingPairs>
  <TitlesOfParts>
    <vt:vector size="52" baseType="lpstr">
      <vt:lpstr>Arial</vt:lpstr>
      <vt:lpstr>Calibri</vt:lpstr>
      <vt:lpstr>Times New Roman</vt:lpstr>
      <vt:lpstr>Verdana</vt:lpstr>
      <vt:lpstr>1_Office Theme</vt:lpstr>
      <vt:lpstr>2_Office Theme</vt:lpstr>
      <vt:lpstr>14_Office Theme</vt:lpstr>
      <vt:lpstr>3_Office Theme</vt:lpstr>
      <vt:lpstr>19_Office Theme</vt:lpstr>
      <vt:lpstr>4_Office Theme</vt:lpstr>
      <vt:lpstr>מצגת של PowerPoint</vt:lpstr>
      <vt:lpstr>יחסי גומלין</vt:lpstr>
      <vt:lpstr>סוגי יחסי הגומלין</vt:lpstr>
      <vt:lpstr>שאלה 1: סוגי יחסי גומלין</vt:lpstr>
      <vt:lpstr>תשובה</vt:lpstr>
      <vt:lpstr>שאלה 2: תחרות בתוך המין או בין מינים שונים</vt:lpstr>
      <vt:lpstr>תשובה</vt:lpstr>
      <vt:lpstr>שאלה 3: תחרות</vt:lpstr>
      <vt:lpstr>תשובה</vt:lpstr>
      <vt:lpstr>טפילות</vt:lpstr>
      <vt:lpstr>טפילות</vt:lpstr>
      <vt:lpstr>שאלה 4</vt:lpstr>
      <vt:lpstr>תשובה: יחסי הדדיות (דבורה-צמחים)</vt:lpstr>
      <vt:lpstr>שאלה 5: יחסי הדדיות (פרה-חיידקים מפרקי תאית)</vt:lpstr>
      <vt:lpstr>תשובה</vt:lpstr>
      <vt:lpstr>שאלה 6: עוף הדודו</vt:lpstr>
      <vt:lpstr>תשובה</vt:lpstr>
      <vt:lpstr>שאלה 7: קומנסליזם</vt:lpstr>
      <vt:lpstr>שאלה</vt:lpstr>
      <vt:lpstr>שאלה 8</vt:lpstr>
      <vt:lpstr>תשובה: יחסי הדדיות בין צמחים לפטריות (מיקוריזה)</vt:lpstr>
      <vt:lpstr>דוגמאות ליחסי הדדיות בין אורגניזמים</vt:lpstr>
      <vt:lpstr>שאלה 9: חזזית </vt:lpstr>
      <vt:lpstr>תשובה </vt:lpstr>
      <vt:lpstr>שאלה 10 </vt:lpstr>
      <vt:lpstr>תשובה: גרף מחזורי (טורף-נטרף) </vt:lpstr>
      <vt:lpstr>שאלה 11</vt:lpstr>
      <vt:lpstr>תשובה: יחסי טורף נטרף בין חתולי שלג וארנבות שלג </vt:lpstr>
      <vt:lpstr>טורף-נטרף</vt:lpstr>
      <vt:lpstr>שאלה 12</vt:lpstr>
      <vt:lpstr>תשובה</vt:lpstr>
      <vt:lpstr>שאלה 13 סעיף א</vt:lpstr>
      <vt:lpstr>תשובה</vt:lpstr>
      <vt:lpstr>שאלה 13 סעיף ב</vt:lpstr>
      <vt:lpstr>תשובה</vt:lpstr>
      <vt:lpstr>שאלות 15-14</vt:lpstr>
      <vt:lpstr>תשובות </vt:lpstr>
      <vt:lpstr>המדוזות באות</vt:lpstr>
      <vt:lpstr>המדוזות באות – המשך</vt:lpstr>
      <vt:lpstr>שאלות 16–17 </vt:lpstr>
      <vt:lpstr>תשובות </vt:lpstr>
      <vt:lpstr>סיכום: יחסי גומלין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Avichai Halevi</cp:lastModifiedBy>
  <cp:revision>502</cp:revision>
  <dcterms:created xsi:type="dcterms:W3CDTF">2010-09-05T07:07:37Z</dcterms:created>
  <dcterms:modified xsi:type="dcterms:W3CDTF">2017-03-19T12:41:40Z</dcterms:modified>
</cp:coreProperties>
</file>