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00" r:id="rId2"/>
    <p:sldMasterId id="2147483907" r:id="rId3"/>
    <p:sldMasterId id="2147483912" r:id="rId4"/>
    <p:sldMasterId id="2147483916" r:id="rId5"/>
    <p:sldMasterId id="2147483920" r:id="rId6"/>
  </p:sldMasterIdLst>
  <p:notesMasterIdLst>
    <p:notesMasterId r:id="rId55"/>
  </p:notesMasterIdLst>
  <p:sldIdLst>
    <p:sldId id="449" r:id="rId7"/>
    <p:sldId id="426" r:id="rId8"/>
    <p:sldId id="350" r:id="rId9"/>
    <p:sldId id="435" r:id="rId10"/>
    <p:sldId id="436" r:id="rId11"/>
    <p:sldId id="429" r:id="rId12"/>
    <p:sldId id="390" r:id="rId13"/>
    <p:sldId id="395" r:id="rId14"/>
    <p:sldId id="430" r:id="rId15"/>
    <p:sldId id="431" r:id="rId16"/>
    <p:sldId id="353" r:id="rId17"/>
    <p:sldId id="396" r:id="rId18"/>
    <p:sldId id="392" r:id="rId19"/>
    <p:sldId id="450" r:id="rId20"/>
    <p:sldId id="410" r:id="rId21"/>
    <p:sldId id="411" r:id="rId22"/>
    <p:sldId id="397" r:id="rId23"/>
    <p:sldId id="412" r:id="rId24"/>
    <p:sldId id="398" r:id="rId25"/>
    <p:sldId id="413" r:id="rId26"/>
    <p:sldId id="443" r:id="rId27"/>
    <p:sldId id="441" r:id="rId28"/>
    <p:sldId id="442" r:id="rId29"/>
    <p:sldId id="444" r:id="rId30"/>
    <p:sldId id="351" r:id="rId31"/>
    <p:sldId id="352" r:id="rId32"/>
    <p:sldId id="355" r:id="rId33"/>
    <p:sldId id="360" r:id="rId34"/>
    <p:sldId id="362" r:id="rId35"/>
    <p:sldId id="364" r:id="rId36"/>
    <p:sldId id="377" r:id="rId37"/>
    <p:sldId id="382" r:id="rId38"/>
    <p:sldId id="383" r:id="rId39"/>
    <p:sldId id="446" r:id="rId40"/>
    <p:sldId id="445" r:id="rId41"/>
    <p:sldId id="387" r:id="rId42"/>
    <p:sldId id="388" r:id="rId43"/>
    <p:sldId id="414" r:id="rId44"/>
    <p:sldId id="415" r:id="rId45"/>
    <p:sldId id="418" r:id="rId46"/>
    <p:sldId id="433" r:id="rId47"/>
    <p:sldId id="420" r:id="rId48"/>
    <p:sldId id="432" r:id="rId49"/>
    <p:sldId id="421" r:id="rId50"/>
    <p:sldId id="448" r:id="rId51"/>
    <p:sldId id="425" r:id="rId52"/>
    <p:sldId id="439" r:id="rId53"/>
    <p:sldId id="447" r:id="rId54"/>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006600"/>
    <a:srgbClr val="FF6600"/>
    <a:srgbClr val="FFFCF7"/>
    <a:srgbClr val="038EED"/>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40" d="100"/>
          <a:sy n="40" d="100"/>
        </p:scale>
        <p:origin x="-2022"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789FB79-CF19-430F-8B0D-FE359EFBBF22}" type="datetimeFigureOut">
              <a:rPr lang="he-IL"/>
              <a:pPr>
                <a:defRPr/>
              </a:pPr>
              <a:t>י'/טבת/תשע"ח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45247170-9C59-4605-85C7-94BF72AE6FFD}" type="slidenum">
              <a:rPr lang="he-IL"/>
              <a:pPr>
                <a:defRPr/>
              </a:pPr>
              <a:t>‹#›</a:t>
            </a:fld>
            <a:endParaRPr lang="he-IL" dirty="0"/>
          </a:p>
        </p:txBody>
      </p:sp>
    </p:spTree>
    <p:extLst>
      <p:ext uri="{BB962C8B-B14F-4D97-AF65-F5344CB8AC3E}">
        <p14:creationId xmlns:p14="http://schemas.microsoft.com/office/powerpoint/2010/main" val="331702209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A1567F-6E50-435F-8725-6061FB40F143}" type="slidenum">
              <a:rPr lang="he-IL" smtClean="0"/>
              <a:pPr fontAlgn="base">
                <a:spcBef>
                  <a:spcPct val="0"/>
                </a:spcBef>
                <a:spcAft>
                  <a:spcPct val="0"/>
                </a:spcAft>
                <a:defRPr/>
              </a:pPr>
              <a:t>1</a:t>
            </a:fld>
            <a:endParaRPr lang="he-IL" dirty="0"/>
          </a:p>
        </p:txBody>
      </p:sp>
    </p:spTree>
    <p:extLst>
      <p:ext uri="{BB962C8B-B14F-4D97-AF65-F5344CB8AC3E}">
        <p14:creationId xmlns:p14="http://schemas.microsoft.com/office/powerpoint/2010/main" val="112574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1EAC1BA6-EC74-4605-BD26-0A23FFDBCABF}"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1292323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E238097-5405-462E-9F4C-68514DB0D7A3}"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0A69C8-5C95-43E1-BAD8-EE8654BB5558}" type="slidenum">
              <a:rPr lang="he-IL"/>
              <a:pPr>
                <a:defRPr/>
              </a:pPr>
              <a:t>‹#›</a:t>
            </a:fld>
            <a:endParaRPr lang="he-IL" dirty="0"/>
          </a:p>
        </p:txBody>
      </p:sp>
    </p:spTree>
    <p:extLst>
      <p:ext uri="{BB962C8B-B14F-4D97-AF65-F5344CB8AC3E}">
        <p14:creationId xmlns:p14="http://schemas.microsoft.com/office/powerpoint/2010/main" val="185684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323091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127056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335258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3048492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304438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4E6A80-6651-4C29-B1C9-02DD733D3117}"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142875" y="6357938"/>
            <a:ext cx="2133600" cy="365125"/>
          </a:xfrm>
        </p:spPr>
        <p:txBody>
          <a:bodyPr/>
          <a:lstStyle>
            <a:lvl1pPr>
              <a:defRPr sz="1000">
                <a:solidFill>
                  <a:schemeClr val="tx1">
                    <a:lumMod val="65000"/>
                    <a:lumOff val="35000"/>
                  </a:schemeClr>
                </a:solidFill>
              </a:defRPr>
            </a:lvl1pPr>
          </a:lstStyle>
          <a:p>
            <a:pPr>
              <a:defRPr/>
            </a:pPr>
            <a:fld id="{72276E45-3F46-4DBE-8CAD-CAA68A83B3FB}" type="slidenum">
              <a:rPr lang="he-IL">
                <a:solidFill>
                  <a:prstClr val="black">
                    <a:lumMod val="65000"/>
                    <a:lumOff val="35000"/>
                  </a:prstClr>
                </a:solidFill>
              </a:rPr>
              <a:pPr>
                <a:defRPr/>
              </a:pPr>
              <a:t>‹#›</a:t>
            </a:fld>
            <a:endParaRPr lang="he-IL" dirty="0">
              <a:solidFill>
                <a:prstClr val="black">
                  <a:lumMod val="65000"/>
                  <a:lumOff val="35000"/>
                </a:prstClr>
              </a:solidFill>
            </a:endParaRPr>
          </a:p>
        </p:txBody>
      </p:sp>
    </p:spTree>
    <p:extLst>
      <p:ext uri="{BB962C8B-B14F-4D97-AF65-F5344CB8AC3E}">
        <p14:creationId xmlns:p14="http://schemas.microsoft.com/office/powerpoint/2010/main" val="276665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186451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1500721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299583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3EAE264-49BD-452D-B392-D16C226B17F6}"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05F064-D2E1-4AA2-81A1-A70344300041}" type="slidenum">
              <a:rPr lang="he-IL"/>
              <a:pPr>
                <a:defRPr/>
              </a:pPr>
              <a:t>‹#›</a:t>
            </a:fld>
            <a:endParaRPr lang="he-IL" dirty="0"/>
          </a:p>
        </p:txBody>
      </p:sp>
    </p:spTree>
    <p:extLst>
      <p:ext uri="{BB962C8B-B14F-4D97-AF65-F5344CB8AC3E}">
        <p14:creationId xmlns:p14="http://schemas.microsoft.com/office/powerpoint/2010/main" val="20888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F293740-5B1A-417D-A10B-C2B2FBD235CA}" type="slidenum">
              <a:rPr lang="he-IL"/>
              <a:pPr>
                <a:defRPr/>
              </a:pPr>
              <a:t>‹#›</a:t>
            </a:fld>
            <a:endParaRPr lang="he-IL" dirty="0"/>
          </a:p>
        </p:txBody>
      </p:sp>
    </p:spTree>
    <p:extLst>
      <p:ext uri="{BB962C8B-B14F-4D97-AF65-F5344CB8AC3E}">
        <p14:creationId xmlns:p14="http://schemas.microsoft.com/office/powerpoint/2010/main" val="420147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D8142B-270A-436D-898D-7E1DFEE93251}" type="slidenum">
              <a:rPr lang="he-IL"/>
              <a:pPr>
                <a:defRPr/>
              </a:pPr>
              <a:t>‹#›</a:t>
            </a:fld>
            <a:endParaRPr lang="he-IL" dirty="0"/>
          </a:p>
        </p:txBody>
      </p:sp>
    </p:spTree>
    <p:extLst>
      <p:ext uri="{BB962C8B-B14F-4D97-AF65-F5344CB8AC3E}">
        <p14:creationId xmlns:p14="http://schemas.microsoft.com/office/powerpoint/2010/main" val="3239314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364414-7E74-42E2-8BBD-8285918326C7}" type="slidenum">
              <a:rPr lang="he-IL"/>
              <a:pPr>
                <a:defRPr/>
              </a:pPr>
              <a:t>‹#›</a:t>
            </a:fld>
            <a:endParaRPr lang="he-IL" dirty="0"/>
          </a:p>
        </p:txBody>
      </p:sp>
    </p:spTree>
    <p:extLst>
      <p:ext uri="{BB962C8B-B14F-4D97-AF65-F5344CB8AC3E}">
        <p14:creationId xmlns:p14="http://schemas.microsoft.com/office/powerpoint/2010/main" val="229037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3EAE264-49BD-452D-B392-D16C226B17F6}"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05F064-D2E1-4AA2-81A1-A70344300041}" type="slidenum">
              <a:rPr lang="he-IL"/>
              <a:pPr>
                <a:defRPr/>
              </a:pPr>
              <a:t>‹#›</a:t>
            </a:fld>
            <a:endParaRPr lang="he-IL" dirty="0"/>
          </a:p>
        </p:txBody>
      </p:sp>
    </p:spTree>
    <p:extLst>
      <p:ext uri="{BB962C8B-B14F-4D97-AF65-F5344CB8AC3E}">
        <p14:creationId xmlns:p14="http://schemas.microsoft.com/office/powerpoint/2010/main" val="2768328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D8142B-270A-436D-898D-7E1DFEE93251}" type="slidenum">
              <a:rPr lang="he-IL"/>
              <a:pPr>
                <a:defRPr/>
              </a:pPr>
              <a:t>‹#›</a:t>
            </a:fld>
            <a:endParaRPr lang="he-IL" dirty="0"/>
          </a:p>
        </p:txBody>
      </p:sp>
    </p:spTree>
    <p:extLst>
      <p:ext uri="{BB962C8B-B14F-4D97-AF65-F5344CB8AC3E}">
        <p14:creationId xmlns:p14="http://schemas.microsoft.com/office/powerpoint/2010/main" val="359324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364414-7E74-42E2-8BBD-8285918326C7}" type="slidenum">
              <a:rPr lang="he-IL"/>
              <a:pPr>
                <a:defRPr/>
              </a:pPr>
              <a:t>‹#›</a:t>
            </a:fld>
            <a:endParaRPr lang="he-IL" dirty="0"/>
          </a:p>
        </p:txBody>
      </p:sp>
    </p:spTree>
    <p:extLst>
      <p:ext uri="{BB962C8B-B14F-4D97-AF65-F5344CB8AC3E}">
        <p14:creationId xmlns:p14="http://schemas.microsoft.com/office/powerpoint/2010/main" val="258733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8277E9F-310B-4C09-B625-BBFA85D8319E}"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BA2AECD-C236-40F5-BEC4-0B48D80B8093}" type="slidenum">
              <a:rPr lang="he-IL"/>
              <a:pPr>
                <a:defRPr/>
              </a:pPr>
              <a:t>‹#›</a:t>
            </a:fld>
            <a:endParaRPr lang="he-IL" dirty="0"/>
          </a:p>
        </p:txBody>
      </p:sp>
    </p:spTree>
    <p:extLst>
      <p:ext uri="{BB962C8B-B14F-4D97-AF65-F5344CB8AC3E}">
        <p14:creationId xmlns:p14="http://schemas.microsoft.com/office/powerpoint/2010/main" val="153630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412ED29-4028-4773-AC66-0EE7697D9B72}" type="slidenum">
              <a:rPr lang="he-IL"/>
              <a:pPr>
                <a:defRPr/>
              </a:pPr>
              <a:t>‹#›</a:t>
            </a:fld>
            <a:endParaRPr lang="he-IL" dirty="0"/>
          </a:p>
        </p:txBody>
      </p:sp>
    </p:spTree>
    <p:extLst>
      <p:ext uri="{BB962C8B-B14F-4D97-AF65-F5344CB8AC3E}">
        <p14:creationId xmlns:p14="http://schemas.microsoft.com/office/powerpoint/2010/main" val="3724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81281A-6897-47BA-8A61-D78EF0C606F7}"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C690EF0-B760-4CD5-9328-EC92FFD67EFF}" type="slidenum">
              <a:rPr lang="he-IL"/>
              <a:pPr>
                <a:defRPr/>
              </a:pPr>
              <a:t>‹#›</a:t>
            </a:fld>
            <a:endParaRPr lang="he-IL" dirty="0"/>
          </a:p>
        </p:txBody>
      </p:sp>
    </p:spTree>
    <p:extLst>
      <p:ext uri="{BB962C8B-B14F-4D97-AF65-F5344CB8AC3E}">
        <p14:creationId xmlns:p14="http://schemas.microsoft.com/office/powerpoint/2010/main" val="281476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BE0339F5-046D-46B9-91EE-0D3AB62FAF74}"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46FC0F7-6885-4977-9795-B0003549D39C}" type="slidenum">
              <a:rPr lang="he-IL"/>
              <a:pPr>
                <a:defRPr/>
              </a:pPr>
              <a:t>‹#›</a:t>
            </a:fld>
            <a:endParaRPr lang="he-IL" dirty="0"/>
          </a:p>
        </p:txBody>
      </p:sp>
    </p:spTree>
    <p:extLst>
      <p:ext uri="{BB962C8B-B14F-4D97-AF65-F5344CB8AC3E}">
        <p14:creationId xmlns:p14="http://schemas.microsoft.com/office/powerpoint/2010/main" val="12353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139137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321904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188374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95356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B1567E-DDEE-43B4-A8EC-C0A0F87DDB04}"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287EDF9-6F4D-40D6-8280-3294036821C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5" r:id="rId4"/>
    <p:sldLayoutId id="21474838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22501262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extLst>
      <p:ext uri="{BB962C8B-B14F-4D97-AF65-F5344CB8AC3E}">
        <p14:creationId xmlns:p14="http://schemas.microsoft.com/office/powerpoint/2010/main" val="35707798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extLst>
      <p:ext uri="{BB962C8B-B14F-4D97-AF65-F5344CB8AC3E}">
        <p14:creationId xmlns:p14="http://schemas.microsoft.com/office/powerpoint/2010/main" val="17647254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F33CAD-ADC1-4783-A453-A4880B97F90D}"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3EAB88-22E7-416C-BABD-D6A9C3FB834E}" type="slidenum">
              <a:rPr lang="he-IL"/>
              <a:pPr>
                <a:defRPr/>
              </a:pPr>
              <a:t>‹#›</a:t>
            </a:fld>
            <a:endParaRPr lang="he-IL" dirty="0"/>
          </a:p>
        </p:txBody>
      </p:sp>
    </p:spTree>
    <p:extLst>
      <p:ext uri="{BB962C8B-B14F-4D97-AF65-F5344CB8AC3E}">
        <p14:creationId xmlns:p14="http://schemas.microsoft.com/office/powerpoint/2010/main" val="200803945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F33CAD-ADC1-4783-A453-A4880B97F90D}"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3EAB88-22E7-416C-BABD-D6A9C3FB834E}" type="slidenum">
              <a:rPr lang="he-IL"/>
              <a:pPr>
                <a:defRPr/>
              </a:pPr>
              <a:t>‹#›</a:t>
            </a:fld>
            <a:endParaRPr lang="he-IL" dirty="0"/>
          </a:p>
        </p:txBody>
      </p:sp>
    </p:spTree>
    <p:extLst>
      <p:ext uri="{BB962C8B-B14F-4D97-AF65-F5344CB8AC3E}">
        <p14:creationId xmlns:p14="http://schemas.microsoft.com/office/powerpoint/2010/main" val="212342750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0GxXt0fG2I"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e.wikipedia.org/wiki/%D7%A7%D7%95%D7%91%D7%A5:Golden_Jackal_sa02.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Y921Of0F5U" TargetMode="External"/><Relationship Id="rId2" Type="http://schemas.openxmlformats.org/officeDocument/2006/relationships/hyperlink" Target="https://www.youtube.com/watch?v=KFKInnzunp0"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www.pikiwiki.org.il/?action=gallery&amp;freetext=&#1490;&#1502;&#1500;" TargetMode="Externa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upload.wikimedia.org/wikipedia/commons/5/5d/TAzooAnimal2.jpg" TargetMode="External"/><Relationship Id="rId1" Type="http://schemas.openxmlformats.org/officeDocument/2006/relationships/slideLayout" Target="../slideLayouts/slideLayout5.xml"/><Relationship Id="rId6" Type="http://schemas.openxmlformats.org/officeDocument/2006/relationships/hyperlink" Target="http://www.dinosoria.com/grand_nord.htm" TargetMode="External"/><Relationship Id="rId5" Type="http://schemas.openxmlformats.org/officeDocument/2006/relationships/hyperlink" Target="http://he.wikipedia.org/wiki/%D7%A7%D7%95%D7%91%D7%A5:TAzooAnimal2.jpg" TargetMode="Externa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hyperlink" Target="http://he.wikipedia.org/wiki/%D7%A7%D7%95%D7%91%D7%A5:Golden_Jackal_sa02.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S9GLbCd5wc" TargetMode="External"/><Relationship Id="rId2" Type="http://schemas.openxmlformats.org/officeDocument/2006/relationships/hyperlink" Target="https://www.youtube.com/watch?v=KFKInnzunp0"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b0GxXt0fG2I"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1124744"/>
            <a:ext cx="8143875"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mn-lt"/>
                <a:cs typeface="+mn-cs"/>
              </a:rPr>
              <a:t> התאמות אורגניזמים לבית הגידול</a:t>
            </a:r>
          </a:p>
        </p:txBody>
      </p:sp>
      <p:sp>
        <p:nvSpPr>
          <p:cNvPr id="18" name="Rectangle 17"/>
          <p:cNvSpPr/>
          <p:nvPr/>
        </p:nvSpPr>
        <p:spPr>
          <a:xfrm>
            <a:off x="214313" y="2132856"/>
            <a:ext cx="8715375" cy="235774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buFontTx/>
              <a:buBlip>
                <a:blip r:embed="rId3"/>
              </a:buBlip>
              <a:defRPr/>
            </a:pPr>
            <a:r>
              <a:rPr lang="he-IL" sz="2000" dirty="0">
                <a:solidFill>
                  <a:schemeClr val="tx1"/>
                </a:solidFill>
              </a:rPr>
              <a:t> הגורמים שהאורגניזם צריך להיות מותאם להם, כדי לשרוד בסביבה </a:t>
            </a:r>
            <a:r>
              <a:rPr lang="he-IL" sz="2000" dirty="0">
                <a:solidFill>
                  <a:srgbClr val="006600"/>
                </a:solidFill>
              </a:rPr>
              <a:t>ש</a:t>
            </a:r>
            <a:r>
              <a:rPr lang="he-IL" sz="2000" dirty="0">
                <a:solidFill>
                  <a:schemeClr val="tx1"/>
                </a:solidFill>
              </a:rPr>
              <a:t>הוא חי בה. </a:t>
            </a:r>
            <a:endParaRPr lang="he-IL" sz="800" dirty="0">
              <a:solidFill>
                <a:schemeClr val="tx1"/>
              </a:solidFill>
            </a:endParaRPr>
          </a:p>
          <a:p>
            <a:pPr fontAlgn="auto">
              <a:lnSpc>
                <a:spcPct val="150000"/>
              </a:lnSpc>
              <a:spcBef>
                <a:spcPts val="0"/>
              </a:spcBef>
              <a:spcAft>
                <a:spcPts val="0"/>
              </a:spcAft>
              <a:buFontTx/>
              <a:buBlip>
                <a:blip r:embed="rId3"/>
              </a:buBlip>
              <a:defRPr/>
            </a:pPr>
            <a:r>
              <a:rPr lang="en-US" sz="2000" dirty="0">
                <a:solidFill>
                  <a:schemeClr val="tx1"/>
                </a:solidFill>
              </a:rPr>
              <a:t> </a:t>
            </a:r>
            <a:r>
              <a:rPr lang="he-IL" sz="2000" dirty="0">
                <a:solidFill>
                  <a:schemeClr val="tx1"/>
                </a:solidFill>
              </a:rPr>
              <a:t>סוגי התאמות: התאמה מורפולוגית, התאמה פיזיולוגית-ביוכימית והתאמה התנהגותית. </a:t>
            </a:r>
            <a:endParaRPr lang="he-IL" sz="800" dirty="0">
              <a:solidFill>
                <a:schemeClr val="tx1"/>
              </a:solidFill>
            </a:endParaRPr>
          </a:p>
          <a:p>
            <a:pPr fontAlgn="auto">
              <a:lnSpc>
                <a:spcPct val="150000"/>
              </a:lnSpc>
              <a:spcBef>
                <a:spcPts val="0"/>
              </a:spcBef>
              <a:spcAft>
                <a:spcPts val="0"/>
              </a:spcAft>
              <a:buFontTx/>
              <a:buBlip>
                <a:blip r:embed="rId3"/>
              </a:buBlip>
              <a:defRPr/>
            </a:pPr>
            <a:r>
              <a:rPr lang="en-US" sz="2000" dirty="0">
                <a:solidFill>
                  <a:schemeClr val="tx1"/>
                </a:solidFill>
              </a:rPr>
              <a:t> </a:t>
            </a:r>
            <a:r>
              <a:rPr lang="he-IL" sz="2000" dirty="0">
                <a:solidFill>
                  <a:schemeClr val="tx1"/>
                </a:solidFill>
              </a:rPr>
              <a:t>התחמקות מתנאי סביבה לא נוחים. </a:t>
            </a:r>
          </a:p>
          <a:p>
            <a:pPr fontAlgn="auto">
              <a:lnSpc>
                <a:spcPct val="150000"/>
              </a:lnSpc>
              <a:spcBef>
                <a:spcPts val="0"/>
              </a:spcBef>
              <a:spcAft>
                <a:spcPts val="0"/>
              </a:spcAft>
              <a:buFontTx/>
              <a:buBlip>
                <a:blip r:embed="rId3"/>
              </a:buBlip>
              <a:defRPr/>
            </a:pPr>
            <a:r>
              <a:rPr lang="he-IL" sz="2000" dirty="0">
                <a:solidFill>
                  <a:schemeClr val="tx1"/>
                </a:solidFill>
              </a:rPr>
              <a:t> דוגמאות להתאמות לסביבה ים תיכונית ומדברית ולסביבה מימית</a:t>
            </a:r>
          </a:p>
          <a:p>
            <a:pPr fontAlgn="auto">
              <a:lnSpc>
                <a:spcPct val="150000"/>
              </a:lnSpc>
              <a:spcBef>
                <a:spcPts val="0"/>
              </a:spcBef>
              <a:spcAft>
                <a:spcPts val="0"/>
              </a:spcAft>
              <a:buFontTx/>
              <a:buBlip>
                <a:blip r:embed="rId3"/>
              </a:buBlip>
              <a:defRPr/>
            </a:pPr>
            <a:r>
              <a:rPr lang="he-IL" sz="2000" dirty="0">
                <a:solidFill>
                  <a:schemeClr val="tx1"/>
                </a:solidFill>
              </a:rPr>
              <a:t> התאמה ו</a:t>
            </a:r>
            <a:r>
              <a:rPr lang="he-IL" sz="2000" dirty="0">
                <a:solidFill>
                  <a:srgbClr val="000000"/>
                </a:solidFill>
                <a:latin typeface="Calibri" pitchFamily="34" charset="0"/>
              </a:rPr>
              <a:t>כְּ</a:t>
            </a:r>
            <a:r>
              <a:rPr lang="he-IL" sz="2000" kern="0" dirty="0">
                <a:solidFill>
                  <a:prstClr val="black"/>
                </a:solidFill>
              </a:rPr>
              <a:t>שִירוּת</a:t>
            </a:r>
            <a:endParaRPr lang="he-IL" sz="2000" dirty="0">
              <a:solidFill>
                <a:schemeClr val="tx1"/>
              </a:solidFill>
            </a:endParaRPr>
          </a:p>
          <a:p>
            <a:pPr fontAlgn="auto">
              <a:lnSpc>
                <a:spcPct val="150000"/>
              </a:lnSpc>
              <a:spcBef>
                <a:spcPts val="0"/>
              </a:spcBef>
              <a:spcAft>
                <a:spcPts val="0"/>
              </a:spcAft>
              <a:defRPr/>
            </a:pPr>
            <a:endParaRPr lang="he-IL" sz="800" dirty="0">
              <a:solidFill>
                <a:schemeClr val="tx1"/>
              </a:solidFill>
            </a:endParaRPr>
          </a:p>
          <a:p>
            <a:pPr fontAlgn="auto">
              <a:spcBef>
                <a:spcPts val="0"/>
              </a:spcBef>
              <a:spcAft>
                <a:spcPts val="0"/>
              </a:spcAft>
              <a:defRPr/>
            </a:pPr>
            <a:endParaRPr lang="he-IL" sz="2000" dirty="0">
              <a:solidFill>
                <a:schemeClr val="tx1"/>
              </a:solidFill>
            </a:endParaRPr>
          </a:p>
        </p:txBody>
      </p:sp>
      <p:sp>
        <p:nvSpPr>
          <p:cNvPr id="6149" name="Rectangle 18"/>
          <p:cNvSpPr>
            <a:spLocks noChangeArrowheads="1"/>
          </p:cNvSpPr>
          <p:nvPr/>
        </p:nvSpPr>
        <p:spPr bwMode="auto">
          <a:xfrm>
            <a:off x="7296150" y="1772816"/>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785813" y="354013"/>
            <a:ext cx="814387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mn-lt"/>
                <a:cs typeface="+mn-cs"/>
              </a:rPr>
              <a:t>אקולוגיה</a:t>
            </a:r>
          </a:p>
        </p:txBody>
      </p:sp>
      <p:sp>
        <p:nvSpPr>
          <p:cNvPr id="8"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 name="קבוצה 1"/>
          <p:cNvGrpSpPr/>
          <p:nvPr/>
        </p:nvGrpSpPr>
        <p:grpSpPr>
          <a:xfrm>
            <a:off x="579384" y="4613773"/>
            <a:ext cx="8182724" cy="2059492"/>
            <a:chOff x="1036336" y="4828732"/>
            <a:chExt cx="7975040" cy="1772158"/>
          </a:xfrm>
        </p:grpSpPr>
        <p:sp>
          <p:nvSpPr>
            <p:cNvPr id="11" name="TextBox 10"/>
            <p:cNvSpPr txBox="1"/>
            <p:nvPr/>
          </p:nvSpPr>
          <p:spPr bwMode="auto">
            <a:xfrm>
              <a:off x="7535001" y="6313552"/>
              <a:ext cx="1476375" cy="28733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050" b="1" dirty="0">
                  <a:solidFill>
                    <a:prstClr val="black"/>
                  </a:solidFill>
                </a:rPr>
                <a:t>צילום: אמנון תמרי © </a:t>
              </a:r>
            </a:p>
            <a:p>
              <a:pPr fontAlgn="auto">
                <a:spcBef>
                  <a:spcPts val="0"/>
                </a:spcBef>
                <a:spcAft>
                  <a:spcPts val="0"/>
                </a:spcAft>
                <a:defRPr/>
              </a:pPr>
              <a:r>
                <a:rPr lang="he-IL" sz="1050"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nvGrpSpPr>
            <p:cNvPr id="12" name="קבוצה 11"/>
            <p:cNvGrpSpPr/>
            <p:nvPr/>
          </p:nvGrpSpPr>
          <p:grpSpPr>
            <a:xfrm>
              <a:off x="1036336" y="6313556"/>
              <a:ext cx="5226352" cy="277937"/>
              <a:chOff x="177385" y="5657960"/>
              <a:chExt cx="6317740" cy="419461"/>
            </a:xfrm>
          </p:grpSpPr>
          <p:sp>
            <p:nvSpPr>
              <p:cNvPr id="15" name="מלבן 14"/>
              <p:cNvSpPr/>
              <p:nvPr/>
            </p:nvSpPr>
            <p:spPr>
              <a:xfrm>
                <a:off x="3219943" y="5657960"/>
                <a:ext cx="3275182" cy="38320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a:ea typeface="Calibri"/>
                    <a:cs typeface="Arial"/>
                  </a:rPr>
                  <a:t>©istockphoto.com/</a:t>
                </a:r>
                <a:r>
                  <a:rPr kumimoji="0" lang="en-US" sz="1050" b="0" i="0" u="none" strike="noStrike" kern="0" cap="none" spc="0" normalizeH="0" baseline="0" noProof="0" dirty="0" err="1">
                    <a:ln>
                      <a:noFill/>
                    </a:ln>
                    <a:solidFill>
                      <a:prstClr val="black"/>
                    </a:solidFill>
                    <a:effectLst/>
                    <a:uLnTx/>
                    <a:uFillTx/>
                    <a:latin typeface="Calibri"/>
                    <a:ea typeface="Calibri"/>
                    <a:cs typeface="Arial"/>
                  </a:rPr>
                  <a:t>GentooMultimediaLimited</a:t>
                </a:r>
                <a:endParaRPr kumimoji="0" lang="en-US" sz="1050" b="0" i="0" u="none" strike="noStrike" kern="0" cap="none" spc="0" normalizeH="0" baseline="0" noProof="0" dirty="0">
                  <a:ln>
                    <a:noFill/>
                  </a:ln>
                  <a:solidFill>
                    <a:prstClr val="black"/>
                  </a:solidFill>
                  <a:effectLst/>
                  <a:uLnTx/>
                  <a:uFillTx/>
                  <a:latin typeface="Calibri"/>
                  <a:ea typeface="Calibri"/>
                  <a:cs typeface="Arial"/>
                </a:endParaRPr>
              </a:p>
            </p:txBody>
          </p:sp>
          <p:sp>
            <p:nvSpPr>
              <p:cNvPr id="16" name="מלבן 15"/>
              <p:cNvSpPr/>
              <p:nvPr/>
            </p:nvSpPr>
            <p:spPr>
              <a:xfrm>
                <a:off x="177385" y="5694212"/>
                <a:ext cx="2498145" cy="38320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Calibri"/>
                    <a:ea typeface="Calibri"/>
                    <a:cs typeface="Arial"/>
                  </a:rPr>
                  <a:t>Daviddarom</a:t>
                </a:r>
                <a:r>
                  <a:rPr kumimoji="0" lang="en-US" sz="1050" b="0" i="0" u="none" strike="noStrike" kern="0" cap="none" spc="0" normalizeH="0" baseline="0" noProof="0" dirty="0">
                    <a:ln>
                      <a:noFill/>
                    </a:ln>
                    <a:solidFill>
                      <a:prstClr val="black"/>
                    </a:solidFill>
                    <a:effectLst/>
                    <a:uLnTx/>
                    <a:uFillTx/>
                    <a:latin typeface="Calibri"/>
                    <a:ea typeface="Calibri"/>
                    <a:cs typeface="Arial"/>
                  </a:rPr>
                  <a:t>, Wikimedia commons</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4828732"/>
              <a:ext cx="26670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13" y="4832443"/>
              <a:ext cx="2671191" cy="152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4828732"/>
              <a:ext cx="2283061" cy="153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6274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10</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100027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2:</a:t>
            </a:r>
          </a:p>
          <a:p>
            <a:pPr>
              <a:spcAft>
                <a:spcPts val="600"/>
              </a:spcAft>
              <a:defRPr/>
            </a:pPr>
            <a:r>
              <a:rPr lang="he-IL" dirty="0">
                <a:solidFill>
                  <a:srgbClr val="1F497D"/>
                </a:solidFill>
              </a:rPr>
              <a:t>התבוננו </a:t>
            </a:r>
            <a:r>
              <a:rPr lang="he-IL" dirty="0">
                <a:solidFill>
                  <a:srgbClr val="1F497D"/>
                </a:solidFill>
                <a:hlinkClick r:id="rId2"/>
              </a:rPr>
              <a:t>בסרט</a:t>
            </a:r>
            <a:r>
              <a:rPr lang="he-IL" dirty="0">
                <a:solidFill>
                  <a:srgbClr val="1F497D"/>
                </a:solidFill>
              </a:rPr>
              <a:t> המתאר לביאה טורפת חזיר יבלות.</a:t>
            </a:r>
          </a:p>
          <a:p>
            <a:pPr>
              <a:spcAft>
                <a:spcPts val="600"/>
              </a:spcAft>
              <a:defRPr/>
            </a:pPr>
            <a:r>
              <a:rPr lang="he-IL" dirty="0">
                <a:solidFill>
                  <a:srgbClr val="1F497D"/>
                </a:solidFill>
                <a:latin typeface="Narkisim"/>
                <a:cs typeface="Arial"/>
              </a:rPr>
              <a:t>מהן התאמות הלביאה לטריפה יעילה?</a:t>
            </a:r>
          </a:p>
        </p:txBody>
      </p:sp>
      <p:sp>
        <p:nvSpPr>
          <p:cNvPr id="10" name="Rectangle 12"/>
          <p:cNvSpPr/>
          <p:nvPr/>
        </p:nvSpPr>
        <p:spPr>
          <a:xfrm>
            <a:off x="428625" y="2857500"/>
            <a:ext cx="8053388" cy="18430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noProof="1">
                <a:solidFill>
                  <a:prstClr val="black"/>
                </a:solidFill>
              </a:rPr>
              <a:t>צבע הפרווה של הלביאה צהבהב כמו צבע העשב ולכן היא מוסווית – התאמה מיבנית.</a:t>
            </a:r>
          </a:p>
          <a:p>
            <a:pPr fontAlgn="auto">
              <a:spcBef>
                <a:spcPts val="0"/>
              </a:spcBef>
              <a:spcAft>
                <a:spcPts val="0"/>
              </a:spcAft>
              <a:defRPr/>
            </a:pPr>
            <a:r>
              <a:rPr lang="he-IL" noProof="1">
                <a:solidFill>
                  <a:prstClr val="black"/>
                </a:solidFill>
              </a:rPr>
              <a:t>היא מתקרבת בשקט בהליכה שפופה כאשר החזיר מוריד את ראשו לאכול, ונעצרת כאשר הוא מרים את ראשו – התאמה התנהגותית.</a:t>
            </a:r>
          </a:p>
          <a:p>
            <a:pPr fontAlgn="auto">
              <a:spcBef>
                <a:spcPts val="0"/>
              </a:spcBef>
              <a:spcAft>
                <a:spcPts val="0"/>
              </a:spcAft>
              <a:defRPr/>
            </a:pPr>
            <a:r>
              <a:rPr lang="he-IL" noProof="1">
                <a:solidFill>
                  <a:prstClr val="black"/>
                </a:solidFill>
              </a:rPr>
              <a:t>יש לה שרירים חזקים ומבנה גוף המאפשר ריצה מהירה – התאמה מבנית.</a:t>
            </a:r>
          </a:p>
          <a:p>
            <a:pPr fontAlgn="auto">
              <a:spcBef>
                <a:spcPts val="0"/>
              </a:spcBef>
              <a:spcAft>
                <a:spcPts val="0"/>
              </a:spcAft>
              <a:defRPr/>
            </a:pPr>
            <a:r>
              <a:rPr lang="he-IL" noProof="1">
                <a:solidFill>
                  <a:prstClr val="black"/>
                </a:solidFill>
              </a:rPr>
              <a:t>יש לה ניבים חדים המסייעים לה לקרוע את הטרף – התאמה מיבנית.</a:t>
            </a:r>
          </a:p>
          <a:p>
            <a:pPr fontAlgn="auto">
              <a:spcBef>
                <a:spcPts val="0"/>
              </a:spcBef>
              <a:spcAft>
                <a:spcPts val="0"/>
              </a:spcAft>
              <a:defRPr/>
            </a:pPr>
            <a:endParaRPr lang="he-IL" noProof="1">
              <a:solidFill>
                <a:prstClr val="black"/>
              </a:solidFill>
            </a:endParaRPr>
          </a:p>
        </p:txBody>
      </p:sp>
    </p:spTree>
    <p:extLst>
      <p:ext uri="{BB962C8B-B14F-4D97-AF65-F5344CB8AC3E}">
        <p14:creationId xmlns:p14="http://schemas.microsoft.com/office/powerpoint/2010/main" val="212114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405FAA-6EC2-4974-885E-4E81563C895F}" type="slidenum">
              <a:rPr lang="he-IL" sz="1800" smtClean="0"/>
              <a:pPr fontAlgn="base">
                <a:spcBef>
                  <a:spcPct val="0"/>
                </a:spcBef>
                <a:spcAft>
                  <a:spcPct val="0"/>
                </a:spcAft>
                <a:defRPr/>
              </a:pPr>
              <a:t>11</a:t>
            </a:fld>
            <a:endParaRPr lang="he-IL" sz="1800" dirty="0"/>
          </a:p>
        </p:txBody>
      </p:sp>
      <p:sp>
        <p:nvSpPr>
          <p:cNvPr id="9" name="כותרת 8"/>
          <p:cNvSpPr>
            <a:spLocks noGrp="1"/>
          </p:cNvSpPr>
          <p:nvPr>
            <p:ph type="title"/>
          </p:nvPr>
        </p:nvSpPr>
        <p:spPr>
          <a:xfrm>
            <a:off x="262731" y="44624"/>
            <a:ext cx="8229600" cy="439737"/>
          </a:xfrm>
        </p:spPr>
        <p:txBody>
          <a:bodyPr/>
          <a:lstStyle/>
          <a:p>
            <a:pPr fontAlgn="auto">
              <a:defRPr/>
            </a:pPr>
            <a:r>
              <a:rPr lang="he-IL" sz="1800" b="1" dirty="0">
                <a:solidFill>
                  <a:srgbClr val="FF6600"/>
                </a:solidFill>
                <a:ea typeface="+mn-ea"/>
              </a:rPr>
              <a:t>שאלה 3: התאמות פרה</a:t>
            </a:r>
            <a:endParaRPr lang="he-IL" sz="1800" dirty="0"/>
          </a:p>
        </p:txBody>
      </p:sp>
      <p:sp>
        <p:nvSpPr>
          <p:cNvPr id="11269" name="Rectangle 10"/>
          <p:cNvSpPr>
            <a:spLocks noChangeArrowheads="1"/>
          </p:cNvSpPr>
          <p:nvPr/>
        </p:nvSpPr>
        <p:spPr bwMode="auto">
          <a:xfrm>
            <a:off x="1714500" y="337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dirty="0"/>
              <a:t/>
            </a:r>
            <a:br>
              <a:rPr lang="en-US" dirty="0"/>
            </a:br>
            <a:endParaRPr lang="en-US" dirty="0"/>
          </a:p>
        </p:txBody>
      </p:sp>
      <p:pic>
        <p:nvPicPr>
          <p:cNvPr id="11270"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8625" y="2770188"/>
            <a:ext cx="55006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5750" y="500063"/>
            <a:ext cx="8183563" cy="261610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tx2"/>
                </a:solidFill>
              </a:rPr>
              <a:t>שאלה 3:</a:t>
            </a:r>
          </a:p>
          <a:p>
            <a:pPr>
              <a:spcAft>
                <a:spcPts val="600"/>
              </a:spcAft>
              <a:defRPr/>
            </a:pPr>
            <a:r>
              <a:rPr lang="he-IL" dirty="0">
                <a:solidFill>
                  <a:schemeClr val="tx2"/>
                </a:solidFill>
              </a:rPr>
              <a:t>בתמונות מתוארת מערכת השיניים והלסתות של הפרה, האופיינית לבעלי חיים צמחוניים.                א. באיזה סוג התאמה מדובר?                                                                                                                       ב. בכרס הפרה יש חיידקים החיים אתה בדו-קיום הקרוי סימביוזה הדדית (נלמד עליה בפרק</a:t>
            </a:r>
          </a:p>
          <a:p>
            <a:pPr>
              <a:spcAft>
                <a:spcPts val="600"/>
              </a:spcAft>
              <a:defRPr/>
            </a:pPr>
            <a:r>
              <a:rPr lang="he-IL" dirty="0">
                <a:solidFill>
                  <a:schemeClr val="tx2"/>
                </a:solidFill>
              </a:rPr>
              <a:t>    יחסי גומלין). החיידקים מפרקים תאית (רב-סוכר) שהפרה אינה יכולה לפרק, </a:t>
            </a:r>
          </a:p>
          <a:p>
            <a:pPr>
              <a:spcAft>
                <a:spcPts val="600"/>
              </a:spcAft>
              <a:defRPr/>
            </a:pPr>
            <a:r>
              <a:rPr lang="he-IL" dirty="0">
                <a:solidFill>
                  <a:schemeClr val="tx2"/>
                </a:solidFill>
              </a:rPr>
              <a:t>    לחד-סוכרים, שאותם הפרה יכולה לנצל.  לחיידקים יש את האנזים הדרוש לפירוק התאית,    </a:t>
            </a:r>
          </a:p>
          <a:p>
            <a:pPr>
              <a:spcAft>
                <a:spcPts val="600"/>
              </a:spcAft>
              <a:defRPr/>
            </a:pPr>
            <a:r>
              <a:rPr lang="he-IL" dirty="0">
                <a:solidFill>
                  <a:schemeClr val="tx2"/>
                </a:solidFill>
              </a:rPr>
              <a:t>    בעוד שלפרה אין אותו. מהו סוג התאמה של החיידקים? </a:t>
            </a:r>
          </a:p>
          <a:p>
            <a:pPr>
              <a:spcAft>
                <a:spcPts val="600"/>
              </a:spcAft>
              <a:defRPr/>
            </a:pPr>
            <a:endParaRPr lang="he-IL" dirty="0">
              <a:solidFill>
                <a:schemeClr val="tx2"/>
              </a:solidFill>
              <a:latin typeface="Narkisim"/>
              <a:cs typeface="Arial"/>
            </a:endParaRPr>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11</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C8903B-FD3B-40C4-9073-286C8C6CEB41}" type="slidenum">
              <a:rPr lang="he-IL" sz="1800" smtClean="0"/>
              <a:pPr fontAlgn="base">
                <a:spcBef>
                  <a:spcPct val="0"/>
                </a:spcBef>
                <a:spcAft>
                  <a:spcPct val="0"/>
                </a:spcAft>
                <a:defRPr/>
              </a:pPr>
              <a:t>12</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2293" name="Rectangle 10"/>
          <p:cNvSpPr>
            <a:spLocks noChangeArrowheads="1"/>
          </p:cNvSpPr>
          <p:nvPr/>
        </p:nvSpPr>
        <p:spPr bwMode="auto">
          <a:xfrm>
            <a:off x="1714500" y="337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dirty="0">
                <a:solidFill>
                  <a:srgbClr val="000000"/>
                </a:solidFill>
              </a:rPr>
              <a:t/>
            </a:r>
            <a:br>
              <a:rPr lang="en-US" dirty="0">
                <a:solidFill>
                  <a:srgbClr val="000000"/>
                </a:solidFill>
              </a:rPr>
            </a:br>
            <a:endParaRPr lang="en-US" dirty="0">
              <a:solidFill>
                <a:srgbClr val="000000"/>
              </a:solidFill>
            </a:endParaRPr>
          </a:p>
        </p:txBody>
      </p:sp>
      <p:sp>
        <p:nvSpPr>
          <p:cNvPr id="8" name="Rectangle 12"/>
          <p:cNvSpPr/>
          <p:nvPr/>
        </p:nvSpPr>
        <p:spPr>
          <a:xfrm>
            <a:off x="5500688" y="4429125"/>
            <a:ext cx="2901950" cy="2071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א. מדובר בהתאמה מבנית </a:t>
            </a:r>
          </a:p>
          <a:p>
            <a:pPr fontAlgn="auto">
              <a:spcBef>
                <a:spcPts val="0"/>
              </a:spcBef>
              <a:spcAft>
                <a:spcPts val="0"/>
              </a:spcAft>
              <a:defRPr/>
            </a:pPr>
            <a:r>
              <a:rPr lang="he-IL" dirty="0">
                <a:solidFill>
                  <a:prstClr val="black"/>
                </a:solidFill>
              </a:rPr>
              <a:t>    (מורפולוגית) לסוג המזון.</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ב. זו התאמה </a:t>
            </a:r>
          </a:p>
          <a:p>
            <a:pPr fontAlgn="auto">
              <a:spcBef>
                <a:spcPts val="0"/>
              </a:spcBef>
              <a:spcAft>
                <a:spcPts val="0"/>
              </a:spcAft>
              <a:defRPr/>
            </a:pPr>
            <a:r>
              <a:rPr lang="he-IL" dirty="0">
                <a:solidFill>
                  <a:prstClr val="black"/>
                </a:solidFill>
              </a:rPr>
              <a:t>   פיזיולוגית-ביוכימית של </a:t>
            </a:r>
          </a:p>
          <a:p>
            <a:pPr fontAlgn="auto">
              <a:spcBef>
                <a:spcPts val="0"/>
              </a:spcBef>
              <a:spcAft>
                <a:spcPts val="0"/>
              </a:spcAft>
              <a:defRPr/>
            </a:pPr>
            <a:r>
              <a:rPr lang="he-IL" dirty="0">
                <a:solidFill>
                  <a:prstClr val="black"/>
                </a:solidFill>
              </a:rPr>
              <a:t>    החיידקים לסוג המזון.</a:t>
            </a:r>
          </a:p>
        </p:txBody>
      </p:sp>
      <p:pic>
        <p:nvPicPr>
          <p:cNvPr id="12295"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875" y="2714625"/>
            <a:ext cx="5359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12</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TextBox 12"/>
          <p:cNvSpPr txBox="1"/>
          <p:nvPr/>
        </p:nvSpPr>
        <p:spPr>
          <a:xfrm>
            <a:off x="285750" y="500063"/>
            <a:ext cx="8183563" cy="261610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tx2"/>
                </a:solidFill>
              </a:rPr>
              <a:t>שאלה 3:</a:t>
            </a:r>
          </a:p>
          <a:p>
            <a:pPr>
              <a:spcAft>
                <a:spcPts val="600"/>
              </a:spcAft>
              <a:defRPr/>
            </a:pPr>
            <a:r>
              <a:rPr lang="he-IL" dirty="0">
                <a:solidFill>
                  <a:schemeClr val="tx2"/>
                </a:solidFill>
              </a:rPr>
              <a:t>בתמונות מתוארת מערכת השיניים והלסתות של הפרה, האופיינית לבעלי חיים צמחוניים.                א. באיזה סוג התאמה מדובר?                                                                                                                       ב. בכרס הפרה יש חיידקים החיים אתה בדו-קיום הקרוי סימביוזה הדדית (נלמד עליה בפרק</a:t>
            </a:r>
          </a:p>
          <a:p>
            <a:pPr>
              <a:spcAft>
                <a:spcPts val="600"/>
              </a:spcAft>
              <a:defRPr/>
            </a:pPr>
            <a:r>
              <a:rPr lang="he-IL" dirty="0">
                <a:solidFill>
                  <a:schemeClr val="tx2"/>
                </a:solidFill>
              </a:rPr>
              <a:t>    יחסי גומלין). החיידקים מפרקים תאית (רב-סוכר) שהפרה אינה יכולה לפרק, </a:t>
            </a:r>
          </a:p>
          <a:p>
            <a:pPr>
              <a:spcAft>
                <a:spcPts val="600"/>
              </a:spcAft>
              <a:defRPr/>
            </a:pPr>
            <a:r>
              <a:rPr lang="he-IL" dirty="0">
                <a:solidFill>
                  <a:schemeClr val="tx2"/>
                </a:solidFill>
              </a:rPr>
              <a:t>    לחד-סוכרים, שאותם הפרה יכולה לנצל.  לחיידקים יש את האנזים הדרוש לפירוק התאית,    </a:t>
            </a:r>
          </a:p>
          <a:p>
            <a:pPr>
              <a:spcAft>
                <a:spcPts val="600"/>
              </a:spcAft>
              <a:defRPr/>
            </a:pPr>
            <a:r>
              <a:rPr lang="he-IL" dirty="0">
                <a:solidFill>
                  <a:schemeClr val="tx2"/>
                </a:solidFill>
              </a:rPr>
              <a:t>    בעוד שלפרה אין אותו. מהו סוג התאמה של החיידקים? </a:t>
            </a:r>
          </a:p>
          <a:p>
            <a:pPr>
              <a:spcAft>
                <a:spcPts val="600"/>
              </a:spcAft>
              <a:defRPr/>
            </a:pPr>
            <a:endParaRPr lang="he-IL" dirty="0">
              <a:solidFill>
                <a:schemeClr val="tx2"/>
              </a:solidFill>
              <a:latin typeface="Narkisim"/>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25" y="620713"/>
            <a:ext cx="8183563" cy="341632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t>צמחים אינם יכולים לנוע ולהסתתר מטורפים או מפגעי האקלים כמו בעלי חיים. </a:t>
            </a:r>
          </a:p>
          <a:p>
            <a:pPr>
              <a:defRPr/>
            </a:pPr>
            <a:endParaRPr lang="he-IL" dirty="0"/>
          </a:p>
          <a:p>
            <a:pPr>
              <a:defRPr/>
            </a:pPr>
            <a:r>
              <a:rPr lang="he-IL" u="sng" dirty="0"/>
              <a:t>במהלך האבולוציה התפתחו בצמחים כמה סוגי התאמות</a:t>
            </a:r>
            <a:r>
              <a:rPr lang="he-IL" dirty="0"/>
              <a:t>: </a:t>
            </a:r>
          </a:p>
          <a:p>
            <a:pPr>
              <a:defRPr/>
            </a:pPr>
            <a:r>
              <a:rPr lang="he-IL" dirty="0"/>
              <a:t>מצד אחד, התאמות המבוססות על יצירת חומרים כימיים המגנים עליהם מפני נזקי קרינה, אכילה על ידי בעלי חיים או פגיעה של חיידקים ווירוסים; </a:t>
            </a:r>
          </a:p>
          <a:p>
            <a:pPr>
              <a:defRPr/>
            </a:pPr>
            <a:r>
              <a:rPr lang="he-IL" dirty="0"/>
              <a:t>מצד אחר, התאמות המבוססות על יצירת חומרים המושכים בעלי חיים רצויים כמו מאביקים; </a:t>
            </a:r>
          </a:p>
          <a:p>
            <a:pPr>
              <a:defRPr/>
            </a:pPr>
            <a:r>
              <a:rPr lang="he-IL" dirty="0"/>
              <a:t>נוסף על כך, יש בצמחים התאמות מבניות שונות שנועדו לדחות בעלי חיים לא רצויים (כגון קוצים), ולמשוך בעלי חיים רצויים (צבעי הפרחים וצורותיהם). וכן התאמות מבניות שונות המקטינות את איבוד המים והתאמות מבניות המסייעות בהגדלת כמות המים הנקלטת מהאדמה.</a:t>
            </a:r>
          </a:p>
          <a:p>
            <a:pPr>
              <a:defRPr/>
            </a:pPr>
            <a:endParaRPr lang="he-IL" dirty="0"/>
          </a:p>
          <a:p>
            <a:pPr>
              <a:defRPr/>
            </a:pPr>
            <a:r>
              <a:rPr lang="he-IL" dirty="0"/>
              <a:t>שאלות  7-3 דנות בהתאמות אלו.</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13</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התאמות צמחים</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13</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3" y="4077072"/>
            <a:ext cx="589438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270" y="1600200"/>
            <a:ext cx="4577459" cy="4525963"/>
          </a:xfrm>
        </p:spPr>
      </p:pic>
      <p:sp>
        <p:nvSpPr>
          <p:cNvPr id="4" name="מציין מיקום של מספר שקופית 3"/>
          <p:cNvSpPr>
            <a:spLocks noGrp="1"/>
          </p:cNvSpPr>
          <p:nvPr>
            <p:ph type="sldNum" sz="quarter" idx="12"/>
          </p:nvPr>
        </p:nvSpPr>
        <p:spPr/>
        <p:txBody>
          <a:bodyPr/>
          <a:lstStyle/>
          <a:p>
            <a:pPr>
              <a:defRPr/>
            </a:pPr>
            <a:fld id="{446FC0F7-6885-4977-9795-B0003549D39C}" type="slidenum">
              <a:rPr lang="he-IL" smtClean="0"/>
              <a:pPr>
                <a:defRPr/>
              </a:pPr>
              <a:t>14</a:t>
            </a:fld>
            <a:endParaRPr lang="he-IL" dirty="0"/>
          </a:p>
        </p:txBody>
      </p:sp>
    </p:spTree>
    <p:extLst>
      <p:ext uri="{BB962C8B-B14F-4D97-AF65-F5344CB8AC3E}">
        <p14:creationId xmlns:p14="http://schemas.microsoft.com/office/powerpoint/2010/main" val="345541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4: פיגמנטים נוגדי חמצון בצמחים</a:t>
            </a:r>
            <a:endParaRPr lang="he-IL" sz="1800" dirty="0"/>
          </a:p>
        </p:txBody>
      </p:sp>
      <p:sp>
        <p:nvSpPr>
          <p:cNvPr id="13" name="TextBox 12"/>
          <p:cNvSpPr txBox="1"/>
          <p:nvPr/>
        </p:nvSpPr>
        <p:spPr>
          <a:xfrm>
            <a:off x="303213" y="50065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4:</a:t>
            </a:r>
          </a:p>
          <a:p>
            <a:pPr>
              <a:spcAft>
                <a:spcPts val="600"/>
              </a:spcAft>
              <a:defRPr/>
            </a:pPr>
            <a:r>
              <a:rPr lang="he-IL" dirty="0">
                <a:solidFill>
                  <a:srgbClr val="1D4C72"/>
                </a:solidFill>
              </a:rPr>
              <a:t>בתמונות נראים ירקות </a:t>
            </a:r>
            <a:r>
              <a:rPr lang="he-IL" dirty="0">
                <a:solidFill>
                  <a:schemeClr val="tx2"/>
                </a:solidFill>
              </a:rPr>
              <a:t>ופֵרות</a:t>
            </a:r>
            <a:r>
              <a:rPr lang="he-IL" dirty="0">
                <a:solidFill>
                  <a:srgbClr val="1D4C72"/>
                </a:solidFill>
              </a:rPr>
              <a:t> מ"קבוצות הצבעים" השונות. הצבעים הם של חומרי צבע  (פיגמנטים) שונים הנוצרים בתאי הצמחים. הפיגמנטים הם חומרים נוגדי חמצון והם מגנים על הצמחים מפני נזקי קרינת השמש. באיזה סוג של התאמה מדובר?</a:t>
            </a:r>
          </a:p>
        </p:txBody>
      </p:sp>
      <p:pic>
        <p:nvPicPr>
          <p:cNvPr id="14341" name="Picture 11" descr="Z:\נחשון\חומרים של אורה בר\התאמות לסביבה\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7188" y="1743075"/>
            <a:ext cx="80724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15</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Z:\נחשון\חומרים של אורה בר\התאמות לסביבה\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9425" y="1857375"/>
            <a:ext cx="787876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3213" y="50065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4:</a:t>
            </a:r>
          </a:p>
          <a:p>
            <a:pPr>
              <a:spcAft>
                <a:spcPts val="600"/>
              </a:spcAft>
              <a:defRPr/>
            </a:pPr>
            <a:r>
              <a:rPr lang="he-IL" dirty="0">
                <a:solidFill>
                  <a:srgbClr val="1D4C72"/>
                </a:solidFill>
              </a:rPr>
              <a:t>בתמונות נראים ירקות </a:t>
            </a:r>
            <a:r>
              <a:rPr lang="he-IL" dirty="0">
                <a:solidFill>
                  <a:schemeClr val="tx2"/>
                </a:solidFill>
              </a:rPr>
              <a:t>ופֵרות </a:t>
            </a:r>
            <a:r>
              <a:rPr lang="he-IL" dirty="0">
                <a:solidFill>
                  <a:srgbClr val="1D4C72"/>
                </a:solidFill>
              </a:rPr>
              <a:t>מ"קבוצות הצבעים" השונות. הצבעים הם של חומרי צבע  (פיגמנטים) שונים הנוצרים בתאי הצמחים. הפיגמנטים הם חומרים נוגדי חמצון והם מגנים על הצמחים מפני נזקי קרינת השמש. באיזה סוג של התאמה מדובר?</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3" name="Rectangle 12"/>
          <p:cNvSpPr/>
          <p:nvPr/>
        </p:nvSpPr>
        <p:spPr>
          <a:xfrm>
            <a:off x="4786313" y="5429250"/>
            <a:ext cx="3571875" cy="12144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פיזיולוגית-ביוכימית לתנאים ה-אביוטיים בבית הגידול.</a:t>
            </a: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16</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0161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5:</a:t>
            </a:r>
            <a:endParaRPr lang="he-IL" dirty="0">
              <a:solidFill>
                <a:srgbClr val="1D4C72"/>
              </a:solidFill>
            </a:endParaRPr>
          </a:p>
          <a:p>
            <a:pPr>
              <a:spcAft>
                <a:spcPts val="600"/>
              </a:spcAft>
              <a:defRPr/>
            </a:pPr>
            <a:r>
              <a:rPr lang="he-IL" dirty="0">
                <a:solidFill>
                  <a:schemeClr val="tx2"/>
                </a:solidFill>
              </a:rPr>
              <a:t>בבצל יש תרכובות גפרית שמתנדפות כאשר התאים "נפצעים" וגורמות לנו לדמוע. </a:t>
            </a:r>
          </a:p>
          <a:p>
            <a:pPr>
              <a:spcAft>
                <a:spcPts val="600"/>
              </a:spcAft>
              <a:defRPr/>
            </a:pPr>
            <a:r>
              <a:rPr lang="he-IL" dirty="0">
                <a:solidFill>
                  <a:schemeClr val="tx2"/>
                </a:solidFill>
                <a:latin typeface="Calibri" pitchFamily="34" charset="0"/>
              </a:rPr>
              <a:t>(גם בשום</a:t>
            </a:r>
            <a:r>
              <a:rPr lang="en-US" dirty="0">
                <a:solidFill>
                  <a:schemeClr val="tx2"/>
                </a:solidFill>
                <a:latin typeface="Calibri" pitchFamily="34" charset="0"/>
              </a:rPr>
              <a:t> </a:t>
            </a:r>
            <a:r>
              <a:rPr lang="he-IL" dirty="0">
                <a:solidFill>
                  <a:schemeClr val="tx2"/>
                </a:solidFill>
                <a:latin typeface="Calibri" pitchFamily="34" charset="0"/>
              </a:rPr>
              <a:t>יש חומרים כאלו. אחד מהחומרים הוא </a:t>
            </a:r>
            <a:r>
              <a:rPr lang="he-IL" noProof="1">
                <a:solidFill>
                  <a:schemeClr val="tx2"/>
                </a:solidFill>
                <a:latin typeface="Calibri" pitchFamily="34" charset="0"/>
              </a:rPr>
              <a:t>אֶליצין</a:t>
            </a:r>
            <a:r>
              <a:rPr lang="he-IL" dirty="0">
                <a:solidFill>
                  <a:schemeClr val="tx2"/>
                </a:solidFill>
                <a:latin typeface="Calibri" pitchFamily="34" charset="0"/>
              </a:rPr>
              <a:t>, שמקנה לשום את ריחו הידוע). </a:t>
            </a:r>
          </a:p>
          <a:p>
            <a:pPr>
              <a:spcAft>
                <a:spcPts val="600"/>
              </a:spcAft>
              <a:defRPr/>
            </a:pPr>
            <a:r>
              <a:rPr lang="he-IL" dirty="0">
                <a:solidFill>
                  <a:schemeClr val="tx2"/>
                </a:solidFill>
                <a:latin typeface="Calibri" pitchFamily="34" charset="0"/>
              </a:rPr>
              <a:t>זו התאמה למניעת אכילת הצמח על ידי בעלי חיים. </a:t>
            </a:r>
          </a:p>
          <a:p>
            <a:pPr>
              <a:defRPr/>
            </a:pPr>
            <a:r>
              <a:rPr lang="he-IL" dirty="0">
                <a:solidFill>
                  <a:schemeClr val="tx2"/>
                </a:solidFill>
                <a:latin typeface="Calibri" pitchFamily="34" charset="0"/>
              </a:rPr>
              <a:t>באיזה סוג של התאמה מדובר?</a:t>
            </a:r>
            <a:endParaRPr lang="en-US" sz="2000" dirty="0">
              <a:solidFill>
                <a:schemeClr val="tx2"/>
              </a:solidFill>
              <a:latin typeface="Calibri" pitchFamily="34" charset="0"/>
            </a:endParaRPr>
          </a:p>
          <a:p>
            <a:pPr>
              <a:spcAft>
                <a:spcPts val="600"/>
              </a:spcAft>
              <a:defRPr/>
            </a:pPr>
            <a:endParaRPr lang="he-IL" b="1"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07AC8F-F8DB-4DE1-969B-2A75E7791EC5}" type="slidenum">
              <a:rPr lang="he-IL" sz="1800" smtClean="0"/>
              <a:pPr fontAlgn="base">
                <a:spcBef>
                  <a:spcPct val="0"/>
                </a:spcBef>
                <a:spcAft>
                  <a:spcPct val="0"/>
                </a:spcAft>
                <a:defRPr/>
              </a:pPr>
              <a:t>17</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5: למה "בוכים" כשחותכים בצל?</a:t>
            </a:r>
            <a:br>
              <a:rPr lang="he-IL" sz="1800" b="1" dirty="0">
                <a:solidFill>
                  <a:srgbClr val="FF6600"/>
                </a:solidFill>
                <a:ea typeface="+mn-ea"/>
              </a:rPr>
            </a:br>
            <a:endParaRPr lang="he-IL" sz="1800" dirty="0"/>
          </a:p>
        </p:txBody>
      </p:sp>
      <p:pic>
        <p:nvPicPr>
          <p:cNvPr id="1639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2822575"/>
            <a:ext cx="36464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822575"/>
            <a:ext cx="29559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17</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A76974-06DF-4E29-99EE-13A9AB976D10}" type="slidenum">
              <a:rPr lang="he-IL" sz="1800" smtClean="0"/>
              <a:pPr fontAlgn="base">
                <a:spcBef>
                  <a:spcPct val="0"/>
                </a:spcBef>
                <a:spcAft>
                  <a:spcPct val="0"/>
                </a:spcAft>
                <a:defRPr/>
              </a:pPr>
              <a:t>18</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pic>
        <p:nvPicPr>
          <p:cNvPr id="174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2822575"/>
            <a:ext cx="36464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822575"/>
            <a:ext cx="29559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684213" y="5295900"/>
            <a:ext cx="7559675" cy="8350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פיזיולוגית-ביוכימית.</a:t>
            </a:r>
          </a:p>
        </p:txBody>
      </p:sp>
      <p:sp>
        <p:nvSpPr>
          <p:cNvPr id="10" name="TextBox 9"/>
          <p:cNvSpPr txBox="1"/>
          <p:nvPr/>
        </p:nvSpPr>
        <p:spPr>
          <a:xfrm>
            <a:off x="285750" y="500063"/>
            <a:ext cx="8183563" cy="1708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5:</a:t>
            </a:r>
            <a:endParaRPr lang="he-IL" dirty="0">
              <a:solidFill>
                <a:srgbClr val="1D4C72"/>
              </a:solidFill>
            </a:endParaRPr>
          </a:p>
          <a:p>
            <a:pPr>
              <a:spcAft>
                <a:spcPts val="600"/>
              </a:spcAft>
              <a:defRPr/>
            </a:pPr>
            <a:r>
              <a:rPr lang="he-IL" dirty="0">
                <a:solidFill>
                  <a:schemeClr val="tx2"/>
                </a:solidFill>
              </a:rPr>
              <a:t>בבצל יש תרכובות גפרית שמתנדפות כאשר התאים "נפצעים" וגורמות לנו לדמוע</a:t>
            </a:r>
            <a:r>
              <a:rPr lang="he-IL" dirty="0">
                <a:solidFill>
                  <a:schemeClr val="tx2"/>
                </a:solidFill>
                <a:latin typeface="Calibri" pitchFamily="34" charset="0"/>
              </a:rPr>
              <a:t>. </a:t>
            </a:r>
          </a:p>
          <a:p>
            <a:pPr>
              <a:spcAft>
                <a:spcPts val="600"/>
              </a:spcAft>
              <a:defRPr/>
            </a:pPr>
            <a:r>
              <a:rPr lang="he-IL" dirty="0">
                <a:solidFill>
                  <a:schemeClr val="tx2"/>
                </a:solidFill>
                <a:latin typeface="Calibri" pitchFamily="34" charset="0"/>
              </a:rPr>
              <a:t>(גם בשום</a:t>
            </a:r>
            <a:r>
              <a:rPr lang="en-US" dirty="0">
                <a:solidFill>
                  <a:schemeClr val="tx2"/>
                </a:solidFill>
                <a:latin typeface="Calibri" pitchFamily="34" charset="0"/>
              </a:rPr>
              <a:t> </a:t>
            </a:r>
            <a:r>
              <a:rPr lang="he-IL" dirty="0">
                <a:solidFill>
                  <a:schemeClr val="tx2"/>
                </a:solidFill>
                <a:latin typeface="Calibri" pitchFamily="34" charset="0"/>
              </a:rPr>
              <a:t>יש חומרים כאלו. אחד מהחומרים הוא </a:t>
            </a:r>
            <a:r>
              <a:rPr lang="he-IL" noProof="1">
                <a:solidFill>
                  <a:schemeClr val="tx2"/>
                </a:solidFill>
                <a:latin typeface="Calibri" pitchFamily="34" charset="0"/>
              </a:rPr>
              <a:t>אֶליצין</a:t>
            </a:r>
            <a:r>
              <a:rPr lang="he-IL" dirty="0">
                <a:solidFill>
                  <a:schemeClr val="tx2"/>
                </a:solidFill>
                <a:latin typeface="Calibri" pitchFamily="34" charset="0"/>
              </a:rPr>
              <a:t>, שמקנה לשום את ריחו הידוע). </a:t>
            </a:r>
          </a:p>
          <a:p>
            <a:pPr>
              <a:spcAft>
                <a:spcPts val="600"/>
              </a:spcAft>
              <a:defRPr/>
            </a:pPr>
            <a:r>
              <a:rPr lang="he-IL" dirty="0">
                <a:solidFill>
                  <a:schemeClr val="tx2"/>
                </a:solidFill>
                <a:latin typeface="Calibri" pitchFamily="34" charset="0"/>
              </a:rPr>
              <a:t>זו התאמה למניעת אכילת הצמח על ידי בעלי חיים. </a:t>
            </a:r>
          </a:p>
          <a:p>
            <a:pPr>
              <a:defRPr/>
            </a:pPr>
            <a:r>
              <a:rPr lang="he-IL" dirty="0">
                <a:solidFill>
                  <a:schemeClr val="tx2"/>
                </a:solidFill>
                <a:latin typeface="Calibri" pitchFamily="34" charset="0"/>
              </a:rPr>
              <a:t>באיזה סוג של התאמה מדובר</a:t>
            </a:r>
            <a:r>
              <a:rPr lang="he-IL" dirty="0">
                <a:solidFill>
                  <a:srgbClr val="1D4C72"/>
                </a:solidFill>
                <a:latin typeface="Calibri" pitchFamily="34" charset="0"/>
              </a:rPr>
              <a:t>?</a:t>
            </a:r>
            <a:endParaRPr lang="he-IL" b="1" dirty="0">
              <a:solidFill>
                <a:srgbClr val="1D4C72"/>
              </a:solidFill>
            </a:endParaRPr>
          </a:p>
        </p:txBody>
      </p:sp>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18</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6: התאמות פרחים למשיכת מאביקים</a:t>
            </a:r>
            <a:br>
              <a:rPr lang="he-IL" sz="1800" b="1" dirty="0">
                <a:solidFill>
                  <a:srgbClr val="FF6600"/>
                </a:solidFill>
                <a:ea typeface="+mn-ea"/>
              </a:rPr>
            </a:br>
            <a:endParaRPr lang="he-IL" sz="1800" dirty="0"/>
          </a:p>
        </p:txBody>
      </p:sp>
      <p:sp>
        <p:nvSpPr>
          <p:cNvPr id="10" name="TextBox 9"/>
          <p:cNvSpPr txBox="1"/>
          <p:nvPr/>
        </p:nvSpPr>
        <p:spPr>
          <a:xfrm>
            <a:off x="285750" y="500063"/>
            <a:ext cx="8183563" cy="2892425"/>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600"/>
              </a:spcAft>
              <a:defRPr/>
            </a:pPr>
            <a:r>
              <a:rPr lang="he-IL" b="1" dirty="0">
                <a:solidFill>
                  <a:srgbClr val="1D4C72"/>
                </a:solidFill>
              </a:rPr>
              <a:t>שאלה 6:                                                                                                                            </a:t>
            </a:r>
            <a:r>
              <a:rPr lang="he-IL" dirty="0">
                <a:solidFill>
                  <a:schemeClr val="tx2"/>
                </a:solidFill>
              </a:rPr>
              <a:t>הצמחים מושכים את בעלי החיים המאביקים אותם (חרקים שונים, ציפורים) בדרכים שונות כגון:                                                                                                                                               פרחים או תפרחות גדולות יחסית;                                                                                            צבעי פרחים בולטים;                                                                                              צוף ריחני המושך את המאביקים. </a:t>
            </a:r>
          </a:p>
          <a:p>
            <a:pPr>
              <a:spcAft>
                <a:spcPts val="600"/>
              </a:spcAft>
              <a:defRPr/>
            </a:pPr>
            <a:r>
              <a:rPr lang="he-IL" dirty="0">
                <a:solidFill>
                  <a:schemeClr val="tx2"/>
                </a:solidFill>
              </a:rPr>
              <a:t>                                                                           </a:t>
            </a:r>
          </a:p>
          <a:p>
            <a:pPr>
              <a:spcAft>
                <a:spcPts val="600"/>
              </a:spcAft>
              <a:defRPr/>
            </a:pPr>
            <a:r>
              <a:rPr lang="he-IL" dirty="0">
                <a:solidFill>
                  <a:schemeClr val="tx2"/>
                </a:solidFill>
              </a:rPr>
              <a:t>מיינו את דרכי המשיכה האלה לסוגי ההתאמות השונות.</a:t>
            </a:r>
          </a:p>
          <a:p>
            <a:pPr>
              <a:spcAft>
                <a:spcPts val="600"/>
              </a:spcAft>
              <a:defRPr/>
            </a:pPr>
            <a:endParaRPr lang="he-IL" b="1" dirty="0">
              <a:solidFill>
                <a:schemeClr val="tx2"/>
              </a:solidFill>
            </a:endParaRPr>
          </a:p>
        </p:txBody>
      </p:sp>
      <p:pic>
        <p:nvPicPr>
          <p:cNvPr id="18438"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0063" y="3929063"/>
            <a:ext cx="8001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549275"/>
            <a:ext cx="8215312" cy="4500563"/>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prstClr val="black"/>
                </a:solidFill>
                <a:latin typeface="Calibri" pitchFamily="34" charset="0"/>
              </a:rPr>
              <a:t>ככל שהאורגניזם מותאם יותר לסביבה שהוא חי בה, כך כושרו לגדול, לשרוד ולהעמיד צאצאים גדול יותר.</a:t>
            </a:r>
          </a:p>
          <a:p>
            <a:pPr>
              <a:lnSpc>
                <a:spcPct val="115000"/>
              </a:lnSpc>
              <a:defRPr/>
            </a:pPr>
            <a:endParaRPr lang="he-IL" dirty="0">
              <a:solidFill>
                <a:prstClr val="black"/>
              </a:solidFill>
              <a:latin typeface="Calibri" pitchFamily="34" charset="0"/>
            </a:endParaRPr>
          </a:p>
          <a:p>
            <a:pPr>
              <a:lnSpc>
                <a:spcPct val="115000"/>
              </a:lnSpc>
              <a:defRPr/>
            </a:pPr>
            <a:r>
              <a:rPr lang="he-IL" dirty="0">
                <a:solidFill>
                  <a:prstClr val="black"/>
                </a:solidFill>
                <a:latin typeface="Calibri" pitchFamily="34" charset="0"/>
              </a:rPr>
              <a:t> </a:t>
            </a:r>
            <a:r>
              <a:rPr lang="he-IL" u="sng" dirty="0">
                <a:solidFill>
                  <a:prstClr val="black"/>
                </a:solidFill>
                <a:latin typeface="Calibri" pitchFamily="34" charset="0"/>
              </a:rPr>
              <a:t>אפשר לבחון את מידת ההתאמה של אורגניזם לסביבתו על פי התכונות הבאות</a:t>
            </a:r>
            <a:r>
              <a:rPr lang="he-IL" dirty="0">
                <a:solidFill>
                  <a:prstClr val="black"/>
                </a:solidFill>
                <a:latin typeface="Calibri" pitchFamily="34" charset="0"/>
              </a:rPr>
              <a:t>:</a:t>
            </a:r>
          </a:p>
          <a:p>
            <a:pPr>
              <a:lnSpc>
                <a:spcPct val="115000"/>
              </a:lnSpc>
              <a:defRPr/>
            </a:pPr>
            <a:endParaRPr lang="en-US" dirty="0">
              <a:solidFill>
                <a:prstClr val="black"/>
              </a:solidFill>
              <a:latin typeface="Calibri" pitchFamily="34" charset="0"/>
            </a:endParaRPr>
          </a:p>
          <a:p>
            <a:pPr>
              <a:lnSpc>
                <a:spcPct val="115000"/>
              </a:lnSpc>
              <a:buFont typeface="Arial" pitchFamily="34" charset="0"/>
              <a:buAutoNum type="hebrew2Minus"/>
              <a:defRPr/>
            </a:pPr>
            <a:endParaRPr lang="he-IL" dirty="0">
              <a:solidFill>
                <a:prstClr val="black"/>
              </a:solidFill>
              <a:latin typeface="Calibri" pitchFamily="34" charset="0"/>
            </a:endParaRPr>
          </a:p>
          <a:p>
            <a:pPr>
              <a:lnSpc>
                <a:spcPct val="115000"/>
              </a:lnSpc>
              <a:defRPr/>
            </a:pPr>
            <a:endParaRPr lang="en-US" u="sng" dirty="0">
              <a:solidFill>
                <a:srgbClr val="FF6600"/>
              </a:solidFill>
              <a:latin typeface="Calibri" pitchFamily="34" charset="0"/>
            </a:endParaRPr>
          </a:p>
          <a:p>
            <a:pPr>
              <a:lnSpc>
                <a:spcPct val="115000"/>
              </a:lnSpc>
              <a:defRPr/>
            </a:pPr>
            <a:endParaRPr lang="en-US" dirty="0">
              <a:solidFill>
                <a:srgbClr val="FF6600"/>
              </a:solidFill>
              <a:latin typeface="Calibri" pitchFamily="34" charset="0"/>
            </a:endParaRPr>
          </a:p>
        </p:txBody>
      </p:sp>
      <p:sp>
        <p:nvSpPr>
          <p:cNvPr id="7173" name="כותרת 5"/>
          <p:cNvSpPr>
            <a:spLocks noGrp="1"/>
          </p:cNvSpPr>
          <p:nvPr>
            <p:ph type="ctrTitle"/>
          </p:nvPr>
        </p:nvSpPr>
        <p:spPr bwMode="auto">
          <a:xfrm>
            <a:off x="785813" y="71438"/>
            <a:ext cx="7772400" cy="441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הגורמים שהאורגניזם צריך להיות מותאם להם, כדי לשרוד בסביבה שהוא חי</a:t>
            </a:r>
            <a:r>
              <a:rPr lang="en-US" sz="1800" b="1" dirty="0">
                <a:solidFill>
                  <a:schemeClr val="accent3"/>
                </a:solidFill>
              </a:rPr>
              <a:t> </a:t>
            </a:r>
            <a:r>
              <a:rPr lang="he-IL" sz="1800" b="1" dirty="0">
                <a:solidFill>
                  <a:schemeClr val="accent3"/>
                </a:solidFill>
              </a:rPr>
              <a:t>בה</a:t>
            </a:r>
          </a:p>
        </p:txBody>
      </p:sp>
      <p:sp>
        <p:nvSpPr>
          <p:cNvPr id="6" name="Slide Number Placeholder 8"/>
          <p:cNvSpPr txBox="1">
            <a:spLocks/>
          </p:cNvSpPr>
          <p:nvPr/>
        </p:nvSpPr>
        <p:spPr bwMode="auto">
          <a:xfrm>
            <a:off x="35942" y="6489989"/>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 name="קבוצה 1"/>
          <p:cNvGrpSpPr/>
          <p:nvPr/>
        </p:nvGrpSpPr>
        <p:grpSpPr>
          <a:xfrm>
            <a:off x="35496" y="2060848"/>
            <a:ext cx="8946765" cy="4814903"/>
            <a:chOff x="197235" y="2060848"/>
            <a:chExt cx="8946765" cy="4814903"/>
          </a:xfrm>
        </p:grpSpPr>
        <p:sp>
          <p:nvSpPr>
            <p:cNvPr id="9" name="מלבן 1"/>
            <p:cNvSpPr>
              <a:spLocks noChangeArrowheads="1"/>
            </p:cNvSpPr>
            <p:nvPr/>
          </p:nvSpPr>
          <p:spPr bwMode="auto">
            <a:xfrm>
              <a:off x="3354353" y="5157192"/>
              <a:ext cx="24416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000000"/>
                  </a:solidFill>
                  <a:latin typeface="Consolas" pitchFamily="49" charset="0"/>
                  <a:cs typeface="Times New Roman" pitchFamily="18" charset="0"/>
                  <a:hlinkClick r:id="rId2"/>
                </a:rPr>
                <a:t> U.S. Fish and Wildlife Service</a:t>
              </a:r>
              <a:r>
                <a:rPr lang="he-IL" sz="1000" dirty="0">
                  <a:solidFill>
                    <a:srgbClr val="000000"/>
                  </a:solidFill>
                  <a:latin typeface="Consolas" pitchFamily="49" charset="0"/>
                  <a:cs typeface="Times New Roman" pitchFamily="18" charset="0"/>
                  <a:hlinkClick r:id="rId2"/>
                </a:rPr>
                <a:t>©</a:t>
              </a:r>
              <a:endParaRPr lang="en-US" sz="1000" dirty="0">
                <a:solidFill>
                  <a:srgbClr val="000000"/>
                </a:solidFill>
                <a:latin typeface="Consolas" pitchFamily="49" charset="0"/>
                <a:cs typeface="Times New Roman" pitchFamily="18" charset="0"/>
              </a:endParaRPr>
            </a:p>
          </p:txBody>
        </p:sp>
        <p:pic>
          <p:nvPicPr>
            <p:cNvPr id="717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2060848"/>
              <a:ext cx="3443409" cy="310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קבוצה 12"/>
            <p:cNvGrpSpPr/>
            <p:nvPr/>
          </p:nvGrpSpPr>
          <p:grpSpPr>
            <a:xfrm>
              <a:off x="6642548" y="2445069"/>
              <a:ext cx="2403223" cy="767907"/>
              <a:chOff x="6642548" y="2445069"/>
              <a:chExt cx="2403223" cy="767907"/>
            </a:xfrm>
          </p:grpSpPr>
          <p:sp>
            <p:nvSpPr>
              <p:cNvPr id="5" name="מלבן 4"/>
              <p:cNvSpPr/>
              <p:nvPr/>
            </p:nvSpPr>
            <p:spPr>
              <a:xfrm>
                <a:off x="6642548" y="2445069"/>
                <a:ext cx="2403223" cy="729430"/>
              </a:xfrm>
              <a:prstGeom prst="rect">
                <a:avLst/>
              </a:prstGeom>
            </p:spPr>
            <p:txBody>
              <a:bodyPr wrap="none">
                <a:spAutoFit/>
              </a:bodyPr>
              <a:lstStyle/>
              <a:p>
                <a:pPr lvl="0" algn="ctr">
                  <a:lnSpc>
                    <a:spcPct val="115000"/>
                  </a:lnSpc>
                  <a:defRPr/>
                </a:pPr>
                <a:r>
                  <a:rPr lang="he-IL" b="1" dirty="0">
                    <a:solidFill>
                      <a:srgbClr val="FF6600"/>
                    </a:solidFill>
                    <a:latin typeface="Calibri" pitchFamily="34" charset="0"/>
                  </a:rPr>
                  <a:t>התאמה לתנאי הסביבה </a:t>
                </a:r>
              </a:p>
              <a:p>
                <a:pPr lvl="0" algn="ctr">
                  <a:lnSpc>
                    <a:spcPct val="115000"/>
                  </a:lnSpc>
                  <a:defRPr/>
                </a:pPr>
                <a:r>
                  <a:rPr lang="he-IL" b="1" dirty="0">
                    <a:solidFill>
                      <a:srgbClr val="FF6600"/>
                    </a:solidFill>
                    <a:latin typeface="Calibri" pitchFamily="34" charset="0"/>
                  </a:rPr>
                  <a:t>הא-ביוטיים</a:t>
                </a:r>
              </a:p>
            </p:txBody>
          </p:sp>
          <p:sp>
            <p:nvSpPr>
              <p:cNvPr id="10" name="מלבן 9"/>
              <p:cNvSpPr/>
              <p:nvPr/>
            </p:nvSpPr>
            <p:spPr>
              <a:xfrm>
                <a:off x="6660232" y="2445069"/>
                <a:ext cx="2385539" cy="76790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2" name="קבוצה 11"/>
            <p:cNvGrpSpPr/>
            <p:nvPr/>
          </p:nvGrpSpPr>
          <p:grpSpPr>
            <a:xfrm>
              <a:off x="4572000" y="5517232"/>
              <a:ext cx="4572000" cy="1358519"/>
              <a:chOff x="4644008" y="5633048"/>
              <a:chExt cx="4572000" cy="1358519"/>
            </a:xfrm>
          </p:grpSpPr>
          <p:sp>
            <p:nvSpPr>
              <p:cNvPr id="4" name="מלבן 3"/>
              <p:cNvSpPr/>
              <p:nvPr/>
            </p:nvSpPr>
            <p:spPr>
              <a:xfrm>
                <a:off x="4644008" y="5660433"/>
                <a:ext cx="4572000" cy="1331134"/>
              </a:xfrm>
              <a:prstGeom prst="rect">
                <a:avLst/>
              </a:prstGeom>
            </p:spPr>
            <p:txBody>
              <a:bodyPr>
                <a:spAutoFit/>
              </a:bodyPr>
              <a:lstStyle/>
              <a:p>
                <a:pPr lvl="0" algn="ctr">
                  <a:lnSpc>
                    <a:spcPct val="115000"/>
                  </a:lnSpc>
                  <a:defRPr/>
                </a:pPr>
                <a:r>
                  <a:rPr lang="he-IL" b="1" dirty="0">
                    <a:solidFill>
                      <a:srgbClr val="FF6600"/>
                    </a:solidFill>
                    <a:latin typeface="Calibri" pitchFamily="34" charset="0"/>
                  </a:rPr>
                  <a:t>התאמות להקטנת טריפה ופגיעה ממזיקים </a:t>
                </a:r>
              </a:p>
              <a:p>
                <a:pPr lvl="0" algn="ctr">
                  <a:lnSpc>
                    <a:spcPct val="115000"/>
                  </a:lnSpc>
                  <a:defRPr/>
                </a:pPr>
                <a:r>
                  <a:rPr lang="he-IL" b="1" dirty="0">
                    <a:solidFill>
                      <a:prstClr val="black"/>
                    </a:solidFill>
                    <a:latin typeface="Calibri" pitchFamily="34" charset="0"/>
                  </a:rPr>
                  <a:t>כושר עמידה בפני מזיקים, טפילים</a:t>
                </a:r>
              </a:p>
              <a:p>
                <a:pPr lvl="0" algn="ctr">
                  <a:lnSpc>
                    <a:spcPct val="115000"/>
                  </a:lnSpc>
                  <a:defRPr/>
                </a:pPr>
                <a:r>
                  <a:rPr lang="he-IL" b="1" dirty="0">
                    <a:solidFill>
                      <a:prstClr val="black"/>
                    </a:solidFill>
                    <a:latin typeface="Calibri" pitchFamily="34" charset="0"/>
                  </a:rPr>
                  <a:t>וטורפים, או כושר הימלטות מטורפים. </a:t>
                </a:r>
              </a:p>
              <a:p>
                <a:pPr lvl="0" algn="ctr">
                  <a:lnSpc>
                    <a:spcPct val="115000"/>
                  </a:lnSpc>
                  <a:defRPr/>
                </a:pPr>
                <a:endParaRPr lang="en-US" sz="1600" b="1" dirty="0">
                  <a:solidFill>
                    <a:prstClr val="black"/>
                  </a:solidFill>
                  <a:latin typeface="Calibri" pitchFamily="34" charset="0"/>
                </a:endParaRPr>
              </a:p>
            </p:txBody>
          </p:sp>
          <p:sp>
            <p:nvSpPr>
              <p:cNvPr id="15" name="מלבן 14"/>
              <p:cNvSpPr/>
              <p:nvPr/>
            </p:nvSpPr>
            <p:spPr>
              <a:xfrm>
                <a:off x="4644008" y="5633048"/>
                <a:ext cx="4384079" cy="1107883"/>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4" name="קבוצה 13"/>
            <p:cNvGrpSpPr/>
            <p:nvPr/>
          </p:nvGrpSpPr>
          <p:grpSpPr>
            <a:xfrm>
              <a:off x="351648" y="2419883"/>
              <a:ext cx="2267717" cy="767907"/>
              <a:chOff x="480887" y="2445068"/>
              <a:chExt cx="2267717" cy="767907"/>
            </a:xfrm>
          </p:grpSpPr>
          <p:sp>
            <p:nvSpPr>
              <p:cNvPr id="8" name="מלבן 7"/>
              <p:cNvSpPr/>
              <p:nvPr/>
            </p:nvSpPr>
            <p:spPr>
              <a:xfrm>
                <a:off x="920303" y="2574593"/>
                <a:ext cx="1478290" cy="410882"/>
              </a:xfrm>
              <a:prstGeom prst="rect">
                <a:avLst/>
              </a:prstGeom>
            </p:spPr>
            <p:txBody>
              <a:bodyPr wrap="none">
                <a:spAutoFit/>
              </a:bodyPr>
              <a:lstStyle/>
              <a:p>
                <a:pPr lvl="0">
                  <a:lnSpc>
                    <a:spcPct val="115000"/>
                  </a:lnSpc>
                  <a:defRPr/>
                </a:pPr>
                <a:r>
                  <a:rPr lang="he-IL" b="1" dirty="0">
                    <a:solidFill>
                      <a:srgbClr val="FF6600"/>
                    </a:solidFill>
                    <a:latin typeface="Calibri" pitchFamily="34" charset="0"/>
                  </a:rPr>
                  <a:t>כושר התרבות</a:t>
                </a:r>
              </a:p>
            </p:txBody>
          </p:sp>
          <p:sp>
            <p:nvSpPr>
              <p:cNvPr id="16" name="מלבן 15"/>
              <p:cNvSpPr/>
              <p:nvPr/>
            </p:nvSpPr>
            <p:spPr>
              <a:xfrm>
                <a:off x="480887" y="2445068"/>
                <a:ext cx="2267717" cy="76790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1" name="קבוצה 10"/>
            <p:cNvGrpSpPr/>
            <p:nvPr/>
          </p:nvGrpSpPr>
          <p:grpSpPr>
            <a:xfrm>
              <a:off x="197235" y="5512469"/>
              <a:ext cx="4361335" cy="1096987"/>
              <a:chOff x="714721" y="5567338"/>
              <a:chExt cx="4361335" cy="1096987"/>
            </a:xfrm>
          </p:grpSpPr>
          <p:sp>
            <p:nvSpPr>
              <p:cNvPr id="3" name="מלבן 2"/>
              <p:cNvSpPr/>
              <p:nvPr/>
            </p:nvSpPr>
            <p:spPr>
              <a:xfrm>
                <a:off x="714721" y="5604242"/>
                <a:ext cx="4361335" cy="1047979"/>
              </a:xfrm>
              <a:prstGeom prst="rect">
                <a:avLst/>
              </a:prstGeom>
            </p:spPr>
            <p:txBody>
              <a:bodyPr wrap="square">
                <a:spAutoFit/>
              </a:bodyPr>
              <a:lstStyle/>
              <a:p>
                <a:pPr lvl="0" algn="ctr">
                  <a:lnSpc>
                    <a:spcPct val="115000"/>
                  </a:lnSpc>
                  <a:defRPr/>
                </a:pPr>
                <a:r>
                  <a:rPr lang="he-IL" b="1" dirty="0">
                    <a:solidFill>
                      <a:srgbClr val="FF6600"/>
                    </a:solidFill>
                    <a:latin typeface="Calibri" pitchFamily="34" charset="0"/>
                  </a:rPr>
                  <a:t>התאמות להשגת מזון ולניצולו </a:t>
                </a:r>
              </a:p>
              <a:p>
                <a:pPr lvl="0" algn="ctr">
                  <a:lnSpc>
                    <a:spcPct val="115000"/>
                  </a:lnSpc>
                  <a:defRPr/>
                </a:pPr>
                <a:r>
                  <a:rPr lang="he-IL" b="1" dirty="0">
                    <a:solidFill>
                      <a:srgbClr val="FF6600"/>
                    </a:solidFill>
                    <a:latin typeface="Calibri" pitchFamily="34" charset="0"/>
                  </a:rPr>
                  <a:t>ולהשגת משאבים אחרים </a:t>
                </a:r>
              </a:p>
              <a:p>
                <a:pPr lvl="0" algn="ctr">
                  <a:lnSpc>
                    <a:spcPct val="115000"/>
                  </a:lnSpc>
                  <a:defRPr/>
                </a:pPr>
                <a:r>
                  <a:rPr lang="he-IL" b="1" dirty="0">
                    <a:solidFill>
                      <a:prstClr val="black"/>
                    </a:solidFill>
                    <a:latin typeface="Calibri" pitchFamily="34" charset="0"/>
                  </a:rPr>
                  <a:t>כושר התחרות בהשגת משאבים.  </a:t>
                </a:r>
              </a:p>
            </p:txBody>
          </p:sp>
          <p:sp>
            <p:nvSpPr>
              <p:cNvPr id="17" name="מלבן 16"/>
              <p:cNvSpPr/>
              <p:nvPr/>
            </p:nvSpPr>
            <p:spPr>
              <a:xfrm>
                <a:off x="1146768" y="5567338"/>
                <a:ext cx="3718337" cy="109698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0" name="חץ ימינה 19"/>
            <p:cNvSpPr/>
            <p:nvPr/>
          </p:nvSpPr>
          <p:spPr>
            <a:xfrm>
              <a:off x="6359225" y="2586070"/>
              <a:ext cx="301007"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חץ ימינה 24"/>
            <p:cNvSpPr/>
            <p:nvPr/>
          </p:nvSpPr>
          <p:spPr>
            <a:xfrm rot="5400000">
              <a:off x="5920750" y="5129391"/>
              <a:ext cx="355275"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חץ ימינה 26"/>
            <p:cNvSpPr/>
            <p:nvPr/>
          </p:nvSpPr>
          <p:spPr>
            <a:xfrm rot="5400000">
              <a:off x="2971274" y="5146701"/>
              <a:ext cx="355275"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חץ ימינה 27"/>
            <p:cNvSpPr/>
            <p:nvPr/>
          </p:nvSpPr>
          <p:spPr>
            <a:xfrm flipH="1">
              <a:off x="2614808" y="2561793"/>
              <a:ext cx="301007"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17751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750" y="500063"/>
            <a:ext cx="8183563" cy="2970212"/>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600"/>
              </a:spcAft>
              <a:defRPr/>
            </a:pPr>
            <a:r>
              <a:rPr lang="he-IL" b="1" dirty="0">
                <a:solidFill>
                  <a:srgbClr val="1D4C72"/>
                </a:solidFill>
              </a:rPr>
              <a:t>שאלה 6:                                                                                                                            </a:t>
            </a:r>
            <a:r>
              <a:rPr lang="he-IL" dirty="0">
                <a:solidFill>
                  <a:srgbClr val="1D4C72"/>
                </a:solidFill>
              </a:rPr>
              <a:t>הצמחים מושכים את בעלי החיים המאביקים אותם (חרקים שונים, ציפורים) בדרכים שונות כגון</a:t>
            </a:r>
            <a:r>
              <a:rPr lang="he-IL" dirty="0">
                <a:solidFill>
                  <a:schemeClr val="tx2"/>
                </a:solidFill>
              </a:rPr>
              <a:t>:                                                                                                                                               פרחים או תפרחות גדולים יחסית;</a:t>
            </a:r>
            <a:endParaRPr lang="he-IL" i="1" dirty="0">
              <a:solidFill>
                <a:schemeClr val="tx2"/>
              </a:solidFill>
            </a:endParaRPr>
          </a:p>
          <a:p>
            <a:pPr>
              <a:spcAft>
                <a:spcPts val="600"/>
              </a:spcAft>
              <a:defRPr/>
            </a:pPr>
            <a:r>
              <a:rPr lang="he-IL" dirty="0">
                <a:solidFill>
                  <a:srgbClr val="1D4C72"/>
                </a:solidFill>
              </a:rPr>
              <a:t>צבעי פרחים בולטים; </a:t>
            </a:r>
            <a:r>
              <a:rPr lang="he-IL" dirty="0">
                <a:solidFill>
                  <a:srgbClr val="FF6600"/>
                </a:solidFill>
              </a:rPr>
              <a:t> </a:t>
            </a:r>
          </a:p>
          <a:p>
            <a:pPr>
              <a:spcAft>
                <a:spcPts val="600"/>
              </a:spcAft>
              <a:defRPr/>
            </a:pPr>
            <a:r>
              <a:rPr lang="he-IL" dirty="0">
                <a:solidFill>
                  <a:srgbClr val="1D4C72"/>
                </a:solidFill>
              </a:rPr>
              <a:t>צוף </a:t>
            </a:r>
            <a:r>
              <a:rPr lang="he-IL" dirty="0">
                <a:solidFill>
                  <a:schemeClr val="tx2"/>
                </a:solidFill>
              </a:rPr>
              <a:t>ריחני המושך את המאביקים;  </a:t>
            </a:r>
          </a:p>
          <a:p>
            <a:pPr>
              <a:spcAft>
                <a:spcPts val="600"/>
              </a:spcAft>
              <a:defRPr/>
            </a:pPr>
            <a:endParaRPr lang="he-IL" dirty="0">
              <a:solidFill>
                <a:schemeClr val="tx2"/>
              </a:solidFill>
            </a:endParaRPr>
          </a:p>
          <a:p>
            <a:pPr>
              <a:spcAft>
                <a:spcPts val="600"/>
              </a:spcAft>
              <a:defRPr/>
            </a:pPr>
            <a:r>
              <a:rPr lang="he-IL" dirty="0">
                <a:solidFill>
                  <a:schemeClr val="tx2"/>
                </a:solidFill>
              </a:rPr>
              <a:t>מיינו את דרכי המשיכה האלה לסוגי ההתאמות השונות.</a:t>
            </a:r>
          </a:p>
          <a:p>
            <a:pPr>
              <a:spcAft>
                <a:spcPts val="600"/>
              </a:spcAft>
              <a:defRPr/>
            </a:pPr>
            <a:endParaRPr lang="he-IL" b="1"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38FB96-4AAA-43F6-BDAE-71A810CDD0A9}" type="slidenum">
              <a:rPr lang="he-IL" sz="1800" smtClean="0"/>
              <a:pPr fontAlgn="base">
                <a:spcBef>
                  <a:spcPct val="0"/>
                </a:spcBef>
                <a:spcAft>
                  <a:spcPct val="0"/>
                </a:spcAft>
                <a:defRPr/>
              </a:pPr>
              <a:t>20</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214313" y="1354138"/>
            <a:ext cx="4873625" cy="360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מבנית</a:t>
            </a:r>
            <a:endParaRPr lang="he-IL" b="1" dirty="0">
              <a:solidFill>
                <a:prstClr val="black"/>
              </a:solidFill>
            </a:endParaRPr>
          </a:p>
        </p:txBody>
      </p:sp>
      <p:sp>
        <p:nvSpPr>
          <p:cNvPr id="11" name="Rectangle 12"/>
          <p:cNvSpPr/>
          <p:nvPr/>
        </p:nvSpPr>
        <p:spPr>
          <a:xfrm>
            <a:off x="214313" y="1714500"/>
            <a:ext cx="6196012" cy="3603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מבנית וגם פיזיולוגית-ביוכימית (ייצור הפיגמנטים) </a:t>
            </a:r>
          </a:p>
        </p:txBody>
      </p:sp>
      <p:sp>
        <p:nvSpPr>
          <p:cNvPr id="12" name="Rectangle 12"/>
          <p:cNvSpPr/>
          <p:nvPr/>
        </p:nvSpPr>
        <p:spPr>
          <a:xfrm>
            <a:off x="214313" y="2068513"/>
            <a:ext cx="4981575" cy="360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פיזיולוגית-ביוכימית </a:t>
            </a:r>
          </a:p>
        </p:txBody>
      </p:sp>
      <p:pic>
        <p:nvPicPr>
          <p:cNvPr id="19465"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0063" y="3929063"/>
            <a:ext cx="8001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29616"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D66111-7D25-43F1-AE59-8B41DD20957F}"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231775" y="71438"/>
            <a:ext cx="8326438" cy="441325"/>
          </a:xfrm>
        </p:spPr>
        <p:txBody>
          <a:bodyPr/>
          <a:lstStyle/>
          <a:p>
            <a:pPr fontAlgn="auto">
              <a:defRPr/>
            </a:pPr>
            <a:r>
              <a:rPr lang="he-IL" sz="1800" b="1" dirty="0">
                <a:solidFill>
                  <a:srgbClr val="FF6600"/>
                </a:solidFill>
                <a:ea typeface="+mn-ea"/>
              </a:rPr>
              <a:t>פיוניות, דיות (מונחים שיש לדעת על פי תכנית הלימודים)</a:t>
            </a:r>
            <a:endParaRPr lang="he-IL" sz="1800" dirty="0"/>
          </a:p>
        </p:txBody>
      </p:sp>
      <p:sp>
        <p:nvSpPr>
          <p:cNvPr id="25605" name="מלבן 1"/>
          <p:cNvSpPr>
            <a:spLocks noChangeArrowheads="1"/>
          </p:cNvSpPr>
          <p:nvPr/>
        </p:nvSpPr>
        <p:spPr bwMode="auto">
          <a:xfrm>
            <a:off x="323529" y="548680"/>
            <a:ext cx="846010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he-IL" dirty="0">
                <a:solidFill>
                  <a:srgbClr val="000000"/>
                </a:solidFill>
                <a:latin typeface="Arial"/>
                <a:cs typeface="Arial"/>
              </a:rPr>
              <a:t>העלים מוקפים מצדם העליון והתחתון בשכבת </a:t>
            </a:r>
            <a:r>
              <a:rPr lang="he-IL" dirty="0">
                <a:solidFill>
                  <a:srgbClr val="FF6600"/>
                </a:solidFill>
                <a:latin typeface="Arial"/>
                <a:cs typeface="Arial"/>
              </a:rPr>
              <a:t>קוטיקולה</a:t>
            </a:r>
            <a:r>
              <a:rPr lang="he-IL" dirty="0">
                <a:solidFill>
                  <a:srgbClr val="000000"/>
                </a:solidFill>
                <a:latin typeface="Arial"/>
                <a:cs typeface="Arial"/>
              </a:rPr>
              <a:t> הבנויה מחומר שקוף חדיר לאור </a:t>
            </a:r>
          </a:p>
          <a:p>
            <a:pPr>
              <a:defRPr/>
            </a:pPr>
            <a:r>
              <a:rPr lang="he-IL" dirty="0">
                <a:solidFill>
                  <a:srgbClr val="000000"/>
                </a:solidFill>
                <a:latin typeface="Arial"/>
                <a:cs typeface="Arial"/>
              </a:rPr>
              <a:t>אך אטום למים ולגזים. שכבת הקוטיקולה מונעת איבוד מים שהיה גורם להתייבשות הצמחים. </a:t>
            </a:r>
          </a:p>
          <a:p>
            <a:pPr>
              <a:defRPr/>
            </a:pPr>
            <a:endParaRPr lang="he-IL" dirty="0">
              <a:solidFill>
                <a:srgbClr val="000000"/>
              </a:solidFill>
              <a:latin typeface="Arial"/>
              <a:cs typeface="Arial"/>
            </a:endParaRPr>
          </a:p>
          <a:p>
            <a:pPr>
              <a:defRPr/>
            </a:pPr>
            <a:r>
              <a:rPr lang="he-IL" dirty="0">
                <a:solidFill>
                  <a:srgbClr val="000000"/>
                </a:solidFill>
                <a:latin typeface="Arial"/>
                <a:cs typeface="Arial"/>
              </a:rPr>
              <a:t>בשכבת האפידרמיס שמתחת לקוטיקולה יש פתחים זעירים הנקראים </a:t>
            </a:r>
            <a:r>
              <a:rPr lang="he-IL" dirty="0">
                <a:solidFill>
                  <a:srgbClr val="FF6600"/>
                </a:solidFill>
                <a:latin typeface="Arial"/>
                <a:cs typeface="Arial"/>
              </a:rPr>
              <a:t>פיוניות</a:t>
            </a:r>
            <a:r>
              <a:rPr lang="he-IL" dirty="0">
                <a:solidFill>
                  <a:srgbClr val="000000"/>
                </a:solidFill>
                <a:latin typeface="Arial"/>
                <a:cs typeface="Arial"/>
              </a:rPr>
              <a:t> (בקוטיקולה יש פתח מעל לכל פיונית). הפחמן הדו-חמצני הנחוץ לתהליך הפוטוסינתזה חודר אל העלים דרך הפיוניות, אך בד בבד עם קליטת הפחמן הדו-חמצני, נפלטים דרך הפיוניות אדי מים רבים בתהליך ה</a:t>
            </a:r>
            <a:r>
              <a:rPr lang="he-IL" dirty="0">
                <a:solidFill>
                  <a:srgbClr val="FF6600"/>
                </a:solidFill>
                <a:latin typeface="Arial"/>
                <a:cs typeface="Arial"/>
              </a:rPr>
              <a:t>דיות</a:t>
            </a:r>
            <a:r>
              <a:rPr lang="he-IL" dirty="0">
                <a:solidFill>
                  <a:srgbClr val="000000"/>
                </a:solidFill>
                <a:latin typeface="Arial"/>
                <a:cs typeface="Arial"/>
              </a:rPr>
              <a:t>. </a:t>
            </a:r>
            <a:r>
              <a:rPr lang="he-IL" dirty="0">
                <a:solidFill>
                  <a:prstClr val="black"/>
                </a:solidFill>
                <a:latin typeface="Arial"/>
                <a:cs typeface="Arial"/>
              </a:rPr>
              <a:t>(רוב </a:t>
            </a:r>
            <a:r>
              <a:rPr lang="he-IL" dirty="0">
                <a:solidFill>
                  <a:srgbClr val="000000"/>
                </a:solidFill>
                <a:latin typeface="Arial"/>
                <a:cs typeface="Arial"/>
              </a:rPr>
              <a:t>הדיות מן העלה מתרחשת דרך הפיוניות). </a:t>
            </a:r>
          </a:p>
          <a:p>
            <a:pPr>
              <a:defRPr/>
            </a:pPr>
            <a:r>
              <a:rPr lang="he-IL" dirty="0">
                <a:solidFill>
                  <a:prstClr val="black"/>
                </a:solidFill>
                <a:latin typeface="Arial"/>
                <a:cs typeface="Arial"/>
              </a:rPr>
              <a:t>לפיכך, הדיות הוא תוצאת </a:t>
            </a:r>
            <a:r>
              <a:rPr lang="he-IL" dirty="0">
                <a:solidFill>
                  <a:srgbClr val="000000"/>
                </a:solidFill>
                <a:latin typeface="Arial"/>
                <a:cs typeface="Arial"/>
              </a:rPr>
              <a:t>לוואי של פתיחת הפיוניות, העלולה להזיק לצמח ולגרום להתייבשותו.</a:t>
            </a:r>
          </a:p>
          <a:p>
            <a:pPr>
              <a:defRPr/>
            </a:pPr>
            <a:r>
              <a:rPr lang="he-IL" dirty="0">
                <a:solidFill>
                  <a:srgbClr val="000000"/>
                </a:solidFill>
                <a:latin typeface="Arial"/>
                <a:cs typeface="Arial"/>
              </a:rPr>
              <a:t>ברוב הצמחים, יש בצד התחתון של העלים יותר פיוניות מאשר בצדם העליון. היתרון בכך הוא הקטנה של שיעור הדיות, מכיוון שהצד התחתון של העלים אינו חשוף לקרינה ישירה.</a:t>
            </a:r>
          </a:p>
          <a:p>
            <a:pPr>
              <a:defRPr/>
            </a:pPr>
            <a:endParaRPr lang="he-IL" dirty="0">
              <a:solidFill>
                <a:srgbClr val="000000"/>
              </a:solidFill>
              <a:latin typeface="Arial"/>
              <a:cs typeface="Arial"/>
            </a:endParaRPr>
          </a:p>
        </p:txBody>
      </p:sp>
      <p:grpSp>
        <p:nvGrpSpPr>
          <p:cNvPr id="35840" name="קבוצה 35839"/>
          <p:cNvGrpSpPr/>
          <p:nvPr/>
        </p:nvGrpSpPr>
        <p:grpSpPr>
          <a:xfrm>
            <a:off x="467544" y="3573016"/>
            <a:ext cx="9026707" cy="3785500"/>
            <a:chOff x="286618" y="3030279"/>
            <a:chExt cx="9026707" cy="3785500"/>
          </a:xfrm>
        </p:grpSpPr>
        <p:sp>
          <p:nvSpPr>
            <p:cNvPr id="35852" name="מלבן 1"/>
            <p:cNvSpPr>
              <a:spLocks noChangeArrowheads="1"/>
            </p:cNvSpPr>
            <p:nvPr/>
          </p:nvSpPr>
          <p:spPr bwMode="auto">
            <a:xfrm>
              <a:off x="3411538" y="4421188"/>
              <a:ext cx="19446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dirty="0">
                  <a:solidFill>
                    <a:prstClr val="white"/>
                  </a:solidFill>
                  <a:latin typeface="Arial"/>
                  <a:cs typeface="Calibri" pitchFamily="34" charset="0"/>
                </a:rPr>
                <a:t>פתח הפיונית</a:t>
              </a:r>
            </a:p>
          </p:txBody>
        </p:sp>
        <p:grpSp>
          <p:nvGrpSpPr>
            <p:cNvPr id="20" name="קבוצה 9"/>
            <p:cNvGrpSpPr>
              <a:grpSpLocks/>
            </p:cNvGrpSpPr>
            <p:nvPr/>
          </p:nvGrpSpPr>
          <p:grpSpPr bwMode="auto">
            <a:xfrm>
              <a:off x="3479263" y="3199346"/>
              <a:ext cx="5834062" cy="3616433"/>
              <a:chOff x="-905818" y="2173815"/>
              <a:chExt cx="5832648" cy="3616769"/>
            </a:xfrm>
          </p:grpSpPr>
          <p:sp>
            <p:nvSpPr>
              <p:cNvPr id="21" name="TextBox 20"/>
              <p:cNvSpPr txBox="1"/>
              <p:nvPr/>
            </p:nvSpPr>
            <p:spPr>
              <a:xfrm>
                <a:off x="-905818" y="5205755"/>
                <a:ext cx="5832648" cy="5848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u="sng" dirty="0">
                    <a:solidFill>
                      <a:srgbClr val="1D4C72"/>
                    </a:solidFill>
                    <a:latin typeface="Arial"/>
                    <a:cs typeface="Arial"/>
                  </a:rPr>
                  <a:t>תצפית מיקרוסקופית באפידרמיס עלה </a:t>
                </a:r>
              </a:p>
              <a:p>
                <a:pPr algn="ctr" fontAlgn="auto">
                  <a:spcBef>
                    <a:spcPts val="0"/>
                  </a:spcBef>
                  <a:spcAft>
                    <a:spcPts val="0"/>
                  </a:spcAft>
                  <a:defRPr/>
                </a:pPr>
                <a:r>
                  <a:rPr lang="he-IL" sz="1600" u="sng" dirty="0">
                    <a:solidFill>
                      <a:srgbClr val="1D4C72"/>
                    </a:solidFill>
                    <a:latin typeface="Arial"/>
                    <a:cs typeface="Arial"/>
                  </a:rPr>
                  <a:t>הכולל פיוניות- מבט מלמעלה</a:t>
                </a:r>
              </a:p>
            </p:txBody>
          </p:sp>
          <p:grpSp>
            <p:nvGrpSpPr>
              <p:cNvPr id="22" name="קבוצה 11"/>
              <p:cNvGrpSpPr>
                <a:grpSpLocks/>
              </p:cNvGrpSpPr>
              <p:nvPr/>
            </p:nvGrpSpPr>
            <p:grpSpPr bwMode="auto">
              <a:xfrm>
                <a:off x="70744" y="2173815"/>
                <a:ext cx="3819459" cy="3031940"/>
                <a:chOff x="70744" y="2173815"/>
                <a:chExt cx="3819459" cy="3031940"/>
              </a:xfrm>
            </p:grpSpPr>
            <p:pic>
              <p:nvPicPr>
                <p:cNvPr id="2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807" y="2173815"/>
                  <a:ext cx="3759396" cy="28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מלבן 13"/>
                <p:cNvSpPr>
                  <a:spLocks noChangeArrowheads="1"/>
                </p:cNvSpPr>
                <p:nvPr/>
              </p:nvSpPr>
              <p:spPr bwMode="auto">
                <a:xfrm>
                  <a:off x="70744" y="4974902"/>
                  <a:ext cx="1929868" cy="23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solidFill>
                        <a:prstClr val="black"/>
                      </a:solidFill>
                      <a:latin typeface="Arial"/>
                      <a:cs typeface="Arial"/>
                    </a:rPr>
                    <a:t>©istockphoto.com/ Nancy Nehring</a:t>
                  </a:r>
                  <a:endParaRPr lang="he-IL" sz="900" dirty="0">
                    <a:solidFill>
                      <a:prstClr val="black"/>
                    </a:solidFill>
                    <a:latin typeface="Arial"/>
                    <a:cs typeface="Arial"/>
                  </a:endParaRPr>
                </a:p>
              </p:txBody>
            </p:sp>
          </p:grpSp>
        </p:grpSp>
        <p:grpSp>
          <p:nvGrpSpPr>
            <p:cNvPr id="29" name="קבוצה 28"/>
            <p:cNvGrpSpPr/>
            <p:nvPr/>
          </p:nvGrpSpPr>
          <p:grpSpPr>
            <a:xfrm>
              <a:off x="326844" y="3030279"/>
              <a:ext cx="4211637" cy="3169091"/>
              <a:chOff x="373063" y="2653859"/>
              <a:chExt cx="4211637" cy="3169091"/>
            </a:xfrm>
          </p:grpSpPr>
          <p:sp>
            <p:nvSpPr>
              <p:cNvPr id="35854" name="מלבן 1"/>
              <p:cNvSpPr>
                <a:spLocks noChangeArrowheads="1"/>
              </p:cNvSpPr>
              <p:nvPr/>
            </p:nvSpPr>
            <p:spPr bwMode="auto">
              <a:xfrm>
                <a:off x="2641600" y="3481388"/>
                <a:ext cx="19431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a:solidFill>
                      <a:prstClr val="white"/>
                    </a:solidFill>
                    <a:latin typeface="Arial"/>
                    <a:cs typeface="Calibri" pitchFamily="34" charset="0"/>
                  </a:rPr>
                  <a:t>תאי אפידרמיס</a:t>
                </a:r>
              </a:p>
            </p:txBody>
          </p:sp>
          <p:grpSp>
            <p:nvGrpSpPr>
              <p:cNvPr id="14" name="קבוצה 13"/>
              <p:cNvGrpSpPr/>
              <p:nvPr/>
            </p:nvGrpSpPr>
            <p:grpSpPr>
              <a:xfrm>
                <a:off x="373063" y="2653859"/>
                <a:ext cx="3837781" cy="3169091"/>
                <a:chOff x="373063" y="2653859"/>
                <a:chExt cx="3837781" cy="3169091"/>
              </a:xfrm>
            </p:grpSpPr>
            <p:sp>
              <p:nvSpPr>
                <p:cNvPr id="35849" name="מלבן 1"/>
                <p:cNvSpPr>
                  <a:spLocks noChangeArrowheads="1"/>
                </p:cNvSpPr>
                <p:nvPr/>
              </p:nvSpPr>
              <p:spPr bwMode="auto">
                <a:xfrm>
                  <a:off x="373063" y="4379913"/>
                  <a:ext cx="32400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a:solidFill>
                        <a:prstClr val="white"/>
                      </a:solidFill>
                      <a:latin typeface="Arial"/>
                      <a:cs typeface="Calibri" pitchFamily="34" charset="0"/>
                    </a:rPr>
                    <a:t>תאי השמירה</a:t>
                  </a:r>
                </a:p>
              </p:txBody>
            </p:sp>
            <p:cxnSp>
              <p:nvCxnSpPr>
                <p:cNvPr id="13" name="מחבר חץ ישר 12"/>
                <p:cNvCxnSpPr/>
                <p:nvPr/>
              </p:nvCxnSpPr>
              <p:spPr>
                <a:xfrm>
                  <a:off x="2519363" y="4675188"/>
                  <a:ext cx="360362" cy="169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2570163" y="4613275"/>
                  <a:ext cx="3095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3352800" y="4759325"/>
                  <a:ext cx="43973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5345" y="2936875"/>
                  <a:ext cx="21050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bwMode="auto">
                <a:xfrm>
                  <a:off x="2641600" y="3138689"/>
                  <a:ext cx="1511300" cy="5539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latin typeface="Arial"/>
                      <a:cs typeface="Arial"/>
                    </a:rPr>
                    <a:t> </a:t>
                  </a:r>
                  <a:r>
                    <a:rPr lang="he-IL" sz="1400" dirty="0">
                      <a:solidFill>
                        <a:prstClr val="black"/>
                      </a:solidFill>
                      <a:latin typeface="Arial"/>
                      <a:cs typeface="Arial"/>
                    </a:rPr>
                    <a:t>אפידרמיס</a:t>
                  </a:r>
                </a:p>
                <a:p>
                  <a:pPr algn="ctr">
                    <a:defRPr/>
                  </a:pPr>
                  <a:r>
                    <a:rPr lang="he-IL" sz="1400" dirty="0">
                      <a:solidFill>
                        <a:prstClr val="black"/>
                      </a:solidFill>
                      <a:latin typeface="Arial"/>
                      <a:cs typeface="Arial"/>
                    </a:rPr>
                    <a:t> עליון</a:t>
                  </a:r>
                </a:p>
              </p:txBody>
            </p:sp>
            <p:sp>
              <p:nvSpPr>
                <p:cNvPr id="31" name="TextBox 30"/>
                <p:cNvSpPr txBox="1"/>
                <p:nvPr/>
              </p:nvSpPr>
              <p:spPr bwMode="auto">
                <a:xfrm>
                  <a:off x="1237456" y="2653859"/>
                  <a:ext cx="1511300"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dirty="0">
                      <a:solidFill>
                        <a:prstClr val="black"/>
                      </a:solidFill>
                      <a:latin typeface="Arial"/>
                      <a:cs typeface="Arial"/>
                    </a:rPr>
                    <a:t> </a:t>
                  </a:r>
                  <a:r>
                    <a:rPr lang="he-IL" sz="1400" dirty="0">
                      <a:solidFill>
                        <a:prstClr val="black"/>
                      </a:solidFill>
                      <a:latin typeface="Arial"/>
                      <a:cs typeface="Arial"/>
                    </a:rPr>
                    <a:t>קוטיקולה</a:t>
                  </a:r>
                </a:p>
              </p:txBody>
            </p:sp>
            <p:cxnSp>
              <p:nvCxnSpPr>
                <p:cNvPr id="32" name="מחבר חץ ישר 31"/>
                <p:cNvCxnSpPr/>
                <p:nvPr/>
              </p:nvCxnSpPr>
              <p:spPr bwMode="auto">
                <a:xfrm flipV="1">
                  <a:off x="2570163" y="4675189"/>
                  <a:ext cx="0" cy="56030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699544" y="4121191"/>
                  <a:ext cx="1511300" cy="5539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latin typeface="Arial"/>
                      <a:cs typeface="Arial"/>
                    </a:rPr>
                    <a:t> </a:t>
                  </a:r>
                  <a:r>
                    <a:rPr lang="he-IL" sz="1400" dirty="0">
                      <a:solidFill>
                        <a:prstClr val="black"/>
                      </a:solidFill>
                      <a:latin typeface="Arial"/>
                      <a:cs typeface="Arial"/>
                    </a:rPr>
                    <a:t>אפידרמיס</a:t>
                  </a:r>
                </a:p>
                <a:p>
                  <a:pPr algn="ctr">
                    <a:defRPr/>
                  </a:pPr>
                  <a:r>
                    <a:rPr lang="he-IL" sz="1400" dirty="0">
                      <a:solidFill>
                        <a:prstClr val="black"/>
                      </a:solidFill>
                      <a:latin typeface="Arial"/>
                      <a:cs typeface="Arial"/>
                    </a:rPr>
                    <a:t> תחתון</a:t>
                  </a:r>
                </a:p>
              </p:txBody>
            </p:sp>
            <p:sp>
              <p:nvSpPr>
                <p:cNvPr id="26" name="TextBox 25"/>
                <p:cNvSpPr txBox="1"/>
                <p:nvPr/>
              </p:nvSpPr>
              <p:spPr bwMode="auto">
                <a:xfrm>
                  <a:off x="2338819" y="5235491"/>
                  <a:ext cx="792162" cy="33972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defRPr/>
                  </a:pPr>
                  <a:r>
                    <a:rPr lang="he-IL" sz="1600" dirty="0">
                      <a:solidFill>
                        <a:prstClr val="black"/>
                      </a:solidFill>
                      <a:latin typeface="Arial"/>
                      <a:cs typeface="Arial"/>
                    </a:rPr>
                    <a:t> </a:t>
                  </a:r>
                  <a:r>
                    <a:rPr lang="he-IL" sz="1400" dirty="0">
                      <a:solidFill>
                        <a:prstClr val="black"/>
                      </a:solidFill>
                      <a:latin typeface="Arial"/>
                      <a:cs typeface="Arial"/>
                    </a:rPr>
                    <a:t>פיוניות</a:t>
                  </a:r>
                </a:p>
              </p:txBody>
            </p:sp>
            <p:cxnSp>
              <p:nvCxnSpPr>
                <p:cNvPr id="27" name="מחבר חץ ישר 26"/>
                <p:cNvCxnSpPr/>
                <p:nvPr/>
              </p:nvCxnSpPr>
              <p:spPr bwMode="auto">
                <a:xfrm flipH="1" flipV="1">
                  <a:off x="2108632" y="5070391"/>
                  <a:ext cx="461531" cy="25003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bwMode="auto">
                <a:xfrm flipH="1">
                  <a:off x="1344889" y="5405353"/>
                  <a:ext cx="1174474" cy="1524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bwMode="auto">
                <a:xfrm flipH="1">
                  <a:off x="2879726" y="3481388"/>
                  <a:ext cx="251255" cy="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bwMode="auto">
                <a:xfrm flipH="1">
                  <a:off x="2906498" y="4441986"/>
                  <a:ext cx="251255" cy="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מחבר חץ ישר 39"/>
              <p:cNvCxnSpPr/>
              <p:nvPr/>
            </p:nvCxnSpPr>
            <p:spPr bwMode="auto">
              <a:xfrm flipH="1">
                <a:off x="2209546" y="2982471"/>
                <a:ext cx="100914" cy="30251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אליפסה 16"/>
              <p:cNvSpPr/>
              <p:nvPr/>
            </p:nvSpPr>
            <p:spPr>
              <a:xfrm rot="19587325">
                <a:off x="816645" y="4934018"/>
                <a:ext cx="2316882" cy="4318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a:solidFill>
                    <a:prstClr val="white"/>
                  </a:solidFill>
                </a:endParaRPr>
              </a:p>
            </p:txBody>
          </p:sp>
          <p:cxnSp>
            <p:nvCxnSpPr>
              <p:cNvPr id="28" name="מחבר חץ ישר 27"/>
              <p:cNvCxnSpPr/>
              <p:nvPr/>
            </p:nvCxnSpPr>
            <p:spPr>
              <a:xfrm>
                <a:off x="2432663" y="5070390"/>
                <a:ext cx="2045062" cy="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bwMode="auto">
            <a:xfrm>
              <a:off x="286618" y="6248063"/>
              <a:ext cx="2702712" cy="33855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u="sng" dirty="0">
                  <a:solidFill>
                    <a:srgbClr val="1D4C72"/>
                  </a:solidFill>
                  <a:latin typeface="Arial"/>
                  <a:cs typeface="Arial"/>
                </a:rPr>
                <a:t>חתך רוחב בעלה</a:t>
              </a:r>
            </a:p>
          </p:txBody>
        </p:sp>
      </p:grpSp>
    </p:spTree>
    <p:extLst>
      <p:ext uri="{BB962C8B-B14F-4D97-AF65-F5344CB8AC3E}">
        <p14:creationId xmlns:p14="http://schemas.microsoft.com/office/powerpoint/2010/main" val="171463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0" y="651965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D66111-7D25-43F1-AE59-8B41DD20957F}"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מבנה הפיונית ומנגנון הפתיחה והסגירה</a:t>
            </a:r>
            <a:endParaRPr lang="he-IL" sz="1800" dirty="0"/>
          </a:p>
        </p:txBody>
      </p:sp>
      <p:sp>
        <p:nvSpPr>
          <p:cNvPr id="25605" name="מלבן 1"/>
          <p:cNvSpPr>
            <a:spLocks noChangeArrowheads="1"/>
          </p:cNvSpPr>
          <p:nvPr/>
        </p:nvSpPr>
        <p:spPr bwMode="auto">
          <a:xfrm>
            <a:off x="242577" y="529555"/>
            <a:ext cx="8443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he-IL" dirty="0">
                <a:solidFill>
                  <a:srgbClr val="000000"/>
                </a:solidFill>
                <a:latin typeface="Arial"/>
                <a:cs typeface="Calibri" pitchFamily="34" charset="0"/>
              </a:rPr>
              <a:t> הפיונית מורכבת משני תאים הקרויים תאי שמירה, שביניהם יש פתח.</a:t>
            </a:r>
          </a:p>
          <a:p>
            <a:pPr>
              <a:defRPr/>
            </a:pPr>
            <a:r>
              <a:rPr lang="he-IL" dirty="0">
                <a:solidFill>
                  <a:srgbClr val="000000"/>
                </a:solidFill>
                <a:latin typeface="Arial"/>
                <a:cs typeface="Calibri" pitchFamily="34" charset="0"/>
              </a:rPr>
              <a:t> </a:t>
            </a:r>
            <a:r>
              <a:rPr lang="he-IL" dirty="0">
                <a:solidFill>
                  <a:prstClr val="black"/>
                </a:solidFill>
                <a:latin typeface="Arial"/>
                <a:cs typeface="Calibri" pitchFamily="34" charset="0"/>
              </a:rPr>
              <a:t>כאשר תאי השמירה קולטים מים באוסמוזה, לחץ הטורגור בהם עולה, והם מתנפחים בדרך  </a:t>
            </a:r>
          </a:p>
          <a:p>
            <a:pPr>
              <a:defRPr/>
            </a:pPr>
            <a:r>
              <a:rPr lang="he-IL" dirty="0">
                <a:solidFill>
                  <a:prstClr val="black"/>
                </a:solidFill>
                <a:latin typeface="Arial"/>
                <a:cs typeface="Calibri" pitchFamily="34" charset="0"/>
              </a:rPr>
              <a:t> אסימטרית. התפיחה האסימטרית גורמת להגדלת הפתח בין תאי השמירה, ובמצב זה הפיונית  </a:t>
            </a:r>
          </a:p>
          <a:p>
            <a:pPr>
              <a:defRPr/>
            </a:pPr>
            <a:r>
              <a:rPr lang="he-IL" dirty="0">
                <a:solidFill>
                  <a:prstClr val="black"/>
                </a:solidFill>
                <a:latin typeface="Arial"/>
                <a:cs typeface="Calibri" pitchFamily="34" charset="0"/>
              </a:rPr>
              <a:t> פתוחה. כאשר לחץ </a:t>
            </a:r>
            <a:r>
              <a:rPr lang="he-IL" dirty="0">
                <a:solidFill>
                  <a:srgbClr val="000000"/>
                </a:solidFill>
                <a:latin typeface="Arial"/>
                <a:cs typeface="Calibri" pitchFamily="34" charset="0"/>
              </a:rPr>
              <a:t>הטורגור בתאי השמירה יורד – הפיונית נסגרת.</a:t>
            </a:r>
          </a:p>
          <a:p>
            <a:pPr>
              <a:defRPr/>
            </a:pPr>
            <a:endParaRPr lang="he-IL" dirty="0">
              <a:solidFill>
                <a:srgbClr val="000000"/>
              </a:solidFill>
              <a:latin typeface="Arial"/>
              <a:cs typeface="Calibri" pitchFamily="34" charset="0"/>
            </a:endParaRPr>
          </a:p>
          <a:p>
            <a:pPr>
              <a:defRPr/>
            </a:pPr>
            <a:r>
              <a:rPr lang="he-IL" dirty="0">
                <a:solidFill>
                  <a:srgbClr val="000000"/>
                </a:solidFill>
                <a:latin typeface="Arial"/>
                <a:cs typeface="Calibri" pitchFamily="34" charset="0"/>
              </a:rPr>
              <a:t>הפיוניות נסגרות בלילה ונפתחות ביום. הסגירה בלילה מונעת איבוד מים בדיות בזמן שממילא אין אור ולא קיימת אפשרות לביצוע פוטוסינתזה.</a:t>
            </a:r>
          </a:p>
          <a:p>
            <a:pPr>
              <a:defRPr/>
            </a:pPr>
            <a:r>
              <a:rPr lang="he-IL" dirty="0">
                <a:solidFill>
                  <a:srgbClr val="000000"/>
                </a:solidFill>
                <a:latin typeface="Arial"/>
                <a:cs typeface="Calibri" pitchFamily="34" charset="0"/>
              </a:rPr>
              <a:t>לעיתים, הפיוניות נסגרות גם ביום במצב שבו הצמח מאבד הרבה מים ולחץ </a:t>
            </a:r>
            <a:r>
              <a:rPr lang="he-IL" dirty="0" err="1">
                <a:solidFill>
                  <a:srgbClr val="000000"/>
                </a:solidFill>
                <a:latin typeface="Arial"/>
                <a:cs typeface="Calibri" pitchFamily="34" charset="0"/>
              </a:rPr>
              <a:t>הטורגור</a:t>
            </a:r>
            <a:r>
              <a:rPr lang="he-IL" dirty="0">
                <a:solidFill>
                  <a:srgbClr val="000000"/>
                </a:solidFill>
                <a:latin typeface="Arial"/>
                <a:cs typeface="Calibri" pitchFamily="34" charset="0"/>
              </a:rPr>
              <a:t> בו יורד, דבר הגורם לסגירת הפיוניות. היתרון בכך הוא מניעה של הפסד מים נוסף בדיות (</a:t>
            </a:r>
            <a:r>
              <a:rPr lang="he-IL" dirty="0" err="1">
                <a:solidFill>
                  <a:srgbClr val="000000"/>
                </a:solidFill>
                <a:latin typeface="Arial"/>
                <a:cs typeface="Calibri" pitchFamily="34" charset="0"/>
              </a:rPr>
              <a:t>וה"מחיר</a:t>
            </a:r>
            <a:r>
              <a:rPr lang="he-IL" dirty="0">
                <a:solidFill>
                  <a:srgbClr val="000000"/>
                </a:solidFill>
                <a:latin typeface="Arial"/>
                <a:cs typeface="Calibri" pitchFamily="34" charset="0"/>
              </a:rPr>
              <a:t>" הוא כמובן הפסקה זמנית של הפוטוסינתזה).</a:t>
            </a:r>
          </a:p>
        </p:txBody>
      </p:sp>
      <p:grpSp>
        <p:nvGrpSpPr>
          <p:cNvPr id="20" name="קבוצה 19"/>
          <p:cNvGrpSpPr/>
          <p:nvPr/>
        </p:nvGrpSpPr>
        <p:grpSpPr>
          <a:xfrm>
            <a:off x="1187624" y="3425315"/>
            <a:ext cx="7800975" cy="3083782"/>
            <a:chOff x="819258" y="3861048"/>
            <a:chExt cx="7800975" cy="3083782"/>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58" y="3861048"/>
              <a:ext cx="78009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מלבן 21"/>
            <p:cNvSpPr/>
            <p:nvPr/>
          </p:nvSpPr>
          <p:spPr>
            <a:xfrm>
              <a:off x="1107290" y="6637053"/>
              <a:ext cx="4721164" cy="307777"/>
            </a:xfrm>
            <a:prstGeom prst="rect">
              <a:avLst/>
            </a:prstGeom>
          </p:spPr>
          <p:txBody>
            <a:bodyPr wrap="none">
              <a:spAutoFit/>
            </a:bodyPr>
            <a:lstStyle/>
            <a:p>
              <a:pPr fontAlgn="auto">
                <a:spcBef>
                  <a:spcPts val="0"/>
                </a:spcBef>
                <a:spcAft>
                  <a:spcPts val="0"/>
                </a:spcAft>
              </a:pPr>
              <a:r>
                <a:rPr lang="he-IL" sz="1400" b="1" dirty="0">
                  <a:solidFill>
                    <a:srgbClr val="000000"/>
                  </a:solidFill>
                  <a:latin typeface="Arial"/>
                  <a:cs typeface="Arial"/>
                </a:rPr>
                <a:t>פיונית פתוחה (מימין) ופיונית סגורה (משמאל) בצמח יהודי נודד</a:t>
              </a:r>
              <a:endParaRPr lang="he-IL" sz="1400" b="1" dirty="0">
                <a:solidFill>
                  <a:prstClr val="black"/>
                </a:solidFill>
                <a:latin typeface="Arial"/>
                <a:cs typeface="Arial"/>
              </a:endParaRPr>
            </a:p>
          </p:txBody>
        </p:sp>
        <p:sp>
          <p:nvSpPr>
            <p:cNvPr id="24" name="מלבן 6"/>
            <p:cNvSpPr>
              <a:spLocks noChangeArrowheads="1"/>
            </p:cNvSpPr>
            <p:nvPr/>
          </p:nvSpPr>
          <p:spPr bwMode="auto">
            <a:xfrm>
              <a:off x="4401914" y="6411194"/>
              <a:ext cx="2087066"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5000"/>
                </a:lnSpc>
                <a:spcAft>
                  <a:spcPts val="1000"/>
                </a:spcAft>
              </a:pPr>
              <a:r>
                <a:rPr lang="he-IL" sz="1000" dirty="0">
                  <a:solidFill>
                    <a:prstClr val="black"/>
                  </a:solidFill>
                  <a:latin typeface="Calibri" pitchFamily="34" charset="0"/>
                  <a:cs typeface="Calibri" pitchFamily="34" charset="0"/>
                </a:rPr>
                <a:t>ד"ר נורית קינן ואורה בר© </a:t>
              </a:r>
              <a:endParaRPr lang="en-US" sz="1000" dirty="0">
                <a:solidFill>
                  <a:prstClr val="black"/>
                </a:solidFill>
                <a:latin typeface="Calibri" pitchFamily="34" charset="0"/>
                <a:cs typeface="Calibri" pitchFamily="34" charset="0"/>
              </a:endParaRPr>
            </a:p>
          </p:txBody>
        </p:sp>
      </p:grpSp>
    </p:spTree>
    <p:extLst>
      <p:ext uri="{BB962C8B-B14F-4D97-AF65-F5344CB8AC3E}">
        <p14:creationId xmlns:p14="http://schemas.microsoft.com/office/powerpoint/2010/main" val="423930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7: התאמות הזית לתנאי יובש</a:t>
            </a:r>
            <a:endParaRPr lang="he-IL" sz="1800" dirty="0"/>
          </a:p>
        </p:txBody>
      </p:sp>
      <p:sp>
        <p:nvSpPr>
          <p:cNvPr id="11" name="TextBox 10"/>
          <p:cNvSpPr txBox="1"/>
          <p:nvPr/>
        </p:nvSpPr>
        <p:spPr>
          <a:xfrm>
            <a:off x="142875" y="500063"/>
            <a:ext cx="85010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7:</a:t>
            </a:r>
          </a:p>
          <a:p>
            <a:pPr>
              <a:defRPr/>
            </a:pPr>
            <a:r>
              <a:rPr lang="he-IL" dirty="0">
                <a:solidFill>
                  <a:srgbClr val="1F497D"/>
                </a:solidFill>
                <a:latin typeface="Times New Roman" pitchFamily="18" charset="0"/>
              </a:rPr>
              <a:t>לזית יש עלים נוקשים בעלי קוטיקולה עבה במיוחד. הצד התחתון של העלים מכוסה בשערות. הסבירו מדוע התאמות אלו תורמות להקטנת איבוד המים במהלך הדיות מן הצמח</a:t>
            </a:r>
            <a:r>
              <a:rPr lang="he-IL">
                <a:solidFill>
                  <a:srgbClr val="1F497D"/>
                </a:solidFill>
                <a:latin typeface="Times New Roman" pitchFamily="18" charset="0"/>
              </a:rPr>
              <a:t>. </a:t>
            </a:r>
          </a:p>
          <a:p>
            <a:pPr>
              <a:defRPr/>
            </a:pPr>
            <a:r>
              <a:rPr lang="he-IL">
                <a:solidFill>
                  <a:srgbClr val="1F497D"/>
                </a:solidFill>
                <a:latin typeface="Times New Roman" pitchFamily="18" charset="0"/>
              </a:rPr>
              <a:t>באיזה </a:t>
            </a:r>
            <a:r>
              <a:rPr lang="he-IL" dirty="0">
                <a:solidFill>
                  <a:srgbClr val="1F497D"/>
                </a:solidFill>
                <a:latin typeface="Times New Roman" pitchFamily="18" charset="0"/>
              </a:rPr>
              <a:t>סוג של התאמות מדובר?</a:t>
            </a:r>
            <a:endParaRPr lang="he-IL"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23</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6" name="קבוצה 15"/>
          <p:cNvGrpSpPr/>
          <p:nvPr/>
        </p:nvGrpSpPr>
        <p:grpSpPr>
          <a:xfrm>
            <a:off x="2843808" y="2283754"/>
            <a:ext cx="3866381" cy="2801430"/>
            <a:chOff x="4283967" y="3554860"/>
            <a:chExt cx="2642245" cy="1807323"/>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3554860"/>
              <a:ext cx="2642245"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83968" y="5085184"/>
              <a:ext cx="2546350" cy="27699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1200" dirty="0">
                  <a:solidFill>
                    <a:srgbClr val="1F497D"/>
                  </a:solidFill>
                </a:rPr>
                <a:t>אורה בר</a:t>
              </a:r>
            </a:p>
          </p:txBody>
        </p:sp>
      </p:grpSp>
    </p:spTree>
    <p:extLst>
      <p:ext uri="{BB962C8B-B14F-4D97-AF65-F5344CB8AC3E}">
        <p14:creationId xmlns:p14="http://schemas.microsoft.com/office/powerpoint/2010/main" val="421618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1" name="TextBox 10"/>
          <p:cNvSpPr txBox="1"/>
          <p:nvPr/>
        </p:nvSpPr>
        <p:spPr>
          <a:xfrm>
            <a:off x="142875" y="500063"/>
            <a:ext cx="85010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7:</a:t>
            </a:r>
          </a:p>
          <a:p>
            <a:pPr>
              <a:defRPr/>
            </a:pPr>
            <a:r>
              <a:rPr lang="he-IL" dirty="0">
                <a:solidFill>
                  <a:srgbClr val="1F497D"/>
                </a:solidFill>
                <a:latin typeface="Times New Roman" pitchFamily="18" charset="0"/>
              </a:rPr>
              <a:t>לזית יש עלים נוקשים בעלי קוטיקולה עבה במיוחד. הצד התחתון של העלים מכוסה בשערות. הסבירו מדוע התאמות אלו תורמות להקטנת איבוד המים הדיות מן הצמח בתהליך דיות.</a:t>
            </a:r>
          </a:p>
          <a:p>
            <a:pPr>
              <a:defRPr/>
            </a:pPr>
            <a:r>
              <a:rPr lang="he-IL" dirty="0">
                <a:solidFill>
                  <a:srgbClr val="1F497D"/>
                </a:solidFill>
                <a:latin typeface="Times New Roman" pitchFamily="18" charset="0"/>
              </a:rPr>
              <a:t>באיזה סוג של התאמות מדובר?</a:t>
            </a:r>
            <a:endParaRPr lang="he-IL"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24</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6" name="קבוצה 15"/>
          <p:cNvGrpSpPr/>
          <p:nvPr/>
        </p:nvGrpSpPr>
        <p:grpSpPr>
          <a:xfrm>
            <a:off x="2843808" y="2283754"/>
            <a:ext cx="3866381" cy="2801430"/>
            <a:chOff x="4283967" y="3554860"/>
            <a:chExt cx="2642245" cy="1807323"/>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3554860"/>
              <a:ext cx="2642245"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83968" y="5085184"/>
              <a:ext cx="2546350" cy="27699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1200" dirty="0">
                  <a:solidFill>
                    <a:srgbClr val="1F497D"/>
                  </a:solidFill>
                </a:rPr>
                <a:t>אורה בר</a:t>
              </a:r>
            </a:p>
          </p:txBody>
        </p:sp>
      </p:grpSp>
      <p:sp>
        <p:nvSpPr>
          <p:cNvPr id="13" name="Rectangle 12"/>
          <p:cNvSpPr/>
          <p:nvPr/>
        </p:nvSpPr>
        <p:spPr>
          <a:xfrm>
            <a:off x="614827" y="5091011"/>
            <a:ext cx="8053388" cy="15063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ככל שהקוטיקולה עבה יותר כך שיעור הדיות יורד.</a:t>
            </a:r>
          </a:p>
          <a:p>
            <a:pPr fontAlgn="auto">
              <a:spcBef>
                <a:spcPts val="0"/>
              </a:spcBef>
              <a:spcAft>
                <a:spcPts val="0"/>
              </a:spcAft>
              <a:defRPr/>
            </a:pPr>
            <a:r>
              <a:rPr lang="he-IL" dirty="0">
                <a:solidFill>
                  <a:prstClr val="black"/>
                </a:solidFill>
              </a:rPr>
              <a:t>השערות מקטינות את תנועת האוויר על פני הצד התחתון של העלים, ונכלא בניהן אוויר לח. ככל שהאוויר הסמוך לעלה לח יותר כך שיעור הדיות מהפיוניות קטן יותר.</a:t>
            </a:r>
          </a:p>
          <a:p>
            <a:pPr fontAlgn="auto">
              <a:spcBef>
                <a:spcPts val="0"/>
              </a:spcBef>
              <a:spcAft>
                <a:spcPts val="0"/>
              </a:spcAft>
              <a:defRPr/>
            </a:pPr>
            <a:r>
              <a:rPr lang="he-IL" dirty="0">
                <a:solidFill>
                  <a:prstClr val="black"/>
                </a:solidFill>
              </a:rPr>
              <a:t>מדובר בהתאמות מבניות.</a:t>
            </a:r>
          </a:p>
        </p:txBody>
      </p:sp>
    </p:spTree>
    <p:extLst>
      <p:ext uri="{BB962C8B-B14F-4D97-AF65-F5344CB8AC3E}">
        <p14:creationId xmlns:p14="http://schemas.microsoft.com/office/powerpoint/2010/main" val="270780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8: התאמות לתנאים ביוטיים</a:t>
            </a:r>
            <a:endParaRPr lang="he-IL" sz="1800" dirty="0"/>
          </a:p>
        </p:txBody>
      </p:sp>
      <p:sp>
        <p:nvSpPr>
          <p:cNvPr id="10" name="TextBox 9"/>
          <p:cNvSpPr txBox="1"/>
          <p:nvPr/>
        </p:nvSpPr>
        <p:spPr>
          <a:xfrm>
            <a:off x="285750" y="500063"/>
            <a:ext cx="8183563" cy="34925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8:</a:t>
            </a:r>
          </a:p>
          <a:p>
            <a:pPr>
              <a:lnSpc>
                <a:spcPct val="150000"/>
              </a:lnSpc>
              <a:spcAft>
                <a:spcPts val="600"/>
              </a:spcAft>
              <a:defRPr/>
            </a:pPr>
            <a:r>
              <a:rPr lang="he-IL" dirty="0">
                <a:solidFill>
                  <a:srgbClr val="1D4C72"/>
                </a:solidFill>
              </a:rPr>
              <a:t>איזו מההתאמות הבאות היא התאמה לתנאים </a:t>
            </a:r>
            <a:r>
              <a:rPr lang="he-IL" u="sng" dirty="0">
                <a:solidFill>
                  <a:srgbClr val="1D4C72"/>
                </a:solidFill>
              </a:rPr>
              <a:t>ביוטיים</a:t>
            </a:r>
            <a:r>
              <a:rPr lang="he-IL" dirty="0">
                <a:solidFill>
                  <a:srgbClr val="1D4C72"/>
                </a:solidFill>
              </a:rPr>
              <a:t>?  </a:t>
            </a:r>
            <a:endParaRPr lang="en-US" dirty="0">
              <a:solidFill>
                <a:srgbClr val="1D4C72"/>
              </a:solidFill>
            </a:endParaRPr>
          </a:p>
          <a:p>
            <a:pPr algn="just">
              <a:defRPr/>
            </a:pPr>
            <a:r>
              <a:rPr lang="he-IL" dirty="0">
                <a:solidFill>
                  <a:srgbClr val="1D4C72"/>
                </a:solidFill>
              </a:rPr>
              <a:t>       א. העלים של עצים הגדלים בתנאי קור, נושרים בשלכת.</a:t>
            </a:r>
            <a:endParaRPr lang="en-US" dirty="0">
              <a:solidFill>
                <a:srgbClr val="1D4C72"/>
              </a:solidFill>
            </a:endParaRPr>
          </a:p>
          <a:p>
            <a:pPr algn="just">
              <a:defRPr/>
            </a:pPr>
            <a:r>
              <a:rPr lang="he-IL" dirty="0">
                <a:solidFill>
                  <a:srgbClr val="1D4C72"/>
                </a:solidFill>
              </a:rPr>
              <a:t>       ב. </a:t>
            </a:r>
            <a:r>
              <a:rPr lang="he-IL" dirty="0">
                <a:solidFill>
                  <a:schemeClr val="tx2"/>
                </a:solidFill>
              </a:rPr>
              <a:t>לצבאים יש רגליים ארוכות ודקות, המאפשרות ריצה מהירה.</a:t>
            </a:r>
            <a:endParaRPr lang="en-US" dirty="0">
              <a:solidFill>
                <a:schemeClr val="tx2"/>
              </a:solidFill>
            </a:endParaRPr>
          </a:p>
          <a:p>
            <a:pPr algn="just">
              <a:defRPr/>
            </a:pPr>
            <a:r>
              <a:rPr lang="he-IL" dirty="0">
                <a:solidFill>
                  <a:schemeClr val="tx2"/>
                </a:solidFill>
              </a:rPr>
              <a:t>       ג. לגמל יש תאי </a:t>
            </a:r>
            <a:r>
              <a:rPr lang="he-IL" dirty="0">
                <a:solidFill>
                  <a:srgbClr val="1D4C72"/>
                </a:solidFill>
              </a:rPr>
              <a:t>דם אדומים, העמידים בטווח רחב של ריכוזי מלחים.</a:t>
            </a:r>
            <a:endParaRPr lang="en-US" dirty="0">
              <a:solidFill>
                <a:srgbClr val="1D4C72"/>
              </a:solidFill>
            </a:endParaRPr>
          </a:p>
          <a:p>
            <a:pPr algn="just">
              <a:defRPr/>
            </a:pPr>
            <a:r>
              <a:rPr lang="he-IL" dirty="0">
                <a:solidFill>
                  <a:srgbClr val="1D4C72"/>
                </a:solidFill>
              </a:rPr>
              <a:t>       ד. לצמחי מים שהעלים שלהם צפים על פני המים, יש עלים גדולים ורחבים.</a:t>
            </a:r>
          </a:p>
          <a:p>
            <a:pPr algn="just">
              <a:lnSpc>
                <a:spcPct val="150000"/>
              </a:lnSpc>
              <a:defRPr/>
            </a:pPr>
            <a:endParaRPr lang="he-IL" dirty="0">
              <a:solidFill>
                <a:srgbClr val="1D4C72"/>
              </a:solidFill>
            </a:endParaRPr>
          </a:p>
          <a:p>
            <a:pPr algn="just">
              <a:lnSpc>
                <a:spcPct val="150000"/>
              </a:lnSpc>
              <a:defRPr/>
            </a:pPr>
            <a:r>
              <a:rPr lang="he-IL" dirty="0"/>
              <a:t> </a:t>
            </a:r>
            <a:endParaRPr lang="en-US" dirty="0"/>
          </a:p>
          <a:p>
            <a:pPr algn="just">
              <a:lnSpc>
                <a:spcPct val="150000"/>
              </a:lnSpc>
              <a:defRPr/>
            </a:pPr>
            <a:endParaRPr lang="en-US" dirty="0">
              <a:solidFill>
                <a:srgbClr val="000000"/>
              </a:solidFill>
            </a:endParaRPr>
          </a:p>
          <a:p>
            <a:pPr>
              <a:defRPr/>
            </a:pPr>
            <a:r>
              <a:rPr lang="he-IL" dirty="0">
                <a:solidFill>
                  <a:srgbClr val="1D4C72"/>
                </a:solidFill>
              </a:rPr>
              <a:t> </a:t>
            </a: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25</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625" y="2857500"/>
            <a:ext cx="8053388" cy="18430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מדובר בהתאמה התנהגותית להקטנת טריפה.</a:t>
            </a:r>
          </a:p>
          <a:p>
            <a:pPr fontAlgn="auto">
              <a:spcBef>
                <a:spcPts val="0"/>
              </a:spcBef>
              <a:spcAft>
                <a:spcPts val="0"/>
              </a:spcAft>
              <a:defRPr/>
            </a:pPr>
            <a:r>
              <a:rPr lang="he-IL" dirty="0">
                <a:solidFill>
                  <a:prstClr val="black"/>
                </a:solidFill>
              </a:rPr>
              <a:t>כל שאר </a:t>
            </a:r>
            <a:r>
              <a:rPr lang="he-IL" dirty="0">
                <a:solidFill>
                  <a:schemeClr val="tx1"/>
                </a:solidFill>
              </a:rPr>
              <a:t>המשפטים </a:t>
            </a:r>
            <a:r>
              <a:rPr lang="he-IL" dirty="0">
                <a:solidFill>
                  <a:prstClr val="black"/>
                </a:solidFill>
              </a:rPr>
              <a:t>מתארים התאמה לתנאים </a:t>
            </a:r>
            <a:r>
              <a:rPr lang="he-IL" noProof="1">
                <a:solidFill>
                  <a:prstClr val="black"/>
                </a:solidFill>
              </a:rPr>
              <a:t>הא-ביוטים.</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26</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TextBox 9"/>
          <p:cNvSpPr txBox="1"/>
          <p:nvPr/>
        </p:nvSpPr>
        <p:spPr>
          <a:xfrm>
            <a:off x="285750" y="500063"/>
            <a:ext cx="8183563" cy="34925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8:</a:t>
            </a:r>
          </a:p>
          <a:p>
            <a:pPr>
              <a:lnSpc>
                <a:spcPct val="150000"/>
              </a:lnSpc>
              <a:spcAft>
                <a:spcPts val="600"/>
              </a:spcAft>
              <a:defRPr/>
            </a:pPr>
            <a:r>
              <a:rPr lang="he-IL" dirty="0">
                <a:solidFill>
                  <a:srgbClr val="1D4C72"/>
                </a:solidFill>
              </a:rPr>
              <a:t>איזו מההתאמות הבאות היא התאמה לתנאים </a:t>
            </a:r>
            <a:r>
              <a:rPr lang="he-IL" u="sng" dirty="0">
                <a:solidFill>
                  <a:srgbClr val="1D4C72"/>
                </a:solidFill>
              </a:rPr>
              <a:t>ביוטיים</a:t>
            </a:r>
            <a:r>
              <a:rPr lang="he-IL" dirty="0">
                <a:solidFill>
                  <a:srgbClr val="1D4C72"/>
                </a:solidFill>
              </a:rPr>
              <a:t>?  </a:t>
            </a:r>
            <a:endParaRPr lang="en-US" dirty="0">
              <a:solidFill>
                <a:srgbClr val="1D4C72"/>
              </a:solidFill>
            </a:endParaRPr>
          </a:p>
          <a:p>
            <a:pPr algn="just">
              <a:defRPr/>
            </a:pPr>
            <a:r>
              <a:rPr lang="he-IL" dirty="0">
                <a:solidFill>
                  <a:srgbClr val="1D4C72"/>
                </a:solidFill>
              </a:rPr>
              <a:t>       א. העלים של עצים הגדלים בתנאי קור, נושרים בשלכת.</a:t>
            </a:r>
            <a:endParaRPr lang="en-US" dirty="0">
              <a:solidFill>
                <a:srgbClr val="1D4C72"/>
              </a:solidFill>
            </a:endParaRPr>
          </a:p>
          <a:p>
            <a:pPr algn="just">
              <a:defRPr/>
            </a:pPr>
            <a:r>
              <a:rPr lang="he-IL" dirty="0">
                <a:solidFill>
                  <a:srgbClr val="1D4C72"/>
                </a:solidFill>
              </a:rPr>
              <a:t>       ב. </a:t>
            </a:r>
            <a:r>
              <a:rPr lang="he-IL" dirty="0">
                <a:solidFill>
                  <a:schemeClr val="tx2"/>
                </a:solidFill>
              </a:rPr>
              <a:t>לצבאים יש רגליים ארוכות ודקות, המאפשרות ריצה מהירה.</a:t>
            </a:r>
            <a:endParaRPr lang="en-US" dirty="0">
              <a:solidFill>
                <a:schemeClr val="tx2"/>
              </a:solidFill>
            </a:endParaRPr>
          </a:p>
          <a:p>
            <a:pPr algn="just">
              <a:defRPr/>
            </a:pPr>
            <a:r>
              <a:rPr lang="he-IL" dirty="0">
                <a:solidFill>
                  <a:schemeClr val="tx2"/>
                </a:solidFill>
              </a:rPr>
              <a:t>       ג. לגמל יש תאי </a:t>
            </a:r>
            <a:r>
              <a:rPr lang="he-IL" dirty="0">
                <a:solidFill>
                  <a:srgbClr val="1D4C72"/>
                </a:solidFill>
              </a:rPr>
              <a:t>דם אדומים, העמידים בטווח רחב של ריכוזי מלחים.</a:t>
            </a:r>
            <a:endParaRPr lang="en-US" dirty="0">
              <a:solidFill>
                <a:srgbClr val="1D4C72"/>
              </a:solidFill>
            </a:endParaRPr>
          </a:p>
          <a:p>
            <a:pPr algn="just">
              <a:defRPr/>
            </a:pPr>
            <a:r>
              <a:rPr lang="he-IL" dirty="0">
                <a:solidFill>
                  <a:srgbClr val="1D4C72"/>
                </a:solidFill>
              </a:rPr>
              <a:t>       ד. לצמחי מים שהעלים שלהם צפים על פני המים, יש עלים גדולים ורחבים.</a:t>
            </a:r>
          </a:p>
          <a:p>
            <a:pPr algn="just">
              <a:lnSpc>
                <a:spcPct val="150000"/>
              </a:lnSpc>
              <a:defRPr/>
            </a:pPr>
            <a:endParaRPr lang="he-IL" dirty="0">
              <a:solidFill>
                <a:srgbClr val="1D4C72"/>
              </a:solidFill>
            </a:endParaRPr>
          </a:p>
          <a:p>
            <a:pPr algn="just">
              <a:lnSpc>
                <a:spcPct val="150000"/>
              </a:lnSpc>
              <a:defRPr/>
            </a:pPr>
            <a:r>
              <a:rPr lang="he-IL" dirty="0"/>
              <a:t> </a:t>
            </a:r>
            <a:endParaRPr lang="en-US" dirty="0"/>
          </a:p>
          <a:p>
            <a:pPr algn="just">
              <a:lnSpc>
                <a:spcPct val="150000"/>
              </a:lnSpc>
              <a:defRPr/>
            </a:pPr>
            <a:endParaRPr lang="en-US" dirty="0">
              <a:solidFill>
                <a:srgbClr val="000000"/>
              </a:solidFill>
            </a:endParaRPr>
          </a:p>
          <a:p>
            <a:pPr>
              <a:defRPr/>
            </a:pPr>
            <a:r>
              <a:rPr lang="he-IL" dirty="0">
                <a:solidFill>
                  <a:srgbClr val="1D4C72"/>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9: התאמות לתנאי מדבר</a:t>
            </a:r>
            <a:endParaRPr lang="he-IL" sz="1800" dirty="0"/>
          </a:p>
        </p:txBody>
      </p:sp>
      <p:sp>
        <p:nvSpPr>
          <p:cNvPr id="10" name="TextBox 9"/>
          <p:cNvSpPr txBox="1"/>
          <p:nvPr/>
        </p:nvSpPr>
        <p:spPr>
          <a:xfrm>
            <a:off x="285750" y="500063"/>
            <a:ext cx="8183563" cy="27035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9:</a:t>
            </a:r>
          </a:p>
          <a:p>
            <a:pPr algn="just">
              <a:lnSpc>
                <a:spcPct val="150000"/>
              </a:lnSpc>
              <a:defRPr/>
            </a:pPr>
            <a:r>
              <a:rPr lang="he-IL" dirty="0">
                <a:solidFill>
                  <a:srgbClr val="1D4C72"/>
                </a:solidFill>
              </a:rPr>
              <a:t>באזור מדברי </a:t>
            </a:r>
            <a:r>
              <a:rPr lang="he-IL" noProof="1">
                <a:solidFill>
                  <a:srgbClr val="1D4C72"/>
                </a:solidFill>
              </a:rPr>
              <a:t>נְצַפֶּה </a:t>
            </a:r>
            <a:r>
              <a:rPr lang="he-IL" dirty="0">
                <a:solidFill>
                  <a:srgbClr val="1D4C72"/>
                </a:solidFill>
              </a:rPr>
              <a:t>למצוא:</a:t>
            </a:r>
            <a:endParaRPr lang="en-US" dirty="0">
              <a:solidFill>
                <a:srgbClr val="1D4C72"/>
              </a:solidFill>
            </a:endParaRPr>
          </a:p>
          <a:p>
            <a:pPr algn="just">
              <a:defRPr/>
            </a:pPr>
            <a:r>
              <a:rPr lang="he-IL" dirty="0">
                <a:solidFill>
                  <a:srgbClr val="1D4C72"/>
                </a:solidFill>
              </a:rPr>
              <a:t>       א. צמחים ששטח העלים שלהם קטן, ובעלי חיים שהשתן שלהם מרוכז או מוצק.</a:t>
            </a:r>
            <a:endParaRPr lang="en-US" dirty="0">
              <a:solidFill>
                <a:srgbClr val="1D4C72"/>
              </a:solidFill>
            </a:endParaRPr>
          </a:p>
          <a:p>
            <a:pPr algn="just">
              <a:defRPr/>
            </a:pPr>
            <a:r>
              <a:rPr lang="he-IL" dirty="0">
                <a:solidFill>
                  <a:srgbClr val="1D4C72"/>
                </a:solidFill>
              </a:rPr>
              <a:t>       ב. צמחים ששטח העלים שלהם גדול, ובעלי חיים שהשתן שלהם דליל.</a:t>
            </a:r>
            <a:endParaRPr lang="en-US" dirty="0">
              <a:solidFill>
                <a:srgbClr val="1D4C72"/>
              </a:solidFill>
            </a:endParaRPr>
          </a:p>
          <a:p>
            <a:pPr algn="just">
              <a:defRPr/>
            </a:pPr>
            <a:r>
              <a:rPr lang="he-IL" dirty="0">
                <a:solidFill>
                  <a:srgbClr val="1D4C72"/>
                </a:solidFill>
              </a:rPr>
              <a:t>       ג. צמחים ששטח העלים שלהם גדול, ובעלי חיים שהשתן שלהם מרוכז או מוצק.</a:t>
            </a:r>
            <a:endParaRPr lang="en-US" dirty="0">
              <a:solidFill>
                <a:srgbClr val="1D4C72"/>
              </a:solidFill>
            </a:endParaRPr>
          </a:p>
          <a:p>
            <a:pPr algn="just">
              <a:defRPr/>
            </a:pPr>
            <a:r>
              <a:rPr lang="he-IL" dirty="0">
                <a:solidFill>
                  <a:srgbClr val="1D4C72"/>
                </a:solidFill>
              </a:rPr>
              <a:t>       ד. צמחים ששטח העלים שלהם קטן, ובעלי חיים שהשתן שלהם דליל.</a:t>
            </a:r>
            <a:endParaRPr lang="en-US" dirty="0">
              <a:solidFill>
                <a:srgbClr val="1D4C72"/>
              </a:solidFill>
            </a:endParaRPr>
          </a:p>
          <a:p>
            <a:pPr algn="just">
              <a:lnSpc>
                <a:spcPct val="150000"/>
              </a:lnSpc>
              <a:defRPr/>
            </a:pPr>
            <a:r>
              <a:rPr lang="he-IL" dirty="0">
                <a:solidFill>
                  <a:srgbClr val="1D4C72"/>
                </a:solidFill>
              </a:rPr>
              <a:t> </a:t>
            </a:r>
            <a:endParaRPr lang="en-US" dirty="0">
              <a:solidFill>
                <a:srgbClr val="1D4C72"/>
              </a:solidFill>
            </a:endParaRPr>
          </a:p>
          <a:p>
            <a:pPr algn="just">
              <a:lnSpc>
                <a:spcPct val="150000"/>
              </a:lnSpc>
              <a:defRPr/>
            </a:pPr>
            <a:endParaRPr lang="he-IL" dirty="0">
              <a:solidFill>
                <a:srgbClr val="1D4C7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27</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6" name="Rectangle 12"/>
          <p:cNvSpPr/>
          <p:nvPr/>
        </p:nvSpPr>
        <p:spPr>
          <a:xfrm>
            <a:off x="285750" y="3214688"/>
            <a:ext cx="8196263" cy="18621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משפט א'.</a:t>
            </a:r>
          </a:p>
          <a:p>
            <a:pPr>
              <a:defRPr/>
            </a:pPr>
            <a:endParaRPr lang="he-IL" dirty="0">
              <a:solidFill>
                <a:srgbClr val="000000"/>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שטח עלים קטן מקטין את דיות המים מן הצמח, ושתן מרוכז מקטין את איבוד המים מבעל החיים.</a:t>
            </a:r>
            <a:endParaRPr lang="he-IL" dirty="0">
              <a:solidFill>
                <a:srgbClr val="000000"/>
              </a:solidFill>
            </a:endParaRP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28</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27035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9:</a:t>
            </a:r>
          </a:p>
          <a:p>
            <a:pPr algn="just">
              <a:lnSpc>
                <a:spcPct val="150000"/>
              </a:lnSpc>
              <a:defRPr/>
            </a:pPr>
            <a:r>
              <a:rPr lang="he-IL" dirty="0">
                <a:solidFill>
                  <a:srgbClr val="1D4C72"/>
                </a:solidFill>
              </a:rPr>
              <a:t>באזור מדברי </a:t>
            </a:r>
            <a:r>
              <a:rPr lang="he-IL" noProof="1">
                <a:solidFill>
                  <a:srgbClr val="1D4C72"/>
                </a:solidFill>
              </a:rPr>
              <a:t>נְצַפֶּה </a:t>
            </a:r>
            <a:r>
              <a:rPr lang="he-IL" dirty="0">
                <a:solidFill>
                  <a:srgbClr val="1D4C72"/>
                </a:solidFill>
              </a:rPr>
              <a:t>למצוא:</a:t>
            </a:r>
            <a:endParaRPr lang="en-US" dirty="0">
              <a:solidFill>
                <a:srgbClr val="1D4C72"/>
              </a:solidFill>
            </a:endParaRPr>
          </a:p>
          <a:p>
            <a:pPr algn="just">
              <a:defRPr/>
            </a:pPr>
            <a:r>
              <a:rPr lang="he-IL" dirty="0">
                <a:solidFill>
                  <a:srgbClr val="1D4C72"/>
                </a:solidFill>
              </a:rPr>
              <a:t>       א. צמחים ששטח העלים שלהם קטן, ובעלי חיים שהשתן שלהם מרוכז או מוצק.</a:t>
            </a:r>
            <a:endParaRPr lang="en-US" dirty="0">
              <a:solidFill>
                <a:srgbClr val="1D4C72"/>
              </a:solidFill>
            </a:endParaRPr>
          </a:p>
          <a:p>
            <a:pPr algn="just">
              <a:defRPr/>
            </a:pPr>
            <a:r>
              <a:rPr lang="he-IL" dirty="0">
                <a:solidFill>
                  <a:srgbClr val="1D4C72"/>
                </a:solidFill>
              </a:rPr>
              <a:t>       ב. צמחים ששטח העלים שלהם גדול, ובעלי חיים שהשתן שלהם דליל.</a:t>
            </a:r>
            <a:endParaRPr lang="en-US" dirty="0">
              <a:solidFill>
                <a:srgbClr val="1D4C72"/>
              </a:solidFill>
            </a:endParaRPr>
          </a:p>
          <a:p>
            <a:pPr algn="just">
              <a:defRPr/>
            </a:pPr>
            <a:r>
              <a:rPr lang="he-IL" dirty="0">
                <a:solidFill>
                  <a:srgbClr val="1D4C72"/>
                </a:solidFill>
              </a:rPr>
              <a:t>       ג. צמחים ששטח העלים שלהם גדול, ובעלי חיים שהשתן שלהם מרוכז או מוצק.</a:t>
            </a:r>
            <a:endParaRPr lang="en-US" dirty="0">
              <a:solidFill>
                <a:srgbClr val="1D4C72"/>
              </a:solidFill>
            </a:endParaRPr>
          </a:p>
          <a:p>
            <a:pPr algn="just">
              <a:defRPr/>
            </a:pPr>
            <a:r>
              <a:rPr lang="he-IL" dirty="0">
                <a:solidFill>
                  <a:srgbClr val="1D4C72"/>
                </a:solidFill>
              </a:rPr>
              <a:t>       ד. צמחים ששטח העלים שלהם קטן, ובעלי חיים שהשתן שלהם דליל.</a:t>
            </a:r>
            <a:endParaRPr lang="en-US" dirty="0">
              <a:solidFill>
                <a:srgbClr val="1D4C72"/>
              </a:solidFill>
            </a:endParaRPr>
          </a:p>
          <a:p>
            <a:pPr algn="just">
              <a:lnSpc>
                <a:spcPct val="150000"/>
              </a:lnSpc>
              <a:defRPr/>
            </a:pPr>
            <a:r>
              <a:rPr lang="he-IL" dirty="0">
                <a:solidFill>
                  <a:srgbClr val="1D4C72"/>
                </a:solidFill>
              </a:rPr>
              <a:t> </a:t>
            </a:r>
            <a:endParaRPr lang="en-US" dirty="0">
              <a:solidFill>
                <a:srgbClr val="1D4C72"/>
              </a:solidFill>
            </a:endParaRPr>
          </a:p>
          <a:p>
            <a:pPr algn="just">
              <a:lnSpc>
                <a:spcPct val="150000"/>
              </a:lnSpc>
              <a:defRPr/>
            </a:pPr>
            <a:endParaRPr lang="he-IL" dirty="0">
              <a:solidFill>
                <a:srgbClr val="1D4C7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כותרת 8"/>
          <p:cNvSpPr>
            <a:spLocks noGrp="1"/>
          </p:cNvSpPr>
          <p:nvPr>
            <p:ph type="title"/>
          </p:nvPr>
        </p:nvSpPr>
        <p:spPr bwMode="auto">
          <a:xfrm>
            <a:off x="258194"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10</a:t>
            </a:r>
            <a:endParaRPr lang="he-IL" sz="1800" dirty="0"/>
          </a:p>
        </p:txBody>
      </p:sp>
      <p:sp>
        <p:nvSpPr>
          <p:cNvPr id="7" name="TextBox 6"/>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10:</a:t>
            </a:r>
          </a:p>
          <a:p>
            <a:pPr>
              <a:defRPr/>
            </a:pPr>
            <a:r>
              <a:rPr lang="he-IL" dirty="0">
                <a:solidFill>
                  <a:schemeClr val="tx2"/>
                </a:solidFill>
              </a:rPr>
              <a:t>איזה משפט מתאר </a:t>
            </a:r>
            <a:r>
              <a:rPr lang="he-IL" u="sng" dirty="0">
                <a:solidFill>
                  <a:schemeClr val="tx2"/>
                </a:solidFill>
              </a:rPr>
              <a:t>נכון</a:t>
            </a:r>
            <a:r>
              <a:rPr lang="he-IL" dirty="0">
                <a:solidFill>
                  <a:schemeClr val="tx2"/>
                </a:solidFill>
              </a:rPr>
              <a:t> התאמה לתנאים </a:t>
            </a:r>
            <a:r>
              <a:rPr lang="he-IL" u="sng" dirty="0">
                <a:solidFill>
                  <a:schemeClr val="tx2"/>
                </a:solidFill>
              </a:rPr>
              <a:t>א-ביוטיים</a:t>
            </a:r>
            <a:r>
              <a:rPr lang="he-IL" dirty="0">
                <a:solidFill>
                  <a:schemeClr val="tx2"/>
                </a:solidFill>
              </a:rPr>
              <a:t>?</a:t>
            </a:r>
            <a:endParaRPr lang="en-US" dirty="0">
              <a:solidFill>
                <a:schemeClr val="tx2"/>
              </a:solidFill>
            </a:endParaRPr>
          </a:p>
          <a:p>
            <a:pPr>
              <a:defRPr/>
            </a:pPr>
            <a:r>
              <a:rPr lang="he-IL" dirty="0">
                <a:solidFill>
                  <a:schemeClr val="tx2"/>
                </a:solidFill>
              </a:rPr>
              <a:t>       א. צבאים מסוגלים לרוץ במהירות ולברוח מטורפים.</a:t>
            </a:r>
            <a:endParaRPr lang="en-US" dirty="0">
              <a:solidFill>
                <a:schemeClr val="tx2"/>
              </a:solidFill>
            </a:endParaRPr>
          </a:p>
          <a:p>
            <a:pPr>
              <a:defRPr/>
            </a:pPr>
            <a:r>
              <a:rPr lang="he-IL" dirty="0">
                <a:solidFill>
                  <a:schemeClr val="tx2"/>
                </a:solidFill>
              </a:rPr>
              <a:t>       ב. לרוב העופות השוחים במים יש קרום מחבר בין אצבעות הרגליים. </a:t>
            </a:r>
            <a:endParaRPr lang="en-US" dirty="0">
              <a:solidFill>
                <a:schemeClr val="tx2"/>
              </a:solidFill>
            </a:endParaRPr>
          </a:p>
          <a:p>
            <a:pPr>
              <a:defRPr/>
            </a:pPr>
            <a:r>
              <a:rPr lang="he-IL" dirty="0">
                <a:solidFill>
                  <a:schemeClr val="tx2"/>
                </a:solidFill>
              </a:rPr>
              <a:t>       ג. לצמחים הגדלים בתנאים של מיעוט מים יש בדרך כלל עלים רחבים.</a:t>
            </a:r>
            <a:endParaRPr lang="en-US" dirty="0">
              <a:solidFill>
                <a:schemeClr val="tx2"/>
              </a:solidFill>
            </a:endParaRPr>
          </a:p>
          <a:p>
            <a:pPr>
              <a:defRPr/>
            </a:pPr>
            <a:r>
              <a:rPr lang="he-IL" dirty="0">
                <a:solidFill>
                  <a:schemeClr val="tx2"/>
                </a:solidFill>
              </a:rPr>
              <a:t>       ד. לצמחים המאובקים על ידי חרקים יש בדרך כלל פרחים צבעוניים. </a:t>
            </a:r>
            <a:endParaRPr lang="en-US" dirty="0">
              <a:solidFill>
                <a:schemeClr val="tx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09737"/>
          </a:xfrm>
          <a:prstGeom prst="rect">
            <a:avLst/>
          </a:prstGeom>
          <a:noFill/>
          <a:ln w="19050">
            <a:noFill/>
          </a:ln>
          <a:effectLst>
            <a:outerShdw sx="102000" sy="102000" algn="tl" rotWithShape="0">
              <a:schemeClr val="bg1">
                <a:lumMod val="65000"/>
                <a:alpha val="0"/>
              </a:schemeClr>
            </a:outerShdw>
          </a:effectLst>
        </p:spPr>
        <p:txBody>
          <a:bodyPr>
            <a:spAutoFit/>
          </a:bodyPr>
          <a:lstStyle/>
          <a:p>
            <a:pPr>
              <a:lnSpc>
                <a:spcPct val="115000"/>
              </a:lnSpc>
              <a:spcAft>
                <a:spcPts val="1000"/>
              </a:spcAft>
              <a:defRPr/>
            </a:pPr>
            <a:r>
              <a:rPr lang="he-IL" dirty="0">
                <a:latin typeface="Calibri" pitchFamily="34" charset="0"/>
              </a:rPr>
              <a:t>ההתאמות נחלקות לשלושה סוגים: </a:t>
            </a:r>
            <a:r>
              <a:rPr lang="he-IL" dirty="0">
                <a:solidFill>
                  <a:srgbClr val="FF6600"/>
                </a:solidFill>
                <a:latin typeface="Calibri" pitchFamily="34" charset="0"/>
              </a:rPr>
              <a:t>מורפולוגיות, </a:t>
            </a:r>
            <a:r>
              <a:rPr lang="he-IL" dirty="0">
                <a:solidFill>
                  <a:schemeClr val="accent3"/>
                </a:solidFill>
                <a:latin typeface="Calibri" pitchFamily="34" charset="0"/>
              </a:rPr>
              <a:t>פיזיולוגיות-ביוכימיות</a:t>
            </a:r>
            <a:r>
              <a:rPr lang="he-IL" dirty="0">
                <a:solidFill>
                  <a:srgbClr val="FF6600"/>
                </a:solidFill>
                <a:latin typeface="Calibri" pitchFamily="34" charset="0"/>
              </a:rPr>
              <a:t>, התנהגותיות.</a:t>
            </a:r>
          </a:p>
          <a:p>
            <a:pPr>
              <a:lnSpc>
                <a:spcPct val="115000"/>
              </a:lnSpc>
              <a:spcAft>
                <a:spcPts val="1000"/>
              </a:spcAft>
              <a:defRPr/>
            </a:pPr>
            <a:endParaRPr lang="he-IL" dirty="0">
              <a:latin typeface="Calibri" pitchFamily="34" charset="0"/>
            </a:endParaRPr>
          </a:p>
          <a:p>
            <a:pPr>
              <a:lnSpc>
                <a:spcPct val="115000"/>
              </a:lnSpc>
              <a:spcAft>
                <a:spcPts val="1000"/>
              </a:spcAft>
              <a:defRPr/>
            </a:pPr>
            <a:endParaRPr lang="en-US" dirty="0">
              <a:latin typeface="Calibri" pitchFamily="34" charset="0"/>
            </a:endParaRPr>
          </a:p>
          <a:p>
            <a:pPr>
              <a:defRPr/>
            </a:pPr>
            <a:r>
              <a:rPr lang="he-IL" dirty="0">
                <a:solidFill>
                  <a:srgbClr val="1D4C72"/>
                </a:solidFil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3</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מורפולוגיות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292383242"/>
              </p:ext>
            </p:extLst>
          </p:nvPr>
        </p:nvGraphicFramePr>
        <p:xfrm>
          <a:off x="459110" y="908720"/>
          <a:ext cx="8217346" cy="4998810"/>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xmlns="" val="20000"/>
                    </a:ext>
                  </a:extLst>
                </a:gridCol>
                <a:gridCol w="4009262">
                  <a:extLst>
                    <a:ext uri="{9D8B030D-6E8A-4147-A177-3AD203B41FA5}">
                      <a16:colId xmlns:a16="http://schemas.microsoft.com/office/drawing/2014/main" xmlns="" val="20001"/>
                    </a:ext>
                  </a:extLst>
                </a:gridCol>
                <a:gridCol w="2077475">
                  <a:extLst>
                    <a:ext uri="{9D8B030D-6E8A-4147-A177-3AD203B41FA5}">
                      <a16:colId xmlns:a16="http://schemas.microsoft.com/office/drawing/2014/main" xmlns=""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xmlns="" val="10000"/>
                  </a:ext>
                </a:extLst>
              </a:tr>
              <a:tr h="906974">
                <a:tc rowSpan="2">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r>
                        <a:rPr lang="he-IL" sz="1800" dirty="0"/>
                        <a:t>לעופות מים יש </a:t>
                      </a:r>
                    </a:p>
                    <a:p>
                      <a:pPr rtl="1"/>
                      <a:r>
                        <a:rPr lang="he-IL" sz="1800" dirty="0"/>
                        <a:t>קרומי שחייה בין </a:t>
                      </a:r>
                    </a:p>
                    <a:p>
                      <a:pPr rtl="1"/>
                      <a:r>
                        <a:rPr lang="he-IL" sz="1800" dirty="0"/>
                        <a:t>אצבעות הרגליים.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u="none" strike="noStrike" kern="1200" cap="none" spc="0" normalizeH="0" baseline="0" noProof="0" dirty="0">
                          <a:ln>
                            <a:noFill/>
                          </a:ln>
                          <a:effectLst/>
                          <a:uLnTx/>
                          <a:uFillTx/>
                          <a:hlinkClick r:id="rId2"/>
                        </a:rPr>
                        <a:t>סרטון</a:t>
                      </a:r>
                      <a:endParaRPr kumimoji="0" lang="he-IL" sz="1800" u="none" strike="noStrike" kern="1200" cap="none" spc="0" normalizeH="0" baseline="0" noProof="0" dirty="0">
                        <a:ln>
                          <a:noFill/>
                        </a:ln>
                        <a:effectLst/>
                        <a:uLnTx/>
                        <a:uFillTx/>
                      </a:endParaRPr>
                    </a:p>
                  </a:txBody>
                  <a:tcPr marL="91438" marR="91438" marT="45729" marB="45729"/>
                </a:tc>
                <a:tc>
                  <a:txBody>
                    <a:bodyPr/>
                    <a:lstStyle/>
                    <a:p>
                      <a:pPr rtl="1"/>
                      <a:r>
                        <a:rPr lang="he-IL" sz="1800" dirty="0"/>
                        <a:t>זו התאמה לתנועה בבית הגידול (לתנאים </a:t>
                      </a:r>
                    </a:p>
                    <a:p>
                      <a:pPr rtl="1"/>
                      <a:r>
                        <a:rPr lang="he-IL" sz="1800" dirty="0"/>
                        <a:t>הא-</a:t>
                      </a:r>
                      <a:r>
                        <a:rPr lang="he-IL" sz="1800" dirty="0" err="1"/>
                        <a:t>ביוטיים</a:t>
                      </a:r>
                      <a:r>
                        <a:rPr lang="he-IL" sz="1800" dirty="0"/>
                        <a:t>).</a:t>
                      </a:r>
                      <a:endParaRPr lang="he-IL" sz="1800" dirty="0">
                        <a:solidFill>
                          <a:schemeClr val="tx1"/>
                        </a:solidFill>
                      </a:endParaRPr>
                    </a:p>
                  </a:txBody>
                  <a:tcPr marL="91438" marR="91438" marT="45729" marB="45729"/>
                </a:tc>
                <a:extLst>
                  <a:ext uri="{0D108BD9-81ED-4DB2-BD59-A6C34878D82A}">
                    <a16:rowId xmlns:a16="http://schemas.microsoft.com/office/drawing/2014/main" xmlns="" val="10001"/>
                  </a:ext>
                </a:extLst>
              </a:tr>
              <a:tr h="1395337">
                <a:tc vMerge="1">
                  <a:txBody>
                    <a:bodyPr/>
                    <a:lstStyle/>
                    <a:p>
                      <a:pPr rtl="1"/>
                      <a:endParaRPr lang="he-IL" dirty="0"/>
                    </a:p>
                  </a:txBody>
                  <a:tcPr/>
                </a:tc>
                <a:tc>
                  <a:txBody>
                    <a:bodyPr/>
                    <a:lstStyle/>
                    <a:p>
                      <a:pPr rtl="1"/>
                      <a:r>
                        <a:rPr lang="he-IL" sz="1800" dirty="0"/>
                        <a:t>מבנה המקור של הצופית מותאם למבנה הפרח שממנו היא שותה צוף.</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u="none" strike="noStrike" kern="1200" cap="none" spc="0" normalizeH="0" baseline="0" noProof="0" dirty="0">
                          <a:ln>
                            <a:noFill/>
                          </a:ln>
                          <a:effectLst/>
                          <a:uLnTx/>
                          <a:uFillTx/>
                          <a:hlinkClick r:id="rId3"/>
                        </a:rPr>
                        <a:t>סרטון</a:t>
                      </a:r>
                      <a:r>
                        <a:rPr kumimoji="0" lang="he-IL" sz="2000" u="none" strike="noStrike" kern="1200" cap="none" spc="0" normalizeH="0" baseline="0" noProof="0" dirty="0">
                          <a:ln>
                            <a:noFill/>
                          </a:ln>
                          <a:effectLst/>
                          <a:uLnTx/>
                          <a:uFillTx/>
                        </a:rPr>
                        <a:t>: התאמת גפי הפה של הפרפר לשתיית צוף.</a:t>
                      </a:r>
                    </a:p>
                  </a:txBody>
                  <a:tcPr marL="91438" marR="91438" marT="45729" marB="45729"/>
                </a:tc>
                <a:tc>
                  <a:txBody>
                    <a:bodyPr/>
                    <a:lstStyle/>
                    <a:p>
                      <a:pPr rtl="1"/>
                      <a:r>
                        <a:rPr lang="he-IL" sz="1800" dirty="0"/>
                        <a:t>זו התאמה להשגת המזון.</a:t>
                      </a:r>
                      <a:endParaRPr lang="he-IL" sz="1800" dirty="0">
                        <a:solidFill>
                          <a:schemeClr val="tx1"/>
                        </a:solidFill>
                      </a:endParaRPr>
                    </a:p>
                  </a:txBody>
                  <a:tcPr marL="91438" marR="91438" marT="45729" marB="45729"/>
                </a:tc>
                <a:extLst>
                  <a:ext uri="{0D108BD9-81ED-4DB2-BD59-A6C34878D82A}">
                    <a16:rowId xmlns:a16="http://schemas.microsoft.com/office/drawing/2014/main" xmlns="" val="10002"/>
                  </a:ext>
                </a:extLst>
              </a:tr>
              <a:tr h="469892">
                <a:tc>
                  <a:txBody>
                    <a:bodyPr/>
                    <a:lstStyle/>
                    <a:p>
                      <a:pPr rtl="1"/>
                      <a:r>
                        <a:rPr lang="he-IL" sz="1800" b="1" dirty="0">
                          <a:solidFill>
                            <a:schemeClr val="accent3"/>
                          </a:solidFill>
                        </a:rPr>
                        <a:t>התאמות </a:t>
                      </a:r>
                    </a:p>
                    <a:p>
                      <a:pPr rtl="1"/>
                      <a:r>
                        <a:rPr lang="he-IL" sz="1800" b="1" dirty="0">
                          <a:solidFill>
                            <a:schemeClr val="accent3"/>
                          </a:solidFill>
                        </a:rPr>
                        <a:t>פיזיולוגיות-ביוכימיות</a:t>
                      </a:r>
                    </a:p>
                  </a:txBody>
                  <a:tcPr marL="91438" marR="91438" marT="45729" marB="45729"/>
                </a:tc>
                <a:tc>
                  <a:txBody>
                    <a:bodyPr/>
                    <a:lstStyle/>
                    <a:p>
                      <a:pPr rtl="1"/>
                      <a:endParaRPr lang="he-IL" sz="1200" dirty="0">
                        <a:solidFill>
                          <a:schemeClr val="tx1"/>
                        </a:solidFill>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3"/>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endParaRPr lang="he-IL" sz="1800" dirty="0"/>
                    </a:p>
                  </a:txBody>
                  <a:tcPr marL="91438" marR="91438" marT="45729" marB="45729"/>
                </a:tc>
                <a:tc>
                  <a:txBody>
                    <a:bodyPr/>
                    <a:lstStyle/>
                    <a:p>
                      <a:pPr rtl="1"/>
                      <a:endParaRPr lang="he-IL" sz="1800" dirty="0"/>
                    </a:p>
                  </a:txBody>
                  <a:tcPr marL="91438" marR="91438" marT="45729" marB="45729"/>
                </a:tc>
                <a:extLst>
                  <a:ext uri="{0D108BD9-81ED-4DB2-BD59-A6C34878D82A}">
                    <a16:rowId xmlns:a16="http://schemas.microsoft.com/office/drawing/2014/main" xmlns="" val="10004"/>
                  </a:ext>
                </a:extLst>
              </a:tr>
            </a:tbl>
          </a:graphicData>
        </a:graphic>
      </p:graphicFrame>
      <p:pic>
        <p:nvPicPr>
          <p:cNvPr id="8223" name="Picture 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3928" y="3068960"/>
            <a:ext cx="2642208" cy="88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TextBox 11"/>
          <p:cNvSpPr txBox="1"/>
          <p:nvPr/>
        </p:nvSpPr>
        <p:spPr>
          <a:xfrm>
            <a:off x="272691" y="5949280"/>
            <a:ext cx="8183563" cy="830997"/>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1000"/>
              </a:spcAft>
              <a:defRPr/>
            </a:pPr>
            <a:r>
              <a:rPr lang="he-IL" sz="1200" b="1" dirty="0">
                <a:latin typeface="Calibri" pitchFamily="34" charset="0"/>
              </a:rPr>
              <a:t>שימו לב! </a:t>
            </a:r>
            <a:r>
              <a:rPr lang="he-IL" sz="1200" b="1" u="sng" dirty="0">
                <a:latin typeface="Calibri" pitchFamily="34" charset="0"/>
              </a:rPr>
              <a:t>אף שמיון ההתאמות לסוגיהן הוא נוח, לכל התאמה יש היבטים מסוגים שונים. לדוגמה</a:t>
            </a:r>
            <a:r>
              <a:rPr lang="he-IL" sz="1200" b="1" dirty="0">
                <a:latin typeface="Calibri" pitchFamily="34" charset="0"/>
              </a:rPr>
              <a:t>:                                                                                               -קרומי השחייה ברגלי עופות המים הם תוצאה של תהליכי התמיינות, כלומר תהליכים פיזיולוגיים, וקשורים לפעולת השחייה,                     כלומר להיבטים התנהגותיים.                                                                                                                                                                                -התנהגות בעלי חיים מושפעת מהורמונים המופרשים בגופם, כלומר מתהליכים פיזיולוגיים, וממבנה גופם.</a:t>
            </a:r>
            <a:endParaRPr lang="en-US" sz="1200" b="1" dirty="0">
              <a:latin typeface="Calibri" pitchFamily="34" charset="0"/>
            </a:endParaRPr>
          </a:p>
        </p:txBody>
      </p:sp>
      <p:sp>
        <p:nvSpPr>
          <p:cNvPr id="2" name="מלבן 1"/>
          <p:cNvSpPr/>
          <p:nvPr/>
        </p:nvSpPr>
        <p:spPr>
          <a:xfrm>
            <a:off x="2746241" y="2215897"/>
            <a:ext cx="1609735" cy="276999"/>
          </a:xfrm>
          <a:prstGeom prst="rect">
            <a:avLst/>
          </a:prstGeom>
        </p:spPr>
        <p:txBody>
          <a:bodyPr wrap="none">
            <a:spAutoFit/>
          </a:bodyPr>
          <a:lstStyle/>
          <a:p>
            <a:pPr lvl="0" fontAlgn="auto">
              <a:spcBef>
                <a:spcPts val="0"/>
              </a:spcBef>
              <a:spcAft>
                <a:spcPts val="0"/>
              </a:spcAft>
            </a:pPr>
            <a:r>
              <a:rPr lang="he-IL" sz="1200" dirty="0">
                <a:solidFill>
                  <a:prstClr val="black"/>
                </a:solidFill>
                <a:latin typeface="Arial"/>
                <a:cs typeface="Arial"/>
              </a:rPr>
              <a:t>בתמונה: רגל של </a:t>
            </a:r>
            <a:r>
              <a:rPr lang="he-IL" sz="1200" dirty="0" err="1">
                <a:solidFill>
                  <a:prstClr val="black"/>
                </a:solidFill>
                <a:latin typeface="Arial"/>
                <a:cs typeface="Arial"/>
              </a:rPr>
              <a:t>ברכייה</a:t>
            </a:r>
            <a:endParaRPr lang="he-IL" sz="1200" dirty="0">
              <a:solidFill>
                <a:prstClr val="black"/>
              </a:solidFill>
              <a:latin typeface="Arial"/>
              <a:cs typeface="Aria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094" y="1371997"/>
            <a:ext cx="10858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10:</a:t>
            </a:r>
          </a:p>
          <a:p>
            <a:pPr>
              <a:defRPr/>
            </a:pPr>
            <a:r>
              <a:rPr lang="he-IL" dirty="0">
                <a:solidFill>
                  <a:schemeClr val="tx2"/>
                </a:solidFill>
              </a:rPr>
              <a:t>איזה משפט מתאר </a:t>
            </a:r>
            <a:r>
              <a:rPr lang="he-IL" u="sng" dirty="0">
                <a:solidFill>
                  <a:schemeClr val="tx2"/>
                </a:solidFill>
              </a:rPr>
              <a:t>נכון</a:t>
            </a:r>
            <a:r>
              <a:rPr lang="he-IL" dirty="0">
                <a:solidFill>
                  <a:schemeClr val="tx2"/>
                </a:solidFill>
              </a:rPr>
              <a:t> התאמה לתנאים </a:t>
            </a:r>
            <a:r>
              <a:rPr lang="he-IL" u="sng" dirty="0">
                <a:solidFill>
                  <a:schemeClr val="tx2"/>
                </a:solidFill>
              </a:rPr>
              <a:t>א-ביוטיים</a:t>
            </a:r>
            <a:r>
              <a:rPr lang="he-IL" dirty="0">
                <a:solidFill>
                  <a:schemeClr val="tx2"/>
                </a:solidFill>
              </a:rPr>
              <a:t>?</a:t>
            </a:r>
            <a:endParaRPr lang="en-US" dirty="0">
              <a:solidFill>
                <a:schemeClr val="tx2"/>
              </a:solidFill>
            </a:endParaRPr>
          </a:p>
          <a:p>
            <a:pPr>
              <a:defRPr/>
            </a:pPr>
            <a:r>
              <a:rPr lang="he-IL" dirty="0">
                <a:solidFill>
                  <a:schemeClr val="tx2"/>
                </a:solidFill>
              </a:rPr>
              <a:t>       א. צבאים מסוגלים לרוץ במהירות ולברוח מטורפים.</a:t>
            </a:r>
            <a:endParaRPr lang="en-US" dirty="0">
              <a:solidFill>
                <a:schemeClr val="tx2"/>
              </a:solidFill>
            </a:endParaRPr>
          </a:p>
          <a:p>
            <a:pPr>
              <a:defRPr/>
            </a:pPr>
            <a:r>
              <a:rPr lang="he-IL" dirty="0">
                <a:solidFill>
                  <a:schemeClr val="tx2"/>
                </a:solidFill>
              </a:rPr>
              <a:t>       ב. לרוב העופות השוחים במים יש קרום מחבר בין אצבעות הרגליים. </a:t>
            </a:r>
            <a:endParaRPr lang="en-US" dirty="0">
              <a:solidFill>
                <a:schemeClr val="tx2"/>
              </a:solidFill>
            </a:endParaRPr>
          </a:p>
          <a:p>
            <a:pPr>
              <a:defRPr/>
            </a:pPr>
            <a:r>
              <a:rPr lang="he-IL" dirty="0">
                <a:solidFill>
                  <a:schemeClr val="tx2"/>
                </a:solidFill>
              </a:rPr>
              <a:t>       ג. לצמחים הגדלים בתנאים של מיעוט מים יש בדרך כלל עלים רחבים.</a:t>
            </a:r>
            <a:endParaRPr lang="en-US" dirty="0">
              <a:solidFill>
                <a:schemeClr val="tx2"/>
              </a:solidFill>
            </a:endParaRPr>
          </a:p>
          <a:p>
            <a:pPr>
              <a:defRPr/>
            </a:pPr>
            <a:r>
              <a:rPr lang="he-IL" dirty="0">
                <a:solidFill>
                  <a:schemeClr val="tx2"/>
                </a:solidFill>
              </a:rPr>
              <a:t>       ד. לצמחים המאובקים על ידי חרקים יש בדרך כלל פרחים צבעוניים. </a:t>
            </a:r>
            <a:endParaRPr lang="en-US" dirty="0">
              <a:solidFill>
                <a:schemeClr val="tx2"/>
              </a:solidFill>
            </a:endParaRPr>
          </a:p>
        </p:txBody>
      </p:sp>
      <p:sp>
        <p:nvSpPr>
          <p:cNvPr id="13" name="Rectangle 12"/>
          <p:cNvSpPr/>
          <p:nvPr/>
        </p:nvSpPr>
        <p:spPr>
          <a:xfrm>
            <a:off x="285750" y="2573338"/>
            <a:ext cx="8053388" cy="22129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schemeClr val="tx1"/>
                </a:solidFill>
              </a:rPr>
              <a:t>אמנם גם משפט ג' מתאר התאמה לתנאים א-ביוטיים, אך הוא שגוי: לצמחים הגדלים בתנאים של מיעוט מים יש עלים </a:t>
            </a:r>
            <a:r>
              <a:rPr lang="he-IL" u="sng" dirty="0">
                <a:solidFill>
                  <a:schemeClr val="tx1"/>
                </a:solidFill>
              </a:rPr>
              <a:t>קטנים</a:t>
            </a:r>
            <a:r>
              <a:rPr lang="he-IL" dirty="0">
                <a:solidFill>
                  <a:schemeClr val="tx1"/>
                </a:solidFill>
              </a:rPr>
              <a:t> (והיתרון בכך הוא: הקטנת שטח הפנים שדרכו הצמח מאבד מים לאוויר בתהליך דיות). </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5328" y="548680"/>
            <a:ext cx="8215312" cy="3870325"/>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srgbClr val="000000"/>
                </a:solidFill>
                <a:latin typeface="Calibri" pitchFamily="34" charset="0"/>
              </a:rPr>
              <a:t>עד כה עסקנו בדוגמאות להתאמות אורגניזמים המאפשרות להם לחיות בסביבה, גם כשהתנאים בה אינם אופטימליים. </a:t>
            </a:r>
          </a:p>
          <a:p>
            <a:pPr>
              <a:lnSpc>
                <a:spcPct val="115000"/>
              </a:lnSpc>
              <a:defRPr/>
            </a:pPr>
            <a:r>
              <a:rPr lang="he-IL" dirty="0">
                <a:solidFill>
                  <a:srgbClr val="000000"/>
                </a:solidFill>
                <a:latin typeface="Calibri" pitchFamily="34" charset="0"/>
              </a:rPr>
              <a:t>יש אורגניזמים שיש להם התאמות המאפשרות להם להתחמק </a:t>
            </a:r>
            <a:r>
              <a:rPr lang="he-IL" dirty="0">
                <a:latin typeface="Calibri" pitchFamily="34" charset="0"/>
              </a:rPr>
              <a:t>לפרק</a:t>
            </a:r>
            <a:r>
              <a:rPr lang="he-IL" dirty="0">
                <a:solidFill>
                  <a:srgbClr val="006600"/>
                </a:solidFill>
                <a:latin typeface="Calibri" pitchFamily="34" charset="0"/>
              </a:rPr>
              <a:t> </a:t>
            </a:r>
            <a:r>
              <a:rPr lang="he-IL" dirty="0">
                <a:solidFill>
                  <a:srgbClr val="000000"/>
                </a:solidFill>
                <a:latin typeface="Calibri" pitchFamily="34" charset="0"/>
              </a:rPr>
              <a:t>זמן ארוך יחסית (עונה) מתנאי סביבה לא נוחים.</a:t>
            </a:r>
          </a:p>
          <a:p>
            <a:pPr>
              <a:lnSpc>
                <a:spcPct val="115000"/>
              </a:lnSpc>
              <a:defRPr/>
            </a:pPr>
            <a:r>
              <a:rPr lang="he-IL" u="sng" dirty="0">
                <a:solidFill>
                  <a:srgbClr val="000000"/>
                </a:solidFill>
                <a:latin typeface="Calibri" pitchFamily="34" charset="0"/>
              </a:rPr>
              <a:t>דוגמאות</a:t>
            </a:r>
            <a:r>
              <a:rPr lang="he-IL" dirty="0">
                <a:solidFill>
                  <a:srgbClr val="000000"/>
                </a:solidFill>
                <a:latin typeface="Calibri" pitchFamily="34" charset="0"/>
              </a:rPr>
              <a:t>:</a:t>
            </a:r>
          </a:p>
          <a:p>
            <a:pPr>
              <a:lnSpc>
                <a:spcPct val="115000"/>
              </a:lnSpc>
              <a:defRPr/>
            </a:pPr>
            <a:r>
              <a:rPr lang="he-IL" b="1" dirty="0">
                <a:solidFill>
                  <a:srgbClr val="FF6600"/>
                </a:solidFill>
                <a:latin typeface="Calibri" pitchFamily="34" charset="0"/>
              </a:rPr>
              <a:t>נדידה</a:t>
            </a:r>
            <a:r>
              <a:rPr lang="he-IL" dirty="0">
                <a:solidFill>
                  <a:srgbClr val="000000"/>
                </a:solidFill>
                <a:latin typeface="Calibri" pitchFamily="34" charset="0"/>
              </a:rPr>
              <a:t>  </a:t>
            </a:r>
          </a:p>
          <a:p>
            <a:pPr>
              <a:lnSpc>
                <a:spcPct val="115000"/>
              </a:lnSpc>
              <a:defRPr/>
            </a:pPr>
            <a:r>
              <a:rPr lang="he-IL" dirty="0">
                <a:solidFill>
                  <a:srgbClr val="000000"/>
                </a:solidFill>
                <a:latin typeface="Calibri" pitchFamily="34" charset="0"/>
              </a:rPr>
              <a:t>נדידת ציפורים מאירופה לאפריקה בחורף</a:t>
            </a:r>
            <a:r>
              <a:rPr lang="he-IL" dirty="0">
                <a:latin typeface="Calibri" pitchFamily="34" charset="0"/>
              </a:rPr>
              <a:t>, </a:t>
            </a:r>
          </a:p>
          <a:p>
            <a:pPr>
              <a:lnSpc>
                <a:spcPct val="115000"/>
              </a:lnSpc>
              <a:defRPr/>
            </a:pPr>
            <a:r>
              <a:rPr lang="he-IL" dirty="0">
                <a:latin typeface="Calibri" pitchFamily="34" charset="0"/>
              </a:rPr>
              <a:t>וחזרה צפונה לקראת הקיץ. </a:t>
            </a:r>
          </a:p>
          <a:p>
            <a:pPr>
              <a:lnSpc>
                <a:spcPct val="115000"/>
              </a:lnSpc>
              <a:defRPr/>
            </a:pPr>
            <a:endParaRPr lang="he-IL" sz="800" dirty="0">
              <a:solidFill>
                <a:srgbClr val="FF6600"/>
              </a:solidFill>
              <a:latin typeface="Calibri" pitchFamily="34" charset="0"/>
            </a:endParaRPr>
          </a:p>
          <a:p>
            <a:pPr>
              <a:lnSpc>
                <a:spcPct val="115000"/>
              </a:lnSpc>
              <a:defRPr/>
            </a:pPr>
            <a:r>
              <a:rPr lang="he-IL" b="1" dirty="0">
                <a:solidFill>
                  <a:srgbClr val="FF6600"/>
                </a:solidFill>
                <a:latin typeface="Calibri" pitchFamily="34" charset="0"/>
              </a:rPr>
              <a:t>תרדמה</a:t>
            </a:r>
            <a:endParaRPr lang="he-IL" b="1" dirty="0">
              <a:solidFill>
                <a:srgbClr val="000000"/>
              </a:solidFill>
              <a:latin typeface="Calibri" pitchFamily="34" charset="0"/>
            </a:endParaRPr>
          </a:p>
          <a:p>
            <a:pPr>
              <a:lnSpc>
                <a:spcPct val="115000"/>
              </a:lnSpc>
              <a:defRPr/>
            </a:pPr>
            <a:r>
              <a:rPr lang="he-IL" dirty="0">
                <a:solidFill>
                  <a:srgbClr val="000000"/>
                </a:solidFill>
                <a:latin typeface="Calibri" pitchFamily="34" charset="0"/>
              </a:rPr>
              <a:t>במצב </a:t>
            </a:r>
            <a:r>
              <a:rPr lang="he-IL" dirty="0">
                <a:latin typeface="Calibri" pitchFamily="34" charset="0"/>
              </a:rPr>
              <a:t>של</a:t>
            </a:r>
            <a:r>
              <a:rPr lang="he-IL" dirty="0">
                <a:solidFill>
                  <a:srgbClr val="006600"/>
                </a:solidFill>
                <a:latin typeface="Calibri" pitchFamily="34" charset="0"/>
              </a:rPr>
              <a:t> </a:t>
            </a:r>
            <a:r>
              <a:rPr lang="he-IL" dirty="0">
                <a:solidFill>
                  <a:srgbClr val="000000"/>
                </a:solidFill>
                <a:latin typeface="Calibri" pitchFamily="34" charset="0"/>
              </a:rPr>
              <a:t>תרדמה מואט </a:t>
            </a:r>
            <a:r>
              <a:rPr lang="he-IL" dirty="0">
                <a:latin typeface="Calibri" pitchFamily="34" charset="0"/>
              </a:rPr>
              <a:t>מאוד קצב תהליכי החיים באורגניזמים. </a:t>
            </a:r>
          </a:p>
          <a:p>
            <a:pPr>
              <a:lnSpc>
                <a:spcPct val="115000"/>
              </a:lnSpc>
              <a:defRPr/>
            </a:pPr>
            <a:r>
              <a:rPr lang="he-IL" dirty="0">
                <a:latin typeface="Calibri" pitchFamily="34" charset="0"/>
              </a:rPr>
              <a:t>דוגמאות: </a:t>
            </a:r>
          </a:p>
          <a:p>
            <a:pPr lvl="0">
              <a:lnSpc>
                <a:spcPct val="115000"/>
              </a:lnSpc>
              <a:defRPr/>
            </a:pPr>
            <a:r>
              <a:rPr lang="he-IL" dirty="0">
                <a:solidFill>
                  <a:prstClr val="black"/>
                </a:solidFill>
                <a:latin typeface="Calibri" pitchFamily="34" charset="0"/>
              </a:rPr>
              <a:t>חלזונות בתרדמה על צמחים בקיץ.</a:t>
            </a:r>
          </a:p>
          <a:p>
            <a:pPr lvl="0">
              <a:lnSpc>
                <a:spcPct val="115000"/>
              </a:lnSpc>
              <a:defRPr/>
            </a:pPr>
            <a:r>
              <a:rPr lang="he-IL" dirty="0">
                <a:solidFill>
                  <a:srgbClr val="FF6600"/>
                </a:solidFill>
                <a:latin typeface="Calibri" pitchFamily="34" charset="0"/>
              </a:rPr>
              <a:t>שנת חורף </a:t>
            </a:r>
            <a:r>
              <a:rPr lang="he-IL" dirty="0">
                <a:solidFill>
                  <a:srgbClr val="000000"/>
                </a:solidFill>
                <a:latin typeface="Calibri" pitchFamily="34" charset="0"/>
              </a:rPr>
              <a:t>של דובים</a:t>
            </a:r>
            <a:r>
              <a:rPr lang="en-US" dirty="0">
                <a:solidFill>
                  <a:srgbClr val="000000"/>
                </a:solidFill>
                <a:latin typeface="Calibri" pitchFamily="34" charset="0"/>
              </a:rPr>
              <a:t>;</a:t>
            </a:r>
            <a:r>
              <a:rPr lang="he-IL" dirty="0">
                <a:solidFill>
                  <a:srgbClr val="000000"/>
                </a:solidFill>
                <a:latin typeface="Calibri" pitchFamily="34" charset="0"/>
              </a:rPr>
              <a:t> </a:t>
            </a:r>
          </a:p>
          <a:p>
            <a:pPr>
              <a:lnSpc>
                <a:spcPct val="115000"/>
              </a:lnSpc>
              <a:defRPr/>
            </a:pPr>
            <a:r>
              <a:rPr lang="he-IL" dirty="0">
                <a:solidFill>
                  <a:schemeClr val="accent3"/>
                </a:solidFill>
                <a:latin typeface="Calibri" pitchFamily="34" charset="0"/>
              </a:rPr>
              <a:t>צמחים חד-שנתיים </a:t>
            </a:r>
            <a:r>
              <a:rPr lang="he-IL" dirty="0">
                <a:solidFill>
                  <a:srgbClr val="000000"/>
                </a:solidFill>
                <a:latin typeface="Calibri" pitchFamily="34" charset="0"/>
              </a:rPr>
              <a:t>מתייבשים </a:t>
            </a:r>
          </a:p>
          <a:p>
            <a:pPr>
              <a:lnSpc>
                <a:spcPct val="115000"/>
              </a:lnSpc>
              <a:defRPr/>
            </a:pPr>
            <a:r>
              <a:rPr lang="he-IL" dirty="0">
                <a:solidFill>
                  <a:srgbClr val="000000"/>
                </a:solidFill>
                <a:latin typeface="Calibri" pitchFamily="34" charset="0"/>
              </a:rPr>
              <a:t>לקראת הקיץ ורק הזרעים </a:t>
            </a:r>
          </a:p>
          <a:p>
            <a:pPr>
              <a:lnSpc>
                <a:spcPct val="115000"/>
              </a:lnSpc>
              <a:defRPr/>
            </a:pPr>
            <a:r>
              <a:rPr lang="he-IL" dirty="0">
                <a:solidFill>
                  <a:srgbClr val="000000"/>
                </a:solidFill>
                <a:latin typeface="Calibri" pitchFamily="34" charset="0"/>
              </a:rPr>
              <a:t>(העמידים בתנאי חום ויובש)</a:t>
            </a:r>
          </a:p>
          <a:p>
            <a:pPr>
              <a:lnSpc>
                <a:spcPct val="115000"/>
              </a:lnSpc>
              <a:defRPr/>
            </a:pPr>
            <a:r>
              <a:rPr lang="he-IL" dirty="0">
                <a:solidFill>
                  <a:srgbClr val="000000"/>
                </a:solidFill>
                <a:latin typeface="Calibri" pitchFamily="34" charset="0"/>
              </a:rPr>
              <a:t>המצויים במצב תרדמה נותרים בקרקע. </a:t>
            </a:r>
          </a:p>
          <a:p>
            <a:pPr>
              <a:lnSpc>
                <a:spcPct val="115000"/>
              </a:lnSpc>
              <a:defRPr/>
            </a:pPr>
            <a:endParaRPr lang="he-IL" dirty="0">
              <a:solidFill>
                <a:srgbClr val="000000"/>
              </a:solidFill>
              <a:latin typeface="Calibri" pitchFamily="34" charset="0"/>
            </a:endParaRPr>
          </a:p>
          <a:p>
            <a:pPr>
              <a:lnSpc>
                <a:spcPct val="115000"/>
              </a:lnSpc>
              <a:defRPr/>
            </a:pPr>
            <a:endParaRPr lang="en-US" dirty="0">
              <a:solidFill>
                <a:srgbClr val="000000"/>
              </a:solidFill>
              <a:latin typeface="Calibri" pitchFamily="34" charset="0"/>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התחמקות מתנאי סביבה לא נוחים*</a:t>
            </a:r>
            <a:endParaRPr lang="he-IL" sz="1800" dirty="0"/>
          </a:p>
        </p:txBody>
      </p:sp>
      <p:sp>
        <p:nvSpPr>
          <p:cNvPr id="9"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31</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0636" y="2006403"/>
            <a:ext cx="1683252" cy="144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קבוצה 1"/>
          <p:cNvGrpSpPr/>
          <p:nvPr/>
        </p:nvGrpSpPr>
        <p:grpSpPr>
          <a:xfrm>
            <a:off x="611560" y="4921423"/>
            <a:ext cx="3830284" cy="1891953"/>
            <a:chOff x="1317028" y="4551163"/>
            <a:chExt cx="3830284" cy="1891953"/>
          </a:xfrm>
        </p:grpSpPr>
        <p:sp>
          <p:nvSpPr>
            <p:cNvPr id="7" name="TextBox 6"/>
            <p:cNvSpPr txBox="1"/>
            <p:nvPr/>
          </p:nvSpPr>
          <p:spPr>
            <a:xfrm>
              <a:off x="1907704" y="4551163"/>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צמחים חד-שנתיים</a:t>
              </a:r>
            </a:p>
          </p:txBody>
        </p:sp>
        <p:sp>
          <p:nvSpPr>
            <p:cNvPr id="8" name="מלבן 12"/>
            <p:cNvSpPr>
              <a:spLocks noChangeArrowheads="1"/>
            </p:cNvSpPr>
            <p:nvPr/>
          </p:nvSpPr>
          <p:spPr bwMode="auto">
            <a:xfrm>
              <a:off x="2397148" y="6181506"/>
              <a:ext cx="1524776" cy="261610"/>
            </a:xfrm>
            <a:prstGeom prst="rect">
              <a:avLst/>
            </a:prstGeom>
            <a:noFill/>
            <a:ln w="9525">
              <a:noFill/>
              <a:miter lim="800000"/>
              <a:headEnd/>
              <a:tailEnd/>
            </a:ln>
          </p:spPr>
          <p:txBody>
            <a:bodyPr wrap="none">
              <a:spAutoFit/>
            </a:bodyPr>
            <a:lstStyle/>
            <a:p>
              <a:pPr>
                <a:defRPr/>
              </a:pPr>
              <a:r>
                <a:rPr lang="he-IL" sz="1100" b="1" dirty="0"/>
                <a:t>צילום: ד"ר נורית קינן </a:t>
              </a:r>
              <a:r>
                <a:rPr lang="he-IL" sz="1100" dirty="0"/>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03848" y="4806677"/>
              <a:ext cx="1943464" cy="145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7028" y="4797152"/>
              <a:ext cx="1773686" cy="146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מלבן 14"/>
          <p:cNvSpPr/>
          <p:nvPr/>
        </p:nvSpPr>
        <p:spPr>
          <a:xfrm>
            <a:off x="3158572" y="3376079"/>
            <a:ext cx="2060838" cy="430887"/>
          </a:xfrm>
          <a:prstGeom prst="rect">
            <a:avLst/>
          </a:prstGeom>
          <a:ln>
            <a:noFill/>
          </a:ln>
        </p:spPr>
        <p:txBody>
          <a:bodyPr wrap="square">
            <a:spAutoFit/>
          </a:bodyPr>
          <a:lstStyle/>
          <a:p>
            <a:pPr algn="l"/>
            <a:r>
              <a:rPr lang="en-US" sz="1100" dirty="0"/>
              <a:t>Kramer, Gary/U.S.F.W.S</a:t>
            </a:r>
          </a:p>
          <a:p>
            <a:pPr algn="l"/>
            <a:r>
              <a:rPr lang="en-US" sz="1100" dirty="0"/>
              <a:t> </a:t>
            </a:r>
          </a:p>
        </p:txBody>
      </p:sp>
      <p:sp>
        <p:nvSpPr>
          <p:cNvPr id="17" name="TextBox 16"/>
          <p:cNvSpPr txBox="1"/>
          <p:nvPr/>
        </p:nvSpPr>
        <p:spPr>
          <a:xfrm>
            <a:off x="2843808" y="1753071"/>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ציפורים נודדות</a:t>
            </a:r>
          </a:p>
        </p:txBody>
      </p:sp>
      <p:sp>
        <p:nvSpPr>
          <p:cNvPr id="3" name="מלבן 2"/>
          <p:cNvSpPr/>
          <p:nvPr/>
        </p:nvSpPr>
        <p:spPr>
          <a:xfrm>
            <a:off x="4528658" y="6093296"/>
            <a:ext cx="4435830" cy="584775"/>
          </a:xfrm>
          <a:prstGeom prst="rect">
            <a:avLst/>
          </a:prstGeom>
        </p:spPr>
        <p:txBody>
          <a:bodyPr wrap="none">
            <a:spAutoFit/>
          </a:bodyPr>
          <a:lstStyle/>
          <a:p>
            <a:r>
              <a:rPr lang="he-IL" sz="1400" b="1" dirty="0">
                <a:solidFill>
                  <a:srgbClr val="000000"/>
                </a:solidFill>
                <a:latin typeface="Calibri" pitchFamily="34" charset="0"/>
              </a:rPr>
              <a:t>*יש התאמות הקשורות להתחמקות מתנאי סביבה לא נוחים </a:t>
            </a:r>
          </a:p>
          <a:p>
            <a:r>
              <a:rPr lang="he-IL" sz="1400" b="1" dirty="0">
                <a:solidFill>
                  <a:srgbClr val="000000"/>
                </a:solidFill>
                <a:latin typeface="Calibri" pitchFamily="34" charset="0"/>
              </a:rPr>
              <a:t> מסוגים שונים: התנהגותיות, פיזיולוגיות ומבניות</a:t>
            </a:r>
            <a:r>
              <a:rPr lang="he-IL" dirty="0">
                <a:solidFill>
                  <a:srgbClr val="000000"/>
                </a:solidFill>
                <a:latin typeface="Calibri" pitchFamily="34" charset="0"/>
              </a:rPr>
              <a:t>.</a:t>
            </a:r>
            <a:endParaRPr lang="he-IL" dirty="0"/>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30" y="2417765"/>
            <a:ext cx="1704761" cy="216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12"/>
          <p:cNvSpPr>
            <a:spLocks noChangeArrowheads="1"/>
          </p:cNvSpPr>
          <p:nvPr/>
        </p:nvSpPr>
        <p:spPr bwMode="auto">
          <a:xfrm>
            <a:off x="1741759" y="4509120"/>
            <a:ext cx="659155" cy="261610"/>
          </a:xfrm>
          <a:prstGeom prst="rect">
            <a:avLst/>
          </a:prstGeom>
          <a:noFill/>
          <a:ln w="9525">
            <a:noFill/>
            <a:miter lim="800000"/>
            <a:headEnd/>
            <a:tailEnd/>
          </a:ln>
        </p:spPr>
        <p:txBody>
          <a:bodyPr wrap="none">
            <a:spAutoFit/>
          </a:bodyPr>
          <a:lstStyle/>
          <a:p>
            <a:pPr>
              <a:defRPr/>
            </a:pPr>
            <a:r>
              <a:rPr lang="he-IL" sz="1100" b="1" dirty="0"/>
              <a:t>אורה בר</a:t>
            </a:r>
            <a:endParaRPr lang="he-IL" sz="1100" dirty="0"/>
          </a:p>
        </p:txBody>
      </p:sp>
      <p:sp>
        <p:nvSpPr>
          <p:cNvPr id="19" name="TextBox 18"/>
          <p:cNvSpPr txBox="1"/>
          <p:nvPr/>
        </p:nvSpPr>
        <p:spPr>
          <a:xfrm>
            <a:off x="369466" y="2132856"/>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חלזונות בתרדמת קיץ</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כותרת 8"/>
          <p:cNvSpPr>
            <a:spLocks noGrp="1"/>
          </p:cNvSpPr>
          <p:nvPr>
            <p:ph type="title"/>
          </p:nvPr>
        </p:nvSpPr>
        <p:spPr bwMode="auto">
          <a:xfrm>
            <a:off x="285303"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11: התחמקות מתנאי סביבה לא נוחים</a:t>
            </a:r>
            <a:endParaRPr lang="he-IL" sz="1800" dirty="0"/>
          </a:p>
        </p:txBody>
      </p:sp>
      <p:sp>
        <p:nvSpPr>
          <p:cNvPr id="7" name="TextBox 6"/>
          <p:cNvSpPr txBox="1"/>
          <p:nvPr/>
        </p:nvSpPr>
        <p:spPr>
          <a:xfrm>
            <a:off x="274638" y="522288"/>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11:</a:t>
            </a:r>
          </a:p>
          <a:p>
            <a:pPr>
              <a:spcBef>
                <a:spcPts val="0"/>
              </a:spcBef>
              <a:spcAft>
                <a:spcPts val="0"/>
              </a:spcAft>
              <a:defRPr/>
            </a:pPr>
            <a:r>
              <a:rPr lang="he-IL" dirty="0">
                <a:solidFill>
                  <a:srgbClr val="FF6600"/>
                </a:solidFill>
              </a:rPr>
              <a:t>צמחים חד-שנתיים </a:t>
            </a:r>
            <a:r>
              <a:rPr lang="he-IL" dirty="0">
                <a:solidFill>
                  <a:srgbClr val="1D4C72"/>
                </a:solidFill>
              </a:rPr>
              <a:t>וצמחי בצל ופקעת (</a:t>
            </a:r>
            <a:r>
              <a:rPr lang="he-IL" dirty="0">
                <a:solidFill>
                  <a:srgbClr val="FF6600"/>
                </a:solidFill>
              </a:rPr>
              <a:t>גאופיטים</a:t>
            </a:r>
            <a:r>
              <a:rPr lang="he-IL" dirty="0">
                <a:solidFill>
                  <a:srgbClr val="1D4C72"/>
                </a:solidFill>
              </a:rPr>
              <a:t>) גדלים בארץ בבתי גידול דומים, אך הם </a:t>
            </a:r>
            <a:r>
              <a:rPr lang="he-IL" u="sng" dirty="0">
                <a:solidFill>
                  <a:srgbClr val="1D4C72"/>
                </a:solidFill>
              </a:rPr>
              <a:t>מותאמים אליהם </a:t>
            </a:r>
            <a:r>
              <a:rPr lang="he-IL" u="sng" dirty="0">
                <a:solidFill>
                  <a:schemeClr val="tx2"/>
                </a:solidFill>
              </a:rPr>
              <a:t>בדרך</a:t>
            </a:r>
            <a:r>
              <a:rPr lang="he-IL" u="sng" dirty="0">
                <a:solidFill>
                  <a:srgbClr val="1D4C72"/>
                </a:solidFill>
              </a:rPr>
              <a:t> שונה</a:t>
            </a:r>
            <a:r>
              <a:rPr lang="he-IL" dirty="0">
                <a:solidFill>
                  <a:srgbClr val="1D4C72"/>
                </a:solidFill>
              </a:rPr>
              <a:t>.</a:t>
            </a:r>
          </a:p>
          <a:p>
            <a:pPr>
              <a:spcBef>
                <a:spcPts val="0"/>
              </a:spcBef>
              <a:spcAft>
                <a:spcPts val="0"/>
              </a:spcAft>
              <a:defRPr/>
            </a:pPr>
            <a:r>
              <a:rPr lang="he-IL" b="1" dirty="0">
                <a:solidFill>
                  <a:srgbClr val="1D4C72"/>
                </a:solidFill>
              </a:rPr>
              <a:t>  א.</a:t>
            </a:r>
            <a:r>
              <a:rPr lang="he-IL" dirty="0">
                <a:solidFill>
                  <a:srgbClr val="1D4C72"/>
                </a:solidFill>
              </a:rPr>
              <a:t> מה מאפיין את בתי הגידול של צמחים חד-שנתיים וצמחי בצל ופקעת בארץ?   </a:t>
            </a:r>
            <a:endParaRPr lang="en-US" dirty="0">
              <a:solidFill>
                <a:srgbClr val="1D4C72"/>
              </a:solidFill>
            </a:endParaRPr>
          </a:p>
          <a:p>
            <a:pPr>
              <a:spcBef>
                <a:spcPts val="0"/>
              </a:spcBef>
              <a:spcAft>
                <a:spcPts val="0"/>
              </a:spcAft>
              <a:defRPr/>
            </a:pPr>
            <a:r>
              <a:rPr lang="he-IL" b="1" dirty="0">
                <a:solidFill>
                  <a:srgbClr val="1D4C72"/>
                </a:solidFill>
              </a:rPr>
              <a:t>  ב.</a:t>
            </a:r>
            <a:r>
              <a:rPr lang="he-IL" dirty="0">
                <a:solidFill>
                  <a:srgbClr val="1D4C72"/>
                </a:solidFill>
              </a:rPr>
              <a:t> כיצד כל אחד מסוגי הצמחים מותאם לתנאים של בית הגידול?   </a:t>
            </a:r>
            <a:endParaRPr lang="en-US" dirty="0">
              <a:solidFill>
                <a:srgbClr val="1D4C7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32</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9" name="קבוצה 8"/>
          <p:cNvGrpSpPr/>
          <p:nvPr/>
        </p:nvGrpSpPr>
        <p:grpSpPr>
          <a:xfrm>
            <a:off x="0" y="2000250"/>
            <a:ext cx="8984214" cy="2370836"/>
            <a:chOff x="-22248" y="1707965"/>
            <a:chExt cx="8984214" cy="2370836"/>
          </a:xfrm>
        </p:grpSpPr>
        <p:grpSp>
          <p:nvGrpSpPr>
            <p:cNvPr id="10" name="קבוצה 9"/>
            <p:cNvGrpSpPr/>
            <p:nvPr/>
          </p:nvGrpSpPr>
          <p:grpSpPr>
            <a:xfrm>
              <a:off x="1643063" y="1707965"/>
              <a:ext cx="5426969" cy="2370836"/>
              <a:chOff x="1643063" y="3059113"/>
              <a:chExt cx="5426969" cy="2370836"/>
            </a:xfrm>
          </p:grpSpPr>
          <p:pic>
            <p:nvPicPr>
              <p:cNvPr id="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3" y="3429000"/>
                <a:ext cx="5426969" cy="200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000375" y="3059113"/>
                <a:ext cx="361791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chemeClr val="tx2"/>
                    </a:solidFill>
                  </a:rPr>
                  <a:t>צמחים גאופיטים: צמחי </a:t>
                </a:r>
                <a:r>
                  <a:rPr lang="he-IL" b="1" dirty="0">
                    <a:solidFill>
                      <a:schemeClr val="tx2"/>
                    </a:solidFill>
                  </a:rPr>
                  <a:t>בצל ופקעת  </a:t>
                </a:r>
              </a:p>
            </p:txBody>
          </p:sp>
        </p:grpSp>
        <p:sp>
          <p:nvSpPr>
            <p:cNvPr id="11" name="TextBox 10"/>
            <p:cNvSpPr txBox="1"/>
            <p:nvPr/>
          </p:nvSpPr>
          <p:spPr>
            <a:xfrm>
              <a:off x="6415616" y="2848510"/>
              <a:ext cx="2546350" cy="584775"/>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חלמוניות </a:t>
              </a:r>
            </a:p>
            <a:p>
              <a:pPr algn="ctr">
                <a:defRPr/>
              </a:pPr>
              <a:r>
                <a:rPr lang="he-IL" sz="1600" dirty="0">
                  <a:solidFill>
                    <a:schemeClr val="tx2"/>
                  </a:solidFill>
                </a:rPr>
                <a:t>וסתווניות</a:t>
              </a:r>
            </a:p>
          </p:txBody>
        </p:sp>
        <p:sp>
          <p:nvSpPr>
            <p:cNvPr id="12" name="TextBox 11"/>
            <p:cNvSpPr txBox="1"/>
            <p:nvPr/>
          </p:nvSpPr>
          <p:spPr>
            <a:xfrm>
              <a:off x="-22248" y="3096572"/>
              <a:ext cx="2546350" cy="338554"/>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כלניות</a:t>
              </a:r>
            </a:p>
          </p:txBody>
        </p:sp>
      </p:grpSp>
      <p:grpSp>
        <p:nvGrpSpPr>
          <p:cNvPr id="15" name="קבוצה 14"/>
          <p:cNvGrpSpPr/>
          <p:nvPr/>
        </p:nvGrpSpPr>
        <p:grpSpPr>
          <a:xfrm>
            <a:off x="285303" y="4609388"/>
            <a:ext cx="8698911" cy="945239"/>
            <a:chOff x="263055" y="2147838"/>
            <a:chExt cx="8698911" cy="945239"/>
          </a:xfrm>
        </p:grpSpPr>
        <p:sp>
          <p:nvSpPr>
            <p:cNvPr id="20" name="TextBox 19"/>
            <p:cNvSpPr txBox="1"/>
            <p:nvPr/>
          </p:nvSpPr>
          <p:spPr>
            <a:xfrm>
              <a:off x="1885456" y="2147838"/>
              <a:ext cx="361791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chemeClr val="tx2"/>
                  </a:solidFill>
                </a:rPr>
                <a:t>צמחים חד-שנתיים</a:t>
              </a:r>
              <a:endParaRPr lang="he-IL" b="1" dirty="0">
                <a:solidFill>
                  <a:schemeClr val="tx2"/>
                </a:solidFill>
              </a:endParaRPr>
            </a:p>
          </p:txBody>
        </p:sp>
        <p:sp>
          <p:nvSpPr>
            <p:cNvPr id="17" name="TextBox 16"/>
            <p:cNvSpPr txBox="1"/>
            <p:nvPr/>
          </p:nvSpPr>
          <p:spPr>
            <a:xfrm>
              <a:off x="6415616" y="2754523"/>
              <a:ext cx="2546350" cy="338554"/>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פרג</a:t>
              </a:r>
            </a:p>
          </p:txBody>
        </p:sp>
        <p:sp>
          <p:nvSpPr>
            <p:cNvPr id="18" name="TextBox 17"/>
            <p:cNvSpPr txBox="1"/>
            <p:nvPr/>
          </p:nvSpPr>
          <p:spPr>
            <a:xfrm>
              <a:off x="263055" y="2645193"/>
              <a:ext cx="1466230" cy="338554"/>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lgn="ctr">
                <a:defRPr/>
              </a:pPr>
              <a:r>
                <a:rPr lang="he-IL" sz="1600" dirty="0">
                  <a:solidFill>
                    <a:schemeClr val="tx2"/>
                  </a:solidFill>
                </a:rPr>
                <a:t>מקור החסידה</a:t>
              </a:r>
            </a:p>
          </p:txBody>
        </p:sp>
      </p:grpSp>
      <p:pic>
        <p:nvPicPr>
          <p:cNvPr id="2" name="Picture 2" descr="Pink flowers of Erodium Manescavi in the geranium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689" y="4949072"/>
            <a:ext cx="2520618" cy="1786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 flower in macrophotography - (Erodium cicon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579" y="4949072"/>
            <a:ext cx="2506919" cy="19219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34957" y="6381908"/>
            <a:ext cx="2546350" cy="215444"/>
          </a:xfrm>
          <a:prstGeom prst="rect">
            <a:avLst/>
          </a:prstGeom>
          <a:noFill/>
          <a:ln w="19050">
            <a:noFill/>
          </a:ln>
          <a:effectLst>
            <a:outerShdw sx="102000" sy="102000" algn="tl" rotWithShape="0">
              <a:schemeClr val="bg1">
                <a:lumMod val="65000"/>
                <a:alpha val="0"/>
              </a:schemeClr>
            </a:outerShdw>
          </a:effectLst>
        </p:spPr>
        <p:txBody>
          <a:bodyPr>
            <a:spAutoFit/>
          </a:bodyPr>
          <a:lstStyle/>
          <a:p>
            <a:pPr algn="l">
              <a:defRPr/>
            </a:pPr>
            <a:r>
              <a:rPr lang="en-US" sz="800" b="1" dirty="0" err="1">
                <a:solidFill>
                  <a:schemeClr val="bg1"/>
                </a:solidFill>
              </a:rPr>
              <a:t>shutterstock</a:t>
            </a:r>
            <a:endParaRPr lang="he-IL" sz="800" b="1" dirty="0">
              <a:solidFill>
                <a:schemeClr val="bg1"/>
              </a:solidFill>
            </a:endParaRPr>
          </a:p>
        </p:txBody>
      </p:sp>
      <p:sp>
        <p:nvSpPr>
          <p:cNvPr id="21" name="TextBox 20"/>
          <p:cNvSpPr txBox="1"/>
          <p:nvPr/>
        </p:nvSpPr>
        <p:spPr>
          <a:xfrm>
            <a:off x="4792148" y="6469778"/>
            <a:ext cx="2546350" cy="215444"/>
          </a:xfrm>
          <a:prstGeom prst="rect">
            <a:avLst/>
          </a:prstGeom>
          <a:noFill/>
          <a:ln w="19050">
            <a:noFill/>
          </a:ln>
          <a:effectLst>
            <a:outerShdw sx="102000" sy="102000" algn="tl" rotWithShape="0">
              <a:schemeClr val="bg1">
                <a:lumMod val="65000"/>
                <a:alpha val="0"/>
              </a:schemeClr>
            </a:outerShdw>
          </a:effectLst>
        </p:spPr>
        <p:txBody>
          <a:bodyPr>
            <a:spAutoFit/>
          </a:bodyPr>
          <a:lstStyle/>
          <a:p>
            <a:pPr algn="l">
              <a:defRPr/>
            </a:pPr>
            <a:r>
              <a:rPr lang="en-US" sz="800" b="1" dirty="0" err="1">
                <a:solidFill>
                  <a:schemeClr val="bg1"/>
                </a:solidFill>
              </a:rPr>
              <a:t>shutterstock</a:t>
            </a:r>
            <a:endParaRPr lang="he-IL" sz="8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285750" y="2373313"/>
            <a:ext cx="8018463" cy="39131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44450" algn="just">
              <a:defRPr/>
            </a:pPr>
            <a:r>
              <a:rPr lang="he-IL" b="1" dirty="0">
                <a:solidFill>
                  <a:srgbClr val="000000"/>
                </a:solidFill>
              </a:rPr>
              <a:t>תשובה : </a:t>
            </a:r>
            <a:endParaRPr lang="en-US" dirty="0">
              <a:solidFill>
                <a:srgbClr val="000000"/>
              </a:solidFill>
            </a:endParaRPr>
          </a:p>
          <a:p>
            <a:pPr marL="44450">
              <a:defRPr/>
            </a:pPr>
            <a:r>
              <a:rPr lang="he-IL" b="1" dirty="0">
                <a:solidFill>
                  <a:srgbClr val="000000"/>
                </a:solidFill>
              </a:rPr>
              <a:t>א.   </a:t>
            </a:r>
            <a:r>
              <a:rPr lang="he-IL" dirty="0">
                <a:solidFill>
                  <a:srgbClr val="000000"/>
                </a:solidFill>
              </a:rPr>
              <a:t>קיום עונה שחונה / גשמים בתקופה מוגבלת.</a:t>
            </a:r>
            <a:endParaRPr lang="en-US" dirty="0">
              <a:solidFill>
                <a:srgbClr val="000000"/>
              </a:solidFill>
            </a:endParaRPr>
          </a:p>
          <a:p>
            <a:pPr marL="44450">
              <a:defRPr/>
            </a:pPr>
            <a:r>
              <a:rPr lang="he-IL" b="1" dirty="0">
                <a:solidFill>
                  <a:srgbClr val="000000"/>
                </a:solidFill>
              </a:rPr>
              <a:t>ב.    </a:t>
            </a:r>
            <a:r>
              <a:rPr lang="he-IL" dirty="0">
                <a:solidFill>
                  <a:srgbClr val="000000"/>
                </a:solidFill>
              </a:rPr>
              <a:t>צמחים חד-שנתיים: </a:t>
            </a:r>
            <a:r>
              <a:rPr lang="he-IL" dirty="0">
                <a:solidFill>
                  <a:schemeClr val="tx1"/>
                </a:solidFill>
              </a:rPr>
              <a:t>הצמחים נובטים עם תחילת הגשמים ומשלימים מחזור חיים עד   </a:t>
            </a:r>
          </a:p>
          <a:p>
            <a:pPr marL="44450">
              <a:defRPr/>
            </a:pPr>
            <a:r>
              <a:rPr lang="he-IL" dirty="0">
                <a:solidFill>
                  <a:schemeClr val="tx1"/>
                </a:solidFill>
              </a:rPr>
              <a:t>      תחילת העונה השחונה, והזרעים החדשים ינבטו בעונה הבאה.</a:t>
            </a:r>
            <a:endParaRPr lang="en-US" dirty="0">
              <a:solidFill>
                <a:schemeClr val="tx1"/>
              </a:solidFill>
            </a:endParaRPr>
          </a:p>
          <a:p>
            <a:pPr marL="44450">
              <a:defRPr/>
            </a:pPr>
            <a:r>
              <a:rPr lang="he-IL" noProof="1">
                <a:solidFill>
                  <a:schemeClr val="tx1"/>
                </a:solidFill>
              </a:rPr>
              <a:t>       גאופיטים</a:t>
            </a:r>
            <a:r>
              <a:rPr lang="he-IL" dirty="0">
                <a:solidFill>
                  <a:schemeClr val="tx1"/>
                </a:solidFill>
              </a:rPr>
              <a:t>: צמיחת העלים והרבייה הווגטטיבית (הוספת בצלים ופקעות)         </a:t>
            </a:r>
          </a:p>
          <a:p>
            <a:pPr marL="44450">
              <a:defRPr/>
            </a:pPr>
            <a:r>
              <a:rPr lang="he-IL" dirty="0">
                <a:solidFill>
                  <a:schemeClr val="tx1"/>
                </a:solidFill>
              </a:rPr>
              <a:t>       מתרחשות בעונה הגשומה. בעונה השחונה כל החלקים העל-קרקעיים מתייבשים        </a:t>
            </a:r>
          </a:p>
          <a:p>
            <a:pPr marL="44450">
              <a:defRPr/>
            </a:pPr>
            <a:r>
              <a:rPr lang="he-IL" dirty="0">
                <a:solidFill>
                  <a:schemeClr val="tx1"/>
                </a:solidFill>
              </a:rPr>
              <a:t>       ומתים, והבצל והפקעת ממשיכים להתקיים במצב של תרדמה עד לעונה הגשומה </a:t>
            </a:r>
          </a:p>
          <a:p>
            <a:pPr marL="44450">
              <a:defRPr/>
            </a:pPr>
            <a:r>
              <a:rPr lang="he-IL" dirty="0">
                <a:solidFill>
                  <a:schemeClr val="tx1"/>
                </a:solidFill>
              </a:rPr>
              <a:t>       הבאה. </a:t>
            </a:r>
          </a:p>
          <a:p>
            <a:pPr marL="44450">
              <a:defRPr/>
            </a:pPr>
            <a:r>
              <a:rPr lang="he-IL" noProof="1">
                <a:solidFill>
                  <a:schemeClr val="tx1"/>
                </a:solidFill>
              </a:rPr>
              <a:t>       המאפיין את הצמחים החד-שנתיים והגאופיטים (צמחי בצל ופקעת) היא פעילות </a:t>
            </a:r>
          </a:p>
          <a:p>
            <a:pPr marL="44450">
              <a:defRPr/>
            </a:pPr>
            <a:r>
              <a:rPr lang="he-IL" noProof="1">
                <a:solidFill>
                  <a:schemeClr val="tx1"/>
                </a:solidFill>
              </a:rPr>
              <a:t>       בעונה הנוחה. ההבדל הוא שהחד-שנתיים מתייבשים ומתים, ובאדמה נותרים רק </a:t>
            </a:r>
          </a:p>
          <a:p>
            <a:pPr marL="44450">
              <a:defRPr/>
            </a:pPr>
            <a:r>
              <a:rPr lang="he-IL" noProof="1">
                <a:solidFill>
                  <a:schemeClr val="tx1"/>
                </a:solidFill>
              </a:rPr>
              <a:t>       הזרעים, בעוד שאצל הגאופיטים החלקים העל-קרקעיים מתייבשים, אבל החלקים </a:t>
            </a:r>
          </a:p>
          <a:p>
            <a:pPr marL="44450">
              <a:defRPr/>
            </a:pPr>
            <a:r>
              <a:rPr lang="he-IL" noProof="1">
                <a:solidFill>
                  <a:schemeClr val="tx1"/>
                </a:solidFill>
              </a:rPr>
              <a:t>       התת-קרקעיים נותרים </a:t>
            </a:r>
            <a:r>
              <a:rPr lang="he-IL" dirty="0">
                <a:solidFill>
                  <a:schemeClr val="tx1"/>
                </a:solidFill>
              </a:rPr>
              <a:t>חיים (רדומים עד העונה הבאה).</a:t>
            </a:r>
            <a:endParaRPr lang="en-US" dirty="0">
              <a:solidFill>
                <a:schemeClr val="tx1"/>
              </a:solidFill>
            </a:endParaRPr>
          </a:p>
        </p:txBody>
      </p:sp>
      <p:sp>
        <p:nvSpPr>
          <p:cNvPr id="8" name="TextBox 7"/>
          <p:cNvSpPr txBox="1"/>
          <p:nvPr/>
        </p:nvSpPr>
        <p:spPr>
          <a:xfrm>
            <a:off x="274638" y="593725"/>
            <a:ext cx="8183562"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11:</a:t>
            </a:r>
          </a:p>
          <a:p>
            <a:pPr>
              <a:spcBef>
                <a:spcPts val="0"/>
              </a:spcBef>
              <a:spcAft>
                <a:spcPts val="0"/>
              </a:spcAft>
              <a:defRPr/>
            </a:pPr>
            <a:r>
              <a:rPr lang="he-IL" dirty="0">
                <a:solidFill>
                  <a:srgbClr val="FF6600"/>
                </a:solidFill>
              </a:rPr>
              <a:t>צמחים חד-שנתיים </a:t>
            </a:r>
            <a:r>
              <a:rPr lang="he-IL" dirty="0">
                <a:solidFill>
                  <a:srgbClr val="1D4C72"/>
                </a:solidFill>
              </a:rPr>
              <a:t>וצמחי בצל ופקעת (</a:t>
            </a:r>
            <a:r>
              <a:rPr lang="he-IL" dirty="0">
                <a:solidFill>
                  <a:srgbClr val="FF6600"/>
                </a:solidFill>
              </a:rPr>
              <a:t>גאופיטים</a:t>
            </a:r>
            <a:r>
              <a:rPr lang="he-IL" dirty="0">
                <a:solidFill>
                  <a:srgbClr val="1D4C72"/>
                </a:solidFill>
              </a:rPr>
              <a:t>) גדלים בארץ בבתי גידול דומים, אך הם </a:t>
            </a:r>
            <a:r>
              <a:rPr lang="he-IL" u="sng" dirty="0">
                <a:solidFill>
                  <a:srgbClr val="1D4C72"/>
                </a:solidFill>
              </a:rPr>
              <a:t>מותאמים אליהם </a:t>
            </a:r>
            <a:r>
              <a:rPr lang="he-IL" u="sng" dirty="0">
                <a:solidFill>
                  <a:schemeClr val="tx2"/>
                </a:solidFill>
              </a:rPr>
              <a:t>בדרך שונה.</a:t>
            </a:r>
            <a:endParaRPr lang="he-IL" dirty="0">
              <a:solidFill>
                <a:schemeClr val="tx2"/>
              </a:solidFill>
            </a:endParaRPr>
          </a:p>
          <a:p>
            <a:pPr>
              <a:spcBef>
                <a:spcPts val="0"/>
              </a:spcBef>
              <a:spcAft>
                <a:spcPts val="0"/>
              </a:spcAft>
              <a:defRPr/>
            </a:pPr>
            <a:r>
              <a:rPr lang="he-IL" b="1" dirty="0">
                <a:solidFill>
                  <a:srgbClr val="1D4C72"/>
                </a:solidFill>
              </a:rPr>
              <a:t>  א.</a:t>
            </a:r>
            <a:r>
              <a:rPr lang="he-IL" dirty="0">
                <a:solidFill>
                  <a:srgbClr val="1D4C72"/>
                </a:solidFill>
              </a:rPr>
              <a:t> מה מאפיין את בתי הגידול של צמחים חד-שנתיים וצמחי בצל ופקעת בארץ?   </a:t>
            </a:r>
            <a:endParaRPr lang="en-US" dirty="0">
              <a:solidFill>
                <a:srgbClr val="1D4C72"/>
              </a:solidFill>
            </a:endParaRPr>
          </a:p>
          <a:p>
            <a:pPr>
              <a:spcBef>
                <a:spcPts val="0"/>
              </a:spcBef>
              <a:spcAft>
                <a:spcPts val="0"/>
              </a:spcAft>
              <a:defRPr/>
            </a:pPr>
            <a:r>
              <a:rPr lang="he-IL" b="1" dirty="0">
                <a:solidFill>
                  <a:srgbClr val="1D4C72"/>
                </a:solidFill>
              </a:rPr>
              <a:t>  ב.</a:t>
            </a:r>
            <a:r>
              <a:rPr lang="he-IL" dirty="0">
                <a:solidFill>
                  <a:srgbClr val="1D4C72"/>
                </a:solidFill>
              </a:rPr>
              <a:t> כיצד כל אחד מסוגי הצמחים מותאם לתנאים של בית הגידול?   </a:t>
            </a:r>
            <a:endParaRPr lang="en-US" dirty="0">
              <a:solidFill>
                <a:srgbClr val="1D4C72"/>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33</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12: שלבי מחזור החיים של צמחים חד-שנתיים</a:t>
            </a:r>
            <a:endParaRPr lang="he-IL" sz="1800" dirty="0"/>
          </a:p>
        </p:txBody>
      </p:sp>
      <p:sp>
        <p:nvSpPr>
          <p:cNvPr id="8" name="TextBox 7"/>
          <p:cNvSpPr txBox="1"/>
          <p:nvPr/>
        </p:nvSpPr>
        <p:spPr>
          <a:xfrm>
            <a:off x="274638" y="593725"/>
            <a:ext cx="8183562" cy="286232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12:</a:t>
            </a:r>
          </a:p>
          <a:p>
            <a:pPr>
              <a:spcBef>
                <a:spcPts val="0"/>
              </a:spcBef>
              <a:spcAft>
                <a:spcPts val="0"/>
              </a:spcAft>
              <a:defRPr/>
            </a:pPr>
            <a:r>
              <a:rPr lang="he-IL" dirty="0">
                <a:solidFill>
                  <a:srgbClr val="1F497D"/>
                </a:solidFill>
              </a:rPr>
              <a:t>לפניכם שלבים במחזור החיים של צמחים חד שנתיים. סדרו אותם בסדר הנכון.</a:t>
            </a:r>
          </a:p>
          <a:p>
            <a:pPr>
              <a:spcBef>
                <a:spcPts val="0"/>
              </a:spcBef>
              <a:spcAft>
                <a:spcPts val="0"/>
              </a:spcAft>
              <a:defRPr/>
            </a:pPr>
            <a:r>
              <a:rPr lang="he-IL" dirty="0">
                <a:solidFill>
                  <a:srgbClr val="1F497D"/>
                </a:solidFill>
              </a:rPr>
              <a:t>השלבים:</a:t>
            </a:r>
          </a:p>
          <a:p>
            <a:pPr marL="285750" indent="-285750">
              <a:spcBef>
                <a:spcPts val="0"/>
              </a:spcBef>
              <a:spcAft>
                <a:spcPts val="0"/>
              </a:spcAft>
              <a:buFont typeface="Wingdings" panose="05000000000000000000" pitchFamily="2" charset="2"/>
              <a:buChar char="§"/>
              <a:defRPr/>
            </a:pPr>
            <a:r>
              <a:rPr lang="he-IL" dirty="0">
                <a:solidFill>
                  <a:srgbClr val="1F497D"/>
                </a:solidFill>
              </a:rPr>
              <a:t>האבקה</a:t>
            </a:r>
          </a:p>
          <a:p>
            <a:pPr marL="285750" indent="-285750">
              <a:spcBef>
                <a:spcPts val="0"/>
              </a:spcBef>
              <a:spcAft>
                <a:spcPts val="0"/>
              </a:spcAft>
              <a:buFont typeface="Wingdings" panose="05000000000000000000" pitchFamily="2" charset="2"/>
              <a:buChar char="§"/>
              <a:defRPr/>
            </a:pPr>
            <a:r>
              <a:rPr lang="he-IL" dirty="0">
                <a:solidFill>
                  <a:srgbClr val="1F497D"/>
                </a:solidFill>
              </a:rPr>
              <a:t>הבשלת פירות</a:t>
            </a:r>
          </a:p>
          <a:p>
            <a:pPr marL="285750" indent="-285750">
              <a:spcBef>
                <a:spcPts val="0"/>
              </a:spcBef>
              <a:spcAft>
                <a:spcPts val="0"/>
              </a:spcAft>
              <a:buFont typeface="Wingdings" panose="05000000000000000000" pitchFamily="2" charset="2"/>
              <a:buChar char="§"/>
              <a:defRPr/>
            </a:pPr>
            <a:r>
              <a:rPr lang="he-IL" dirty="0">
                <a:solidFill>
                  <a:srgbClr val="1F497D"/>
                </a:solidFill>
              </a:rPr>
              <a:t>פריחה</a:t>
            </a:r>
          </a:p>
          <a:p>
            <a:pPr marL="285750" indent="-285750">
              <a:spcBef>
                <a:spcPts val="0"/>
              </a:spcBef>
              <a:spcAft>
                <a:spcPts val="0"/>
              </a:spcAft>
              <a:buFont typeface="Wingdings" panose="05000000000000000000" pitchFamily="2" charset="2"/>
              <a:buChar char="§"/>
              <a:defRPr/>
            </a:pPr>
            <a:r>
              <a:rPr lang="he-IL" dirty="0">
                <a:solidFill>
                  <a:srgbClr val="1F497D"/>
                </a:solidFill>
              </a:rPr>
              <a:t>צמיחת עלים</a:t>
            </a:r>
          </a:p>
          <a:p>
            <a:pPr marL="285750" indent="-285750">
              <a:spcBef>
                <a:spcPts val="0"/>
              </a:spcBef>
              <a:spcAft>
                <a:spcPts val="0"/>
              </a:spcAft>
              <a:buFont typeface="Wingdings" panose="05000000000000000000" pitchFamily="2" charset="2"/>
              <a:buChar char="§"/>
              <a:defRPr/>
            </a:pPr>
            <a:r>
              <a:rPr lang="he-IL" dirty="0">
                <a:solidFill>
                  <a:srgbClr val="1F497D"/>
                </a:solidFill>
              </a:rPr>
              <a:t>פיזור זרעים</a:t>
            </a:r>
          </a:p>
          <a:p>
            <a:pPr marL="285750" indent="-285750">
              <a:spcBef>
                <a:spcPts val="0"/>
              </a:spcBef>
              <a:spcAft>
                <a:spcPts val="0"/>
              </a:spcAft>
              <a:buFont typeface="Wingdings" panose="05000000000000000000" pitchFamily="2" charset="2"/>
              <a:buChar char="§"/>
              <a:defRPr/>
            </a:pPr>
            <a:r>
              <a:rPr lang="he-IL" dirty="0">
                <a:solidFill>
                  <a:srgbClr val="1F497D"/>
                </a:solidFill>
              </a:rPr>
              <a:t>נביטה</a:t>
            </a:r>
          </a:p>
          <a:p>
            <a:pPr marL="285750" indent="-285750">
              <a:spcBef>
                <a:spcPts val="0"/>
              </a:spcBef>
              <a:spcAft>
                <a:spcPts val="0"/>
              </a:spcAft>
              <a:buFont typeface="Wingdings" panose="05000000000000000000" pitchFamily="2" charset="2"/>
              <a:buChar char="§"/>
              <a:defRPr/>
            </a:pPr>
            <a:r>
              <a:rPr lang="he-IL" dirty="0">
                <a:solidFill>
                  <a:srgbClr val="1F497D"/>
                </a:solidFill>
              </a:rPr>
              <a:t>התייבשות</a:t>
            </a:r>
            <a:endParaRPr lang="en-US"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34</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10580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8" name="TextBox 7"/>
          <p:cNvSpPr txBox="1"/>
          <p:nvPr/>
        </p:nvSpPr>
        <p:spPr>
          <a:xfrm>
            <a:off x="274638" y="593725"/>
            <a:ext cx="8183562" cy="313932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12:</a:t>
            </a:r>
          </a:p>
          <a:p>
            <a:pPr>
              <a:spcBef>
                <a:spcPts val="0"/>
              </a:spcBef>
              <a:spcAft>
                <a:spcPts val="0"/>
              </a:spcAft>
              <a:defRPr/>
            </a:pPr>
            <a:r>
              <a:rPr lang="he-IL" dirty="0">
                <a:solidFill>
                  <a:schemeClr val="tx2"/>
                </a:solidFill>
              </a:rPr>
              <a:t>לפניכם שלבים במחזור החיים של צמחים חד שנתיים. סדרו אותם בסדר הנכון.</a:t>
            </a:r>
          </a:p>
          <a:p>
            <a:pPr>
              <a:spcBef>
                <a:spcPts val="0"/>
              </a:spcBef>
              <a:spcAft>
                <a:spcPts val="0"/>
              </a:spcAft>
              <a:defRPr/>
            </a:pPr>
            <a:r>
              <a:rPr lang="he-IL" dirty="0">
                <a:solidFill>
                  <a:schemeClr val="tx2"/>
                </a:solidFill>
              </a:rPr>
              <a:t>השלבים:</a:t>
            </a:r>
          </a:p>
          <a:p>
            <a:pPr marL="285750" indent="-285750">
              <a:spcBef>
                <a:spcPts val="0"/>
              </a:spcBef>
              <a:spcAft>
                <a:spcPts val="0"/>
              </a:spcAft>
              <a:buFont typeface="Wingdings" panose="05000000000000000000" pitchFamily="2" charset="2"/>
              <a:buChar char="§"/>
              <a:defRPr/>
            </a:pPr>
            <a:r>
              <a:rPr lang="he-IL" dirty="0">
                <a:solidFill>
                  <a:schemeClr val="tx2"/>
                </a:solidFill>
              </a:rPr>
              <a:t>נביטה</a:t>
            </a:r>
          </a:p>
          <a:p>
            <a:pPr marL="285750" indent="-285750">
              <a:spcBef>
                <a:spcPts val="0"/>
              </a:spcBef>
              <a:spcAft>
                <a:spcPts val="0"/>
              </a:spcAft>
              <a:buFont typeface="Wingdings" panose="05000000000000000000" pitchFamily="2" charset="2"/>
              <a:buChar char="§"/>
              <a:defRPr/>
            </a:pPr>
            <a:r>
              <a:rPr lang="he-IL" dirty="0">
                <a:solidFill>
                  <a:schemeClr val="tx2"/>
                </a:solidFill>
              </a:rPr>
              <a:t>צמיחת עלים</a:t>
            </a:r>
          </a:p>
          <a:p>
            <a:pPr marL="285750" indent="-285750">
              <a:spcBef>
                <a:spcPts val="0"/>
              </a:spcBef>
              <a:spcAft>
                <a:spcPts val="0"/>
              </a:spcAft>
              <a:buFont typeface="Wingdings" panose="05000000000000000000" pitchFamily="2" charset="2"/>
              <a:buChar char="§"/>
              <a:defRPr/>
            </a:pPr>
            <a:r>
              <a:rPr lang="he-IL" dirty="0">
                <a:solidFill>
                  <a:schemeClr val="tx2"/>
                </a:solidFill>
              </a:rPr>
              <a:t>פריחה</a:t>
            </a:r>
          </a:p>
          <a:p>
            <a:pPr marL="285750" indent="-285750">
              <a:spcBef>
                <a:spcPts val="0"/>
              </a:spcBef>
              <a:spcAft>
                <a:spcPts val="0"/>
              </a:spcAft>
              <a:buFont typeface="Wingdings" panose="05000000000000000000" pitchFamily="2" charset="2"/>
              <a:buChar char="§"/>
              <a:defRPr/>
            </a:pPr>
            <a:r>
              <a:rPr lang="he-IL" dirty="0">
                <a:solidFill>
                  <a:schemeClr val="tx2"/>
                </a:solidFill>
              </a:rPr>
              <a:t>האבקה</a:t>
            </a:r>
          </a:p>
          <a:p>
            <a:pPr marL="285750" indent="-285750">
              <a:spcBef>
                <a:spcPts val="0"/>
              </a:spcBef>
              <a:spcAft>
                <a:spcPts val="0"/>
              </a:spcAft>
              <a:buFont typeface="Wingdings" panose="05000000000000000000" pitchFamily="2" charset="2"/>
              <a:buChar char="§"/>
              <a:defRPr/>
            </a:pPr>
            <a:r>
              <a:rPr lang="he-IL" dirty="0">
                <a:solidFill>
                  <a:schemeClr val="tx2"/>
                </a:solidFill>
              </a:rPr>
              <a:t>הבשלת פירות</a:t>
            </a:r>
          </a:p>
          <a:p>
            <a:pPr marL="285750" indent="-285750">
              <a:spcBef>
                <a:spcPts val="0"/>
              </a:spcBef>
              <a:spcAft>
                <a:spcPts val="0"/>
              </a:spcAft>
              <a:buFont typeface="Wingdings" panose="05000000000000000000" pitchFamily="2" charset="2"/>
              <a:buChar char="§"/>
              <a:defRPr/>
            </a:pPr>
            <a:r>
              <a:rPr lang="he-IL" dirty="0">
                <a:solidFill>
                  <a:schemeClr val="tx2"/>
                </a:solidFill>
              </a:rPr>
              <a:t>פיזור זרעים</a:t>
            </a:r>
          </a:p>
          <a:p>
            <a:pPr marL="285750" indent="-285750">
              <a:spcBef>
                <a:spcPts val="0"/>
              </a:spcBef>
              <a:spcAft>
                <a:spcPts val="0"/>
              </a:spcAft>
              <a:buFont typeface="Wingdings" panose="05000000000000000000" pitchFamily="2" charset="2"/>
              <a:buChar char="§"/>
              <a:defRPr/>
            </a:pPr>
            <a:r>
              <a:rPr lang="he-IL" dirty="0">
                <a:solidFill>
                  <a:schemeClr val="tx2"/>
                </a:solidFill>
              </a:rPr>
              <a:t>התייבשות</a:t>
            </a:r>
          </a:p>
          <a:p>
            <a:pPr>
              <a:spcBef>
                <a:spcPts val="0"/>
              </a:spcBef>
              <a:spcAft>
                <a:spcPts val="0"/>
              </a:spcAft>
              <a:defRPr/>
            </a:pPr>
            <a:endParaRPr lang="he-IL" dirty="0">
              <a:solidFill>
                <a:schemeClr val="tx2"/>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35</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004581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1082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13:</a:t>
            </a:r>
          </a:p>
          <a:p>
            <a:pPr>
              <a:spcAft>
                <a:spcPts val="600"/>
              </a:spcAft>
              <a:defRPr/>
            </a:pPr>
            <a:r>
              <a:rPr lang="he-IL" dirty="0">
                <a:solidFill>
                  <a:srgbClr val="1D4C72"/>
                </a:solidFill>
                <a:latin typeface="Narkisim"/>
              </a:rPr>
              <a:t>הלבניות הן ציפורים נודדות החורפות באפריקה, ובעת הנדידה בחודשי הקיץ הן חולפות בארץ. הלבניות ניזונות בעיקר מדגיגים קטנים, ראשנים וסרטנים </a:t>
            </a:r>
            <a:r>
              <a:rPr lang="he-IL" dirty="0">
                <a:solidFill>
                  <a:srgbClr val="006600"/>
                </a:solidFill>
                <a:latin typeface="Narkisim"/>
              </a:rPr>
              <a:t>ש</a:t>
            </a:r>
            <a:r>
              <a:rPr lang="he-IL" dirty="0">
                <a:solidFill>
                  <a:srgbClr val="1D4C72"/>
                </a:solidFill>
                <a:latin typeface="Narkisim"/>
              </a:rPr>
              <a:t>הן צדות במים </a:t>
            </a:r>
            <a:r>
              <a:rPr lang="he-IL" dirty="0">
                <a:solidFill>
                  <a:srgbClr val="1D4C72"/>
                </a:solidFill>
                <a:latin typeface="Narkisim"/>
                <a:cs typeface="Arial"/>
              </a:rPr>
              <a:t>רדודים. לעתים הן נוהגות לבחוש ברגליהן את הבוץ, וכך להניס את הטרף </a:t>
            </a:r>
            <a:r>
              <a:rPr lang="he-IL" dirty="0">
                <a:solidFill>
                  <a:schemeClr val="tx2"/>
                </a:solidFill>
                <a:latin typeface="Narkisim"/>
                <a:cs typeface="Arial"/>
              </a:rPr>
              <a:t>ולתפוס אותו במקורן החזק.</a:t>
            </a:r>
            <a:r>
              <a:rPr lang="he-IL" dirty="0">
                <a:solidFill>
                  <a:schemeClr val="tx2"/>
                </a:solidFill>
                <a:latin typeface="Times New Roman" pitchFamily="18" charset="0"/>
                <a:cs typeface="Arial"/>
              </a:rPr>
              <a:t> </a:t>
            </a:r>
          </a:p>
          <a:p>
            <a:pPr>
              <a:spcAft>
                <a:spcPts val="600"/>
              </a:spcAft>
              <a:defRPr/>
            </a:pPr>
            <a:r>
              <a:rPr lang="he-IL" dirty="0">
                <a:solidFill>
                  <a:srgbClr val="1D4C72"/>
                </a:solidFill>
                <a:latin typeface="Times New Roman" pitchFamily="18" charset="0"/>
                <a:cs typeface="Arial"/>
              </a:rPr>
              <a:t>על סמך המידע הזה ותמונת הלבנית, מהן ההתאמות של הלבנית לתנאים הא-ביוטיים, לתנועה בבית הגידול ולסוג המזון?</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13: התאמות הלבנית</a:t>
            </a:r>
            <a:endParaRPr lang="he-IL" sz="1800" dirty="0"/>
          </a:p>
        </p:txBody>
      </p:sp>
      <p:pic>
        <p:nvPicPr>
          <p:cNvPr id="31750"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2785406"/>
            <a:ext cx="3382814" cy="348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מלבן 7"/>
          <p:cNvSpPr>
            <a:spLocks noChangeArrowheads="1"/>
          </p:cNvSpPr>
          <p:nvPr/>
        </p:nvSpPr>
        <p:spPr bwMode="auto">
          <a:xfrm>
            <a:off x="4084638" y="6237312"/>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dirty="0"/>
              <a:t>צילום: ד"ר אבישי טייכר</a:t>
            </a:r>
            <a:br>
              <a:rPr lang="he-IL" sz="1100" dirty="0"/>
            </a:br>
            <a:endParaRPr lang="he-IL" sz="1100" dirty="0"/>
          </a:p>
        </p:txBody>
      </p:sp>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36</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31775" y="71439"/>
            <a:ext cx="8283575" cy="347662"/>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501650" y="4486275"/>
            <a:ext cx="7673975" cy="2089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44450" algn="just">
              <a:defRPr/>
            </a:pPr>
            <a:r>
              <a:rPr lang="he-IL" b="1" dirty="0">
                <a:solidFill>
                  <a:srgbClr val="000000"/>
                </a:solidFill>
              </a:rPr>
              <a:t>תשובה : </a:t>
            </a:r>
          </a:p>
          <a:p>
            <a:pPr marL="44450" algn="just">
              <a:defRPr/>
            </a:pPr>
            <a:r>
              <a:rPr lang="he-IL" dirty="0">
                <a:solidFill>
                  <a:schemeClr val="tx1"/>
                </a:solidFill>
              </a:rPr>
              <a:t>נדידה בתקופת החורף מאירופה לאפריקה – התאמה התנהגותית לתנאים </a:t>
            </a:r>
          </a:p>
          <a:p>
            <a:pPr marL="44450" algn="just">
              <a:defRPr/>
            </a:pPr>
            <a:r>
              <a:rPr lang="he-IL" dirty="0">
                <a:solidFill>
                  <a:schemeClr val="tx1"/>
                </a:solidFill>
              </a:rPr>
              <a:t>הא-ביוטיים בבית הגידול (התחמקות מתנאי סביבה לא נוחים).</a:t>
            </a:r>
          </a:p>
          <a:p>
            <a:pPr marL="44450" algn="just">
              <a:defRPr/>
            </a:pPr>
            <a:r>
              <a:rPr lang="he-IL" dirty="0">
                <a:solidFill>
                  <a:schemeClr val="tx1"/>
                </a:solidFill>
              </a:rPr>
              <a:t>רגליים ארוכות ובלא נוצות – התאמה מבנית לתנועה בבוץ ולעמידה במים </a:t>
            </a:r>
            <a:r>
              <a:rPr lang="he-IL" dirty="0">
                <a:solidFill>
                  <a:srgbClr val="006600"/>
                </a:solidFill>
              </a:rPr>
              <a:t>רדודים</a:t>
            </a:r>
            <a:r>
              <a:rPr lang="he-IL" dirty="0">
                <a:solidFill>
                  <a:schemeClr val="tx1"/>
                </a:solidFill>
              </a:rPr>
              <a:t> (התאמה לגורמים הא-ביוטיים). </a:t>
            </a:r>
          </a:p>
          <a:p>
            <a:pPr marL="44450" algn="just">
              <a:defRPr/>
            </a:pPr>
            <a:r>
              <a:rPr lang="he-IL" dirty="0">
                <a:solidFill>
                  <a:schemeClr val="tx1"/>
                </a:solidFill>
              </a:rPr>
              <a:t>מקור ארוך חד וחזק דמוי מלקטת (פינצטה) – התאמה מבנית לתפיסת הטרף מתוך הבוץ או מתוך המים.</a:t>
            </a:r>
          </a:p>
          <a:p>
            <a:pPr marL="44450" algn="just">
              <a:defRPr/>
            </a:pPr>
            <a:endParaRPr lang="he-IL" dirty="0">
              <a:solidFill>
                <a:srgbClr val="000000"/>
              </a:solidFill>
            </a:endParaRPr>
          </a:p>
          <a:p>
            <a:pPr marL="44450" algn="just">
              <a:defRPr/>
            </a:pPr>
            <a:endParaRPr lang="en-US" dirty="0">
              <a:solidFill>
                <a:srgbClr val="000000"/>
              </a:solidFill>
            </a:endParaRPr>
          </a:p>
        </p:txBody>
      </p:sp>
      <p:sp>
        <p:nvSpPr>
          <p:cNvPr id="8" name="TextBox 7"/>
          <p:cNvSpPr txBox="1"/>
          <p:nvPr/>
        </p:nvSpPr>
        <p:spPr>
          <a:xfrm>
            <a:off x="285750" y="500063"/>
            <a:ext cx="8183563" cy="21082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13:</a:t>
            </a:r>
          </a:p>
          <a:p>
            <a:pPr>
              <a:spcAft>
                <a:spcPts val="600"/>
              </a:spcAft>
              <a:defRPr/>
            </a:pPr>
            <a:r>
              <a:rPr lang="he-IL" dirty="0">
                <a:solidFill>
                  <a:srgbClr val="1D4C72"/>
                </a:solidFill>
                <a:latin typeface="Narkisim"/>
              </a:rPr>
              <a:t>הלבניות הן ציפורים נודדות החורפות באפריקה, ובעת הנדידה </a:t>
            </a:r>
            <a:r>
              <a:rPr lang="he-IL" dirty="0">
                <a:solidFill>
                  <a:schemeClr val="tx2"/>
                </a:solidFill>
                <a:latin typeface="Narkisim"/>
              </a:rPr>
              <a:t>בחודשי הקיץ הן חולפות בארץ. הלבניות ניזונות בעיקר מדגיגים קטנים, ראשנים וסרטנים שהן צדות במים </a:t>
            </a:r>
            <a:r>
              <a:rPr lang="he-IL" dirty="0">
                <a:solidFill>
                  <a:schemeClr val="tx2"/>
                </a:solidFill>
                <a:latin typeface="Narkisim"/>
                <a:cs typeface="Arial"/>
              </a:rPr>
              <a:t>רדודים. לעתים הן נוהגות לבחוש ברגליהן את הבוץ, וכך להניס את הטרף ולתפוס אותו במקורן החזק.</a:t>
            </a:r>
            <a:r>
              <a:rPr lang="he-IL" dirty="0">
                <a:solidFill>
                  <a:schemeClr val="tx2"/>
                </a:solidFill>
                <a:latin typeface="Times New Roman" pitchFamily="18" charset="0"/>
                <a:cs typeface="Arial"/>
              </a:rPr>
              <a:t> </a:t>
            </a:r>
          </a:p>
          <a:p>
            <a:pPr>
              <a:spcAft>
                <a:spcPts val="600"/>
              </a:spcAft>
              <a:defRPr/>
            </a:pPr>
            <a:r>
              <a:rPr lang="he-IL" dirty="0">
                <a:solidFill>
                  <a:srgbClr val="1D4C72"/>
                </a:solidFill>
                <a:latin typeface="Times New Roman" pitchFamily="18" charset="0"/>
                <a:cs typeface="Arial"/>
              </a:rPr>
              <a:t>על סמך המידע הזה ותמונת הלבנית, מהן ההתאמות של הלבנית לתנאים הא-ביוטיים, לתנועה בבית הגידול ולסוג המזון?</a:t>
            </a:r>
          </a:p>
        </p:txBody>
      </p:sp>
      <p:pic>
        <p:nvPicPr>
          <p:cNvPr id="32775"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0650" y="2378001"/>
            <a:ext cx="1790700"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מלבן 9"/>
          <p:cNvSpPr>
            <a:spLocks noChangeArrowheads="1"/>
          </p:cNvSpPr>
          <p:nvPr/>
        </p:nvSpPr>
        <p:spPr bwMode="auto">
          <a:xfrm>
            <a:off x="908050" y="4149328"/>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dirty="0"/>
              <a:t>צילום: ד"ר אבישי טייכר</a:t>
            </a:r>
            <a:br>
              <a:rPr lang="he-IL" sz="1100" dirty="0"/>
            </a:br>
            <a:endParaRPr lang="he-IL" sz="1100" dirty="0"/>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37</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063" y="6572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לדגי האמנון יש מבנה הידרו-דינמי</a:t>
            </a:r>
          </a:p>
          <a:p>
            <a:pPr fontAlgn="auto">
              <a:spcBef>
                <a:spcPts val="0"/>
              </a:spcBef>
              <a:spcAft>
                <a:spcPts val="0"/>
              </a:spcAft>
              <a:defRPr/>
            </a:pPr>
            <a:r>
              <a:rPr lang="he-IL" dirty="0">
                <a:solidFill>
                  <a:srgbClr val="1D4C72"/>
                </a:solidFill>
              </a:rPr>
              <a:t>המקטין את החיכוך במים ומקל על התנועה בהם.</a:t>
            </a:r>
          </a:p>
          <a:p>
            <a:pPr fontAlgn="auto">
              <a:spcBef>
                <a:spcPts val="0"/>
              </a:spcBef>
              <a:spcAft>
                <a:spcPts val="0"/>
              </a:spcAft>
              <a:defRPr/>
            </a:pPr>
            <a:r>
              <a:rPr lang="he-IL" dirty="0">
                <a:solidFill>
                  <a:srgbClr val="1D4C72"/>
                </a:solidFill>
                <a:latin typeface="Arial"/>
                <a:cs typeface="Arial"/>
              </a:rPr>
              <a:t>באיזה סוג התאמה מדובר, ולאיזה גורם?</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שאלות נוספות - שאלה 14: התאמות דג לתנועה במים</a:t>
            </a:r>
            <a:endParaRPr lang="he-IL" sz="1800" dirty="0"/>
          </a:p>
        </p:txBody>
      </p:sp>
      <p:grpSp>
        <p:nvGrpSpPr>
          <p:cNvPr id="41990" name="קבוצה 2"/>
          <p:cNvGrpSpPr>
            <a:grpSpLocks/>
          </p:cNvGrpSpPr>
          <p:nvPr/>
        </p:nvGrpSpPr>
        <p:grpSpPr bwMode="auto">
          <a:xfrm>
            <a:off x="357188" y="857250"/>
            <a:ext cx="3657600" cy="4524375"/>
            <a:chOff x="2635304" y="1878921"/>
            <a:chExt cx="3657600" cy="4524375"/>
          </a:xfrm>
        </p:grpSpPr>
        <p:pic>
          <p:nvPicPr>
            <p:cNvPr id="4199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5304" y="1878921"/>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מלבן 9"/>
            <p:cNvSpPr>
              <a:spLocks noChangeArrowheads="1"/>
            </p:cNvSpPr>
            <p:nvPr/>
          </p:nvSpPr>
          <p:spPr bwMode="auto">
            <a:xfrm>
              <a:off x="5237807" y="6095519"/>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rgbClr val="1F497D"/>
                  </a:solidFill>
                </a:rPr>
                <a:t>אמיר ליצ'י </a:t>
              </a:r>
              <a:r>
                <a:rPr lang="he-IL" sz="1400" b="1" dirty="0">
                  <a:solidFill>
                    <a:srgbClr val="1F497D"/>
                  </a:solidFill>
                </a:rPr>
                <a:t>©</a:t>
              </a:r>
              <a:endParaRPr lang="he-IL" sz="1400" dirty="0">
                <a:solidFill>
                  <a:srgbClr val="000000"/>
                </a:solidFill>
              </a:endParaRPr>
            </a:p>
          </p:txBody>
        </p:sp>
      </p:gr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38</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7500" y="5513388"/>
            <a:ext cx="8196263" cy="1058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מבנית (מורפולוגית) לתנועה בבית הגידול המימי (כלומר, התאמה לגורמים </a:t>
            </a:r>
            <a:r>
              <a:rPr lang="en-US" dirty="0">
                <a:solidFill>
                  <a:prstClr val="black"/>
                </a:solidFill>
              </a:rPr>
              <a:t/>
            </a:r>
            <a:br>
              <a:rPr lang="en-US" dirty="0">
                <a:solidFill>
                  <a:prstClr val="black"/>
                </a:solidFill>
              </a:rPr>
            </a:br>
            <a:r>
              <a:rPr lang="he-IL" dirty="0">
                <a:solidFill>
                  <a:prstClr val="black"/>
                </a:solidFill>
              </a:rPr>
              <a:t>הא-ביוטיים). </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0" name="TextBox 9"/>
          <p:cNvSpPr txBox="1"/>
          <p:nvPr/>
        </p:nvSpPr>
        <p:spPr>
          <a:xfrm>
            <a:off x="373063" y="6572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לדגי האמנון יש מבנה הידרו-דינמי</a:t>
            </a:r>
          </a:p>
          <a:p>
            <a:pPr fontAlgn="auto">
              <a:spcBef>
                <a:spcPts val="0"/>
              </a:spcBef>
              <a:spcAft>
                <a:spcPts val="0"/>
              </a:spcAft>
              <a:defRPr/>
            </a:pPr>
            <a:r>
              <a:rPr lang="he-IL" dirty="0">
                <a:solidFill>
                  <a:srgbClr val="1D4C72"/>
                </a:solidFill>
              </a:rPr>
              <a:t>המקטין את החיכוך במים ומקל על התנועה בהם.</a:t>
            </a:r>
          </a:p>
          <a:p>
            <a:pPr fontAlgn="auto">
              <a:spcBef>
                <a:spcPts val="0"/>
              </a:spcBef>
              <a:spcAft>
                <a:spcPts val="0"/>
              </a:spcAft>
              <a:defRPr/>
            </a:pPr>
            <a:r>
              <a:rPr lang="he-IL" dirty="0">
                <a:solidFill>
                  <a:srgbClr val="1D4C72"/>
                </a:solidFill>
                <a:latin typeface="Arial"/>
                <a:cs typeface="Arial"/>
              </a:rPr>
              <a:t>באיזה סוג התאמה מדובר, ולאיזה גורם?</a:t>
            </a:r>
          </a:p>
        </p:txBody>
      </p:sp>
      <p:grpSp>
        <p:nvGrpSpPr>
          <p:cNvPr id="43015" name="קבוצה 2"/>
          <p:cNvGrpSpPr>
            <a:grpSpLocks/>
          </p:cNvGrpSpPr>
          <p:nvPr/>
        </p:nvGrpSpPr>
        <p:grpSpPr bwMode="auto">
          <a:xfrm>
            <a:off x="357188" y="857250"/>
            <a:ext cx="3657600" cy="4524375"/>
            <a:chOff x="2635304" y="1878921"/>
            <a:chExt cx="3657600" cy="4524375"/>
          </a:xfrm>
        </p:grpSpPr>
        <p:pic>
          <p:nvPicPr>
            <p:cNvPr id="4301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5304" y="1878921"/>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מלבן 9"/>
            <p:cNvSpPr>
              <a:spLocks noChangeArrowheads="1"/>
            </p:cNvSpPr>
            <p:nvPr/>
          </p:nvSpPr>
          <p:spPr bwMode="auto">
            <a:xfrm>
              <a:off x="5237807" y="6095519"/>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rgbClr val="1F497D"/>
                  </a:solidFill>
                </a:rPr>
                <a:t>אמיר ליצ'י </a:t>
              </a:r>
              <a:r>
                <a:rPr lang="he-IL" sz="1400" b="1" dirty="0">
                  <a:solidFill>
                    <a:srgbClr val="1F497D"/>
                  </a:solidFill>
                </a:rPr>
                <a:t>©</a:t>
              </a:r>
              <a:endParaRPr lang="he-IL" sz="1400" dirty="0">
                <a:solidFill>
                  <a:srgbClr val="000000"/>
                </a:solidFill>
              </a:endParaRPr>
            </a:p>
          </p:txBody>
        </p:sp>
      </p:gr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39</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4</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פיזיולוגיות-ביוכימיות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175599752"/>
              </p:ext>
            </p:extLst>
          </p:nvPr>
        </p:nvGraphicFramePr>
        <p:xfrm>
          <a:off x="387102" y="764704"/>
          <a:ext cx="8217346" cy="5763046"/>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xmlns="" val="20000"/>
                    </a:ext>
                  </a:extLst>
                </a:gridCol>
                <a:gridCol w="4009262">
                  <a:extLst>
                    <a:ext uri="{9D8B030D-6E8A-4147-A177-3AD203B41FA5}">
                      <a16:colId xmlns:a16="http://schemas.microsoft.com/office/drawing/2014/main" xmlns="" val="20001"/>
                    </a:ext>
                  </a:extLst>
                </a:gridCol>
                <a:gridCol w="2077475">
                  <a:extLst>
                    <a:ext uri="{9D8B030D-6E8A-4147-A177-3AD203B41FA5}">
                      <a16:colId xmlns:a16="http://schemas.microsoft.com/office/drawing/2014/main" xmlns=""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xmlns="" val="10000"/>
                  </a:ext>
                </a:extLst>
              </a:tr>
              <a:tr h="642334">
                <a:tc>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endParaRPr kumimoji="0" lang="he-IL" sz="2000" u="none" strike="noStrike" kern="1200" cap="none" spc="0" normalizeH="0" baseline="0" noProof="0" dirty="0">
                        <a:ln>
                          <a:noFill/>
                        </a:ln>
                        <a:effectLst/>
                        <a:uLnTx/>
                        <a:uFillTx/>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1"/>
                  </a:ext>
                </a:extLst>
              </a:tr>
              <a:tr h="469892">
                <a:tc rowSpan="2">
                  <a:txBody>
                    <a:bodyPr/>
                    <a:lstStyle/>
                    <a:p>
                      <a:pPr rtl="1"/>
                      <a:r>
                        <a:rPr lang="he-IL" sz="1800" b="1" dirty="0">
                          <a:solidFill>
                            <a:schemeClr val="accent3"/>
                          </a:solidFill>
                        </a:rPr>
                        <a:t>התאמות </a:t>
                      </a:r>
                    </a:p>
                    <a:p>
                      <a:pPr rtl="1"/>
                      <a:r>
                        <a:rPr lang="he-IL" sz="1800" b="1" dirty="0">
                          <a:solidFill>
                            <a:schemeClr val="accent3"/>
                          </a:solidFill>
                        </a:rPr>
                        <a:t>פיזיולוגיות-ביוכימיות</a:t>
                      </a: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נוכחות רעל וצבעי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אזהרה בזחלי חרקים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 מונעת את טריפתם.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cs typeface="+mn-cs"/>
                        </a:rPr>
                        <a:t>בתמונה: זחל של הפרפר דנאית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cs typeface="+mn-cs"/>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זו התאמה להקטנת טריפה. </a:t>
                      </a:r>
                    </a:p>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2"/>
                  </a:ext>
                </a:extLst>
              </a:tr>
              <a:tr h="469892">
                <a:tc vMerge="1">
                  <a:txBody>
                    <a:bodyPr/>
                    <a:lstStyle/>
                    <a:p>
                      <a:pPr rtl="1"/>
                      <a:endParaRPr lang="he-IL" sz="1800" b="1" dirty="0">
                        <a:solidFill>
                          <a:schemeClr val="accent3"/>
                        </a:solidFill>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הגמל מפריש גללים יבשים ושתן מרוכז, וכך חוסך מים.</a:t>
                      </a: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mn-lt"/>
                          <a:cs typeface="+mn-cs"/>
                        </a:rPr>
                        <a:t>זו התאמה לתנאים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mn-lt"/>
                          <a:cs typeface="+mn-cs"/>
                        </a:rPr>
                        <a:t>הא-</a:t>
                      </a:r>
                      <a:r>
                        <a:rPr kumimoji="0" lang="he-IL" sz="2000" b="0" i="0" u="none" strike="noStrike" kern="1200" cap="none" spc="0" normalizeH="0" baseline="0" noProof="0" dirty="0" err="1">
                          <a:ln>
                            <a:noFill/>
                          </a:ln>
                          <a:solidFill>
                            <a:prstClr val="black"/>
                          </a:solidFill>
                          <a:effectLst/>
                          <a:uLnTx/>
                          <a:uFillTx/>
                          <a:latin typeface="+mn-lt"/>
                          <a:cs typeface="+mn-cs"/>
                        </a:rPr>
                        <a:t>ביוטיים</a:t>
                      </a:r>
                      <a:r>
                        <a:rPr kumimoji="0" lang="he-IL" sz="2000" b="0" i="0" u="none" strike="noStrike" kern="1200" cap="none" spc="0" normalizeH="0" baseline="0" noProof="0" dirty="0">
                          <a:ln>
                            <a:noFill/>
                          </a:ln>
                          <a:solidFill>
                            <a:prstClr val="black"/>
                          </a:solidFill>
                          <a:effectLst/>
                          <a:uLnTx/>
                          <a:uFillTx/>
                          <a:latin typeface="+mn-lt"/>
                          <a:cs typeface="+mn-cs"/>
                        </a:rPr>
                        <a:t>.</a:t>
                      </a:r>
                    </a:p>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3"/>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endParaRPr lang="he-IL" sz="1800" dirty="0"/>
                    </a:p>
                  </a:txBody>
                  <a:tcPr marL="91438" marR="91438" marT="45729" marB="45729"/>
                </a:tc>
                <a:tc>
                  <a:txBody>
                    <a:bodyPr/>
                    <a:lstStyle/>
                    <a:p>
                      <a:pPr rtl="1"/>
                      <a:endParaRPr lang="he-IL" sz="1800" dirty="0"/>
                    </a:p>
                  </a:txBody>
                  <a:tcPr marL="91438" marR="91438" marT="45729" marB="45729"/>
                </a:tc>
                <a:extLst>
                  <a:ext uri="{0D108BD9-81ED-4DB2-BD59-A6C34878D82A}">
                    <a16:rowId xmlns:a16="http://schemas.microsoft.com/office/drawing/2014/main" xmlns="" val="10004"/>
                  </a:ext>
                </a:extLst>
              </a:tr>
            </a:tbl>
          </a:graphicData>
        </a:graphic>
      </p:graphicFrame>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3" name="Picture 3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09653" y="1916832"/>
            <a:ext cx="1818331" cy="9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200" y="3869460"/>
            <a:ext cx="1829291" cy="135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902" y="3501008"/>
            <a:ext cx="156998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2"/>
          <p:cNvSpPr>
            <a:spLocks noChangeArrowheads="1"/>
          </p:cNvSpPr>
          <p:nvPr/>
        </p:nvSpPr>
        <p:spPr bwMode="auto">
          <a:xfrm>
            <a:off x="2809304" y="5301208"/>
            <a:ext cx="16906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000" dirty="0">
                <a:solidFill>
                  <a:prstClr val="black"/>
                </a:solidFill>
                <a:hlinkClick r:id="rId5"/>
              </a:rPr>
              <a:t>יהודית גרעין-כל</a:t>
            </a:r>
            <a:br>
              <a:rPr lang="he-IL" sz="1000" dirty="0">
                <a:solidFill>
                  <a:prstClr val="black"/>
                </a:solidFill>
                <a:hlinkClick r:id="rId5"/>
              </a:rPr>
            </a:br>
            <a:endParaRPr lang="he-IL" sz="1000" dirty="0">
              <a:solidFill>
                <a:prstClr val="black"/>
              </a:solidFill>
            </a:endParaRPr>
          </a:p>
        </p:txBody>
      </p:sp>
    </p:spTree>
    <p:extLst>
      <p:ext uri="{BB962C8B-B14F-4D97-AF65-F5344CB8AC3E}">
        <p14:creationId xmlns:p14="http://schemas.microsoft.com/office/powerpoint/2010/main" val="911735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0" y="611188"/>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a:defRPr/>
            </a:pPr>
            <a:r>
              <a:rPr lang="he-IL" dirty="0">
                <a:solidFill>
                  <a:srgbClr val="1D4C72"/>
                </a:solidFill>
              </a:rPr>
              <a:t>אם משווים שועל שחי באזורים דרומיים חמים לשועל שחי באזורים צפוניים קרים,</a:t>
            </a:r>
            <a:br>
              <a:rPr lang="he-IL" dirty="0">
                <a:solidFill>
                  <a:srgbClr val="1D4C72"/>
                </a:solidFill>
              </a:rPr>
            </a:br>
            <a:r>
              <a:rPr lang="he-IL" dirty="0">
                <a:solidFill>
                  <a:srgbClr val="1D4C72"/>
                </a:solidFill>
              </a:rPr>
              <a:t>אפשר לצפות שהשועל החי ב</a:t>
            </a:r>
            <a:r>
              <a:rPr lang="he-IL" u="sng" dirty="0">
                <a:solidFill>
                  <a:srgbClr val="1D4C72"/>
                </a:solidFill>
              </a:rPr>
              <a:t>דרום</a:t>
            </a:r>
            <a:r>
              <a:rPr lang="he-IL" dirty="0">
                <a:solidFill>
                  <a:srgbClr val="1D4C72"/>
                </a:solidFill>
              </a:rPr>
              <a:t> יהיה:</a:t>
            </a:r>
            <a:endParaRPr lang="en-US" dirty="0">
              <a:solidFill>
                <a:srgbClr val="1D4C72"/>
              </a:solidFill>
            </a:endParaRPr>
          </a:p>
          <a:p>
            <a:pPr>
              <a:defRPr/>
            </a:pPr>
            <a:r>
              <a:rPr lang="he-IL" dirty="0">
                <a:solidFill>
                  <a:srgbClr val="1D4C72"/>
                </a:solidFill>
              </a:rPr>
              <a:t>       א. בעל אוזניים גדולות ופעיל בלילה</a:t>
            </a:r>
            <a:endParaRPr lang="en-US" dirty="0">
              <a:solidFill>
                <a:srgbClr val="1D4C72"/>
              </a:solidFill>
            </a:endParaRPr>
          </a:p>
          <a:p>
            <a:pPr>
              <a:defRPr/>
            </a:pPr>
            <a:r>
              <a:rPr lang="he-IL" dirty="0">
                <a:solidFill>
                  <a:srgbClr val="1D4C72"/>
                </a:solidFill>
              </a:rPr>
              <a:t>       ב. בעל אוזניים גדולות ופעיל ביום</a:t>
            </a:r>
            <a:endParaRPr lang="en-US" dirty="0">
              <a:solidFill>
                <a:srgbClr val="1D4C72"/>
              </a:solidFill>
            </a:endParaRPr>
          </a:p>
          <a:p>
            <a:pPr>
              <a:defRPr/>
            </a:pPr>
            <a:r>
              <a:rPr lang="he-IL" dirty="0">
                <a:solidFill>
                  <a:srgbClr val="1D4C72"/>
                </a:solidFill>
              </a:rPr>
              <a:t>       ג. בעל אוזניים קטנות ופעיל בלילה</a:t>
            </a:r>
            <a:endParaRPr lang="en-US" dirty="0">
              <a:solidFill>
                <a:srgbClr val="1D4C72"/>
              </a:solidFill>
            </a:endParaRPr>
          </a:p>
          <a:p>
            <a:pPr>
              <a:defRPr/>
            </a:pPr>
            <a:r>
              <a:rPr lang="he-IL" dirty="0">
                <a:solidFill>
                  <a:srgbClr val="1D4C72"/>
                </a:solidFill>
              </a:rPr>
              <a:t>       ד. בעל אוזניים קטנות ופעיל ביום</a:t>
            </a:r>
            <a:r>
              <a:rPr lang="he-IL" dirty="0">
                <a:solidFill>
                  <a:prstClr val="black"/>
                </a:solidFill>
              </a:rPr>
              <a:t> </a:t>
            </a:r>
            <a:endParaRPr lang="en-US" dirty="0">
              <a:solidFill>
                <a:srgbClr val="1D4C72"/>
              </a:solidFill>
            </a:endParaRPr>
          </a:p>
        </p:txBody>
      </p:sp>
      <p:sp>
        <p:nvSpPr>
          <p:cNvPr id="4608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16: התאמות השועל לתנאי מדבר</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2621" y="4869160"/>
            <a:ext cx="7897813" cy="1800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r>
              <a:rPr lang="he-IL" dirty="0">
                <a:solidFill>
                  <a:prstClr val="black"/>
                </a:solidFill>
              </a:rPr>
              <a:t>משפט א' </a:t>
            </a:r>
          </a:p>
          <a:p>
            <a:pPr fontAlgn="auto">
              <a:spcBef>
                <a:spcPts val="0"/>
              </a:spcBef>
              <a:spcAft>
                <a:spcPts val="0"/>
              </a:spcAft>
              <a:defRPr/>
            </a:pPr>
            <a:r>
              <a:rPr lang="he-IL" b="1" dirty="0">
                <a:solidFill>
                  <a:prstClr val="black"/>
                </a:solidFill>
              </a:rPr>
              <a:t>הסבר: </a:t>
            </a:r>
            <a:r>
              <a:rPr lang="he-IL" dirty="0">
                <a:solidFill>
                  <a:prstClr val="black"/>
                </a:solidFill>
              </a:rPr>
              <a:t>האוזניים מכילות כלי דם המצויים קרוב לעור. כאשר הדם זורם בכלי הדם באוזניים, חום עובר מן הדם אל האוויר. האוזניים הגדולות מאפשרות לשועל המדברי לפזר עודפי חום דרך זו של מעבר חום לסביבה מתאימה לבעלי חיים מדבריים כי היא חסכונית יותר מבחינת משק המים לעומת הפסד חום באמצעות אידוי מים מהגוף.</a:t>
            </a:r>
          </a:p>
          <a:p>
            <a:pPr fontAlgn="auto">
              <a:spcBef>
                <a:spcPts val="0"/>
              </a:spcBef>
              <a:spcAft>
                <a:spcPts val="0"/>
              </a:spcAft>
              <a:defRPr/>
            </a:pPr>
            <a:r>
              <a:rPr lang="he-IL" dirty="0">
                <a:solidFill>
                  <a:prstClr val="black"/>
                </a:solidFill>
              </a:rPr>
              <a:t>אצל השועל הצפוני האוזניים הקטנות מסייעות בהקטנת איבוד החום לסביבה.</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TextBox 6"/>
          <p:cNvSpPr txBox="1"/>
          <p:nvPr/>
        </p:nvSpPr>
        <p:spPr>
          <a:xfrm>
            <a:off x="317500" y="54868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a:defRPr/>
            </a:pPr>
            <a:r>
              <a:rPr lang="he-IL" dirty="0">
                <a:solidFill>
                  <a:srgbClr val="1D4C72"/>
                </a:solidFill>
              </a:rPr>
              <a:t>אם משווים שועל שחי באזורים דרומיים חמים לשועל שחי באזורים צפוניים קרים,</a:t>
            </a:r>
            <a:br>
              <a:rPr lang="he-IL" dirty="0">
                <a:solidFill>
                  <a:srgbClr val="1D4C72"/>
                </a:solidFill>
              </a:rPr>
            </a:br>
            <a:r>
              <a:rPr lang="he-IL" dirty="0">
                <a:solidFill>
                  <a:srgbClr val="1D4C72"/>
                </a:solidFill>
              </a:rPr>
              <a:t>אפשר לצפות שהשועל החי ב</a:t>
            </a:r>
            <a:r>
              <a:rPr lang="he-IL" u="sng" dirty="0">
                <a:solidFill>
                  <a:srgbClr val="1D4C72"/>
                </a:solidFill>
              </a:rPr>
              <a:t>דרום</a:t>
            </a:r>
            <a:r>
              <a:rPr lang="he-IL" dirty="0">
                <a:solidFill>
                  <a:srgbClr val="1D4C72"/>
                </a:solidFill>
              </a:rPr>
              <a:t> יהיה:</a:t>
            </a:r>
            <a:endParaRPr lang="en-US" dirty="0">
              <a:solidFill>
                <a:srgbClr val="1D4C72"/>
              </a:solidFill>
            </a:endParaRPr>
          </a:p>
          <a:p>
            <a:pPr>
              <a:defRPr/>
            </a:pPr>
            <a:r>
              <a:rPr lang="he-IL" dirty="0">
                <a:solidFill>
                  <a:srgbClr val="1D4C72"/>
                </a:solidFill>
              </a:rPr>
              <a:t>       א. בעל אוזניים גדולות ופעיל בלילה</a:t>
            </a:r>
            <a:endParaRPr lang="en-US" dirty="0">
              <a:solidFill>
                <a:srgbClr val="1D4C72"/>
              </a:solidFill>
            </a:endParaRPr>
          </a:p>
          <a:p>
            <a:pPr>
              <a:defRPr/>
            </a:pPr>
            <a:r>
              <a:rPr lang="he-IL" dirty="0">
                <a:solidFill>
                  <a:srgbClr val="1D4C72"/>
                </a:solidFill>
              </a:rPr>
              <a:t>       ב. בעל אוזניים גדולות ופעיל ביום</a:t>
            </a:r>
            <a:endParaRPr lang="en-US" dirty="0">
              <a:solidFill>
                <a:srgbClr val="1D4C72"/>
              </a:solidFill>
            </a:endParaRPr>
          </a:p>
          <a:p>
            <a:pPr>
              <a:defRPr/>
            </a:pPr>
            <a:r>
              <a:rPr lang="he-IL" dirty="0">
                <a:solidFill>
                  <a:srgbClr val="1D4C72"/>
                </a:solidFill>
              </a:rPr>
              <a:t>       ג. בעל אוזניים קטנות ופעיל בלילה</a:t>
            </a:r>
            <a:endParaRPr lang="en-US" dirty="0">
              <a:solidFill>
                <a:srgbClr val="1D4C72"/>
              </a:solidFill>
            </a:endParaRPr>
          </a:p>
          <a:p>
            <a:pPr>
              <a:defRPr/>
            </a:pPr>
            <a:r>
              <a:rPr lang="he-IL" dirty="0">
                <a:solidFill>
                  <a:srgbClr val="1D4C72"/>
                </a:solidFill>
              </a:rPr>
              <a:t>       ד. בעל אוזניים קטנות ופעיל ביום</a:t>
            </a:r>
            <a:r>
              <a:rPr lang="he-IL" dirty="0">
                <a:solidFill>
                  <a:prstClr val="black"/>
                </a:solidFill>
              </a:rPr>
              <a:t> </a:t>
            </a:r>
            <a:endParaRPr lang="en-US" dirty="0">
              <a:solidFill>
                <a:srgbClr val="1D4C72"/>
              </a:solidFill>
            </a:endParaRPr>
          </a:p>
        </p:txBody>
      </p:sp>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41</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1" name="קבוצה 10"/>
          <p:cNvGrpSpPr/>
          <p:nvPr/>
        </p:nvGrpSpPr>
        <p:grpSpPr>
          <a:xfrm>
            <a:off x="1448148" y="1340768"/>
            <a:ext cx="6254104" cy="3554768"/>
            <a:chOff x="2258589" y="1827213"/>
            <a:chExt cx="6678239" cy="3986816"/>
          </a:xfrm>
        </p:grpSpPr>
        <p:pic>
          <p:nvPicPr>
            <p:cNvPr id="12" name="Picture 19" descr="קובץ:TAzooAnimal2.jpg">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44341" y="3477789"/>
              <a:ext cx="339248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63276" y="1827213"/>
              <a:ext cx="25796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מלבן 4"/>
            <p:cNvSpPr>
              <a:spLocks noChangeArrowheads="1"/>
            </p:cNvSpPr>
            <p:nvPr/>
          </p:nvSpPr>
          <p:spPr bwMode="auto">
            <a:xfrm>
              <a:off x="6355132" y="5298281"/>
              <a:ext cx="160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הפנק המדברי</a:t>
              </a:r>
              <a:endParaRPr lang="he-IL" sz="1400" b="1" dirty="0">
                <a:solidFill>
                  <a:prstClr val="black"/>
                </a:solidFill>
              </a:endParaRPr>
            </a:p>
          </p:txBody>
        </p:sp>
        <p:sp>
          <p:nvSpPr>
            <p:cNvPr id="16" name="מלבן 11"/>
            <p:cNvSpPr>
              <a:spLocks noChangeArrowheads="1"/>
            </p:cNvSpPr>
            <p:nvPr/>
          </p:nvSpPr>
          <p:spPr bwMode="auto">
            <a:xfrm>
              <a:off x="2825202" y="5506054"/>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השלג</a:t>
              </a:r>
              <a:endParaRPr lang="he-IL" sz="1400" b="1" dirty="0">
                <a:solidFill>
                  <a:prstClr val="black"/>
                </a:solidFill>
              </a:endParaRPr>
            </a:p>
          </p:txBody>
        </p:sp>
        <p:sp>
          <p:nvSpPr>
            <p:cNvPr id="17" name="מלבן 1"/>
            <p:cNvSpPr>
              <a:spLocks noChangeArrowheads="1"/>
            </p:cNvSpPr>
            <p:nvPr/>
          </p:nvSpPr>
          <p:spPr bwMode="auto">
            <a:xfrm>
              <a:off x="5516559" y="5093816"/>
              <a:ext cx="172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solidFill>
                    <a:prstClr val="black"/>
                  </a:solidFill>
                  <a:hlinkClick r:id="rId5"/>
                </a:rPr>
                <a:t>Yonidebest </a:t>
              </a:r>
              <a:r>
                <a:rPr lang="he-IL" sz="1000" b="1" dirty="0">
                  <a:solidFill>
                    <a:prstClr val="black"/>
                  </a:solidFill>
                </a:rPr>
                <a:t>ויקיפיה העברית</a:t>
              </a:r>
              <a:endParaRPr lang="he-IL" sz="1000" dirty="0">
                <a:solidFill>
                  <a:prstClr val="black"/>
                </a:solidFill>
              </a:endParaRPr>
            </a:p>
          </p:txBody>
        </p:sp>
        <p:sp>
          <p:nvSpPr>
            <p:cNvPr id="18" name="מלבן 4"/>
            <p:cNvSpPr>
              <a:spLocks noChangeArrowheads="1"/>
            </p:cNvSpPr>
            <p:nvPr/>
          </p:nvSpPr>
          <p:spPr bwMode="auto">
            <a:xfrm>
              <a:off x="2258589" y="5232142"/>
              <a:ext cx="1792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solidFill>
                    <a:prstClr val="black"/>
                  </a:solidFill>
                  <a:hlinkClick r:id="rId6"/>
                </a:rPr>
                <a:t>Le Grand Nord canadien</a:t>
              </a:r>
              <a:r>
                <a:rPr lang="en-US" dirty="0">
                  <a:solidFill>
                    <a:prstClr val="black"/>
                  </a:solidFill>
                  <a:hlinkClick r:id="rId6"/>
                </a:rPr>
                <a:t> </a:t>
              </a:r>
              <a:endParaRPr lang="en-US" dirty="0">
                <a:solidFill>
                  <a:prstClr val="black"/>
                </a:solidFill>
              </a:endParaRPr>
            </a:p>
          </p:txBody>
        </p:sp>
      </p:grpSp>
    </p:spTree>
    <p:extLst>
      <p:ext uri="{BB962C8B-B14F-4D97-AF65-F5344CB8AC3E}">
        <p14:creationId xmlns:p14="http://schemas.microsoft.com/office/powerpoint/2010/main" val="140659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17: התאמות לאזורים קרים</a:t>
            </a:r>
            <a:endParaRPr lang="he-IL" sz="1800" dirty="0"/>
          </a:p>
        </p:txBody>
      </p:sp>
      <p:sp>
        <p:nvSpPr>
          <p:cNvPr id="6" name="TextBox 5"/>
          <p:cNvSpPr txBox="1"/>
          <p:nvPr/>
        </p:nvSpPr>
        <p:spPr>
          <a:xfrm>
            <a:off x="285750" y="646708"/>
            <a:ext cx="8183563" cy="10541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17:</a:t>
            </a:r>
          </a:p>
          <a:p>
            <a:pPr>
              <a:lnSpc>
                <a:spcPct val="150000"/>
              </a:lnSpc>
              <a:defRPr/>
            </a:pPr>
            <a:r>
              <a:rPr lang="he-IL" dirty="0">
                <a:solidFill>
                  <a:srgbClr val="1D4C72"/>
                </a:solidFill>
              </a:rPr>
              <a:t>בעלי חיים גדולים מותאמים לאזורים קרים מאוד </a:t>
            </a:r>
            <a:r>
              <a:rPr lang="he-IL" dirty="0">
                <a:solidFill>
                  <a:srgbClr val="1F497D"/>
                </a:solidFill>
              </a:rPr>
              <a:t>יותר מבעלי חיים קטנים. </a:t>
            </a:r>
            <a:r>
              <a:rPr lang="he-IL" dirty="0">
                <a:solidFill>
                  <a:srgbClr val="1D4C72"/>
                </a:solidFill>
              </a:rPr>
              <a:t>הסבירו מדוע.</a:t>
            </a:r>
            <a:endParaRPr lang="en-US" dirty="0">
              <a:solidFill>
                <a:srgbClr val="1D4C72"/>
              </a:solidFill>
            </a:endParaRPr>
          </a:p>
          <a:p>
            <a:pPr>
              <a:defRPr/>
            </a:pPr>
            <a:endParaRPr lang="he-IL" b="1" dirty="0">
              <a:solidFill>
                <a:srgbClr val="1D4C72"/>
              </a:solidFill>
            </a:endParaRP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42</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תזכורת: ככל שגוף קטן יותר, היחס שטח פנים/נפח שלו גדול יותר</a:t>
            </a:r>
            <a:endParaRPr lang="he-IL" sz="1800" dirty="0"/>
          </a:p>
        </p:txBody>
      </p:sp>
      <p:graphicFrame>
        <p:nvGraphicFramePr>
          <p:cNvPr id="66" name="טבלה 65"/>
          <p:cNvGraphicFramePr>
            <a:graphicFrameLocks noGrp="1"/>
          </p:cNvGraphicFramePr>
          <p:nvPr>
            <p:extLst>
              <p:ext uri="{D42A27DB-BD31-4B8C-83A1-F6EECF244321}">
                <p14:modId xmlns:p14="http://schemas.microsoft.com/office/powerpoint/2010/main" val="2023468628"/>
              </p:ext>
            </p:extLst>
          </p:nvPr>
        </p:nvGraphicFramePr>
        <p:xfrm>
          <a:off x="231775" y="698500"/>
          <a:ext cx="8656638" cy="6174118"/>
        </p:xfrm>
        <a:graphic>
          <a:graphicData uri="http://schemas.openxmlformats.org/drawingml/2006/table">
            <a:tbl>
              <a:tblPr rtl="1" firstRow="1" bandRow="1">
                <a:tableStyleId>{5C22544A-7EE6-4342-B048-85BDC9FD1C3A}</a:tableStyleId>
              </a:tblPr>
              <a:tblGrid>
                <a:gridCol w="4031751">
                  <a:extLst>
                    <a:ext uri="{9D8B030D-6E8A-4147-A177-3AD203B41FA5}">
                      <a16:colId xmlns:a16="http://schemas.microsoft.com/office/drawing/2014/main" xmlns="" val="20000"/>
                    </a:ext>
                  </a:extLst>
                </a:gridCol>
                <a:gridCol w="2642553">
                  <a:extLst>
                    <a:ext uri="{9D8B030D-6E8A-4147-A177-3AD203B41FA5}">
                      <a16:colId xmlns:a16="http://schemas.microsoft.com/office/drawing/2014/main" xmlns="" val="20001"/>
                    </a:ext>
                  </a:extLst>
                </a:gridCol>
                <a:gridCol w="1982334">
                  <a:extLst>
                    <a:ext uri="{9D8B030D-6E8A-4147-A177-3AD203B41FA5}">
                      <a16:colId xmlns:a16="http://schemas.microsoft.com/office/drawing/2014/main" xmlns="" val="20002"/>
                    </a:ext>
                  </a:extLst>
                </a:gridCol>
              </a:tblGrid>
              <a:tr h="509587">
                <a:tc>
                  <a:txBody>
                    <a:bodyPr/>
                    <a:lstStyle/>
                    <a:p>
                      <a:pPr rtl="1"/>
                      <a:r>
                        <a:rPr lang="he-IL" sz="1800" b="0" dirty="0">
                          <a:solidFill>
                            <a:schemeClr val="tx2"/>
                          </a:solidFill>
                        </a:rPr>
                        <a:t>         שטח פנים (סמ"ר)</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     נפח (סמ"ק)</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   שטח פנים/נפח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F497D"/>
                          </a:solidFill>
                          <a:effectLst/>
                          <a:uLnTx/>
                          <a:uFillTx/>
                          <a:latin typeface="+mn-lt"/>
                          <a:ea typeface="+mn-ea"/>
                          <a:cs typeface="+mn-cs"/>
                        </a:rPr>
                        <a:t>   (סמ"ר/סמ"ק)</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22625">
                <a:tc>
                  <a:txBody>
                    <a:bodyPr/>
                    <a:lstStyle/>
                    <a:p>
                      <a:pPr rtl="1"/>
                      <a:r>
                        <a:rPr lang="he-IL" sz="1800" dirty="0">
                          <a:solidFill>
                            <a:schemeClr val="tx2"/>
                          </a:solidFill>
                        </a:rPr>
                        <a:t>                         6</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  1</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11401">
                <a:tc>
                  <a:txBody>
                    <a:bodyPr/>
                    <a:lstStyle/>
                    <a:p>
                      <a:pPr algn="ctr" rtl="1"/>
                      <a:r>
                        <a:rPr lang="en-US" sz="1800" dirty="0">
                          <a:solidFill>
                            <a:schemeClr val="tx2"/>
                          </a:solidFill>
                        </a:rPr>
                        <a:t>2*2*6=24</a:t>
                      </a:r>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    </a:t>
                      </a:r>
                      <a:r>
                        <a:rPr lang="en-US" sz="1800" dirty="0">
                          <a:solidFill>
                            <a:schemeClr val="tx2"/>
                          </a:solidFill>
                        </a:rPr>
                        <a:t>2*2*2=8</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12662" name="קבוצה 57"/>
          <p:cNvGrpSpPr>
            <a:grpSpLocks/>
          </p:cNvGrpSpPr>
          <p:nvPr/>
        </p:nvGrpSpPr>
        <p:grpSpPr bwMode="auto">
          <a:xfrm>
            <a:off x="2530475" y="3663950"/>
            <a:ext cx="1335088" cy="1296988"/>
            <a:chOff x="3273014" y="4157663"/>
            <a:chExt cx="1334990" cy="1295796"/>
          </a:xfrm>
        </p:grpSpPr>
        <p:sp>
          <p:nvSpPr>
            <p:cNvPr id="59" name="קוביה 58"/>
            <p:cNvSpPr/>
            <p:nvPr/>
          </p:nvSpPr>
          <p:spPr>
            <a:xfrm>
              <a:off x="3273014" y="4157663"/>
              <a:ext cx="1334990" cy="128786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0" name="מחבר ישר 59"/>
            <p:cNvCxnSpPr>
              <a:stCxn id="59" idx="0"/>
              <a:endCxn id="59" idx="1"/>
            </p:cNvCxnSpPr>
            <p:nvPr/>
          </p:nvCxnSpPr>
          <p:spPr>
            <a:xfrm flipH="1">
              <a:off x="3779390" y="4157663"/>
              <a:ext cx="322238" cy="32196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flipV="1">
              <a:off x="3420641" y="4301993"/>
              <a:ext cx="9984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59" idx="4"/>
              <a:endCxn id="59"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flipV="1">
              <a:off x="3779390"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מחבר ישר 63"/>
            <p:cNvCxnSpPr>
              <a:endCxn id="59" idx="4"/>
            </p:cNvCxnSpPr>
            <p:nvPr/>
          </p:nvCxnSpPr>
          <p:spPr>
            <a:xfrm flipH="1">
              <a:off x="4285765" y="4796838"/>
              <a:ext cx="322239"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flipH="1" flipV="1">
              <a:off x="4419105" y="4317854"/>
              <a:ext cx="28573" cy="9563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63" name="קבוצה 24"/>
          <p:cNvGrpSpPr>
            <a:grpSpLocks/>
          </p:cNvGrpSpPr>
          <p:nvPr/>
        </p:nvGrpSpPr>
        <p:grpSpPr bwMode="auto">
          <a:xfrm>
            <a:off x="5575300" y="2722835"/>
            <a:ext cx="3040063" cy="3946525"/>
            <a:chOff x="4631560" y="781877"/>
            <a:chExt cx="3040668" cy="3945758"/>
          </a:xfrm>
        </p:grpSpPr>
        <p:grpSp>
          <p:nvGrpSpPr>
            <p:cNvPr id="112672" name="קבוצה 25"/>
            <p:cNvGrpSpPr>
              <a:grpSpLocks/>
            </p:cNvGrpSpPr>
            <p:nvPr/>
          </p:nvGrpSpPr>
          <p:grpSpPr bwMode="auto">
            <a:xfrm>
              <a:off x="5658450" y="781877"/>
              <a:ext cx="1013100" cy="986742"/>
              <a:chOff x="6801754" y="2613446"/>
              <a:chExt cx="1013100" cy="986742"/>
            </a:xfrm>
          </p:grpSpPr>
          <p:sp>
            <p:nvSpPr>
              <p:cNvPr id="48" name="מלבן 47"/>
              <p:cNvSpPr/>
              <p:nvPr/>
            </p:nvSpPr>
            <p:spPr>
              <a:xfrm>
                <a:off x="6802181" y="2613446"/>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9" name="מחבר ישר 48"/>
              <p:cNvCxnSpPr/>
              <p:nvPr/>
            </p:nvCxnSpPr>
            <p:spPr>
              <a:xfrm flipV="1">
                <a:off x="7308694" y="2613446"/>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stCxn id="48" idx="1"/>
                <a:endCxn id="48" idx="3"/>
              </p:cNvCxnSpPr>
              <p:nvPr/>
            </p:nvCxnSpPr>
            <p:spPr>
              <a:xfrm>
                <a:off x="6802181" y="3107062"/>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3" name="קבוצה 26"/>
            <p:cNvGrpSpPr>
              <a:grpSpLocks/>
            </p:cNvGrpSpPr>
            <p:nvPr/>
          </p:nvGrpSpPr>
          <p:grpSpPr bwMode="auto">
            <a:xfrm>
              <a:off x="4631560" y="1768619"/>
              <a:ext cx="3040668" cy="2959016"/>
              <a:chOff x="4596259" y="508726"/>
              <a:chExt cx="3040668" cy="2959016"/>
            </a:xfrm>
          </p:grpSpPr>
          <p:grpSp>
            <p:nvGrpSpPr>
              <p:cNvPr id="112674" name="קבוצה 27"/>
              <p:cNvGrpSpPr>
                <a:grpSpLocks/>
              </p:cNvGrpSpPr>
              <p:nvPr/>
            </p:nvGrpSpPr>
            <p:grpSpPr bwMode="auto">
              <a:xfrm>
                <a:off x="5610727" y="2481000"/>
                <a:ext cx="1013100" cy="986742"/>
                <a:chOff x="6801754" y="2613446"/>
                <a:chExt cx="1013100" cy="986742"/>
              </a:xfrm>
            </p:grpSpPr>
            <p:sp>
              <p:nvSpPr>
                <p:cNvPr id="45" name="מלבן 44"/>
                <p:cNvSpPr/>
                <p:nvPr/>
              </p:nvSpPr>
              <p:spPr>
                <a:xfrm>
                  <a:off x="6801901" y="2612955"/>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6" name="מחבר ישר 45"/>
                <p:cNvCxnSpPr/>
                <p:nvPr/>
              </p:nvCxnSpPr>
              <p:spPr>
                <a:xfrm flipV="1">
                  <a:off x="7308414" y="2612955"/>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a:stCxn id="45" idx="1"/>
                  <a:endCxn id="45" idx="3"/>
                </p:cNvCxnSpPr>
                <p:nvPr/>
              </p:nvCxnSpPr>
              <p:spPr>
                <a:xfrm>
                  <a:off x="6801901" y="3106571"/>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5" name="קבוצה 28"/>
              <p:cNvGrpSpPr>
                <a:grpSpLocks/>
              </p:cNvGrpSpPr>
              <p:nvPr/>
            </p:nvGrpSpPr>
            <p:grpSpPr bwMode="auto">
              <a:xfrm>
                <a:off x="5623149" y="508726"/>
                <a:ext cx="1013100" cy="986742"/>
                <a:chOff x="6801754" y="2613446"/>
                <a:chExt cx="1013100" cy="986742"/>
              </a:xfrm>
            </p:grpSpPr>
            <p:sp>
              <p:nvSpPr>
                <p:cNvPr id="42" name="מלבן 41"/>
                <p:cNvSpPr/>
                <p:nvPr/>
              </p:nvSpPr>
              <p:spPr>
                <a:xfrm>
                  <a:off x="6802181" y="2613937"/>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3" name="מחבר ישר 42"/>
                <p:cNvCxnSpPr/>
                <p:nvPr/>
              </p:nvCxnSpPr>
              <p:spPr>
                <a:xfrm flipV="1">
                  <a:off x="7308694" y="2613937"/>
                  <a:ext cx="0" cy="9983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a:stCxn id="42" idx="1"/>
                  <a:endCxn id="42" idx="3"/>
                </p:cNvCxnSpPr>
                <p:nvPr/>
              </p:nvCxnSpPr>
              <p:spPr>
                <a:xfrm>
                  <a:off x="6802181" y="3107553"/>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6" name="קבוצה 29"/>
              <p:cNvGrpSpPr>
                <a:grpSpLocks/>
              </p:cNvGrpSpPr>
              <p:nvPr/>
            </p:nvGrpSpPr>
            <p:grpSpPr bwMode="auto">
              <a:xfrm>
                <a:off x="4596259" y="1484932"/>
                <a:ext cx="1013100" cy="986742"/>
                <a:chOff x="6801754" y="2613446"/>
                <a:chExt cx="1013100" cy="986742"/>
              </a:xfrm>
            </p:grpSpPr>
            <p:sp>
              <p:nvSpPr>
                <p:cNvPr id="39" name="מלבן 38"/>
                <p:cNvSpPr/>
                <p:nvPr/>
              </p:nvSpPr>
              <p:spPr>
                <a:xfrm>
                  <a:off x="6801754" y="2613853"/>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0" name="מחבר ישר 39"/>
                <p:cNvCxnSpPr/>
                <p:nvPr/>
              </p:nvCxnSpPr>
              <p:spPr>
                <a:xfrm flipV="1">
                  <a:off x="7308268" y="2613853"/>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9" idx="1"/>
                  <a:endCxn id="39" idx="3"/>
                </p:cNvCxnSpPr>
                <p:nvPr/>
              </p:nvCxnSpPr>
              <p:spPr>
                <a:xfrm>
                  <a:off x="6801754" y="3107470"/>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7" name="קבוצה 30"/>
              <p:cNvGrpSpPr>
                <a:grpSpLocks/>
              </p:cNvGrpSpPr>
              <p:nvPr/>
            </p:nvGrpSpPr>
            <p:grpSpPr bwMode="auto">
              <a:xfrm>
                <a:off x="6623827" y="1495468"/>
                <a:ext cx="1013100" cy="986742"/>
                <a:chOff x="6801754" y="2613446"/>
                <a:chExt cx="1013100" cy="986742"/>
              </a:xfrm>
            </p:grpSpPr>
            <p:sp>
              <p:nvSpPr>
                <p:cNvPr id="36" name="מלבן 35"/>
                <p:cNvSpPr/>
                <p:nvPr/>
              </p:nvSpPr>
              <p:spPr>
                <a:xfrm>
                  <a:off x="6801827" y="2646172"/>
                  <a:ext cx="1013027" cy="95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7" name="מחבר ישר 36"/>
                <p:cNvCxnSpPr/>
                <p:nvPr/>
              </p:nvCxnSpPr>
              <p:spPr>
                <a:xfrm flipV="1">
                  <a:off x="7308340" y="2646172"/>
                  <a:ext cx="0" cy="9332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36" idx="1"/>
                  <a:endCxn id="36" idx="3"/>
                </p:cNvCxnSpPr>
                <p:nvPr/>
              </p:nvCxnSpPr>
              <p:spPr>
                <a:xfrm>
                  <a:off x="6801827" y="3108044"/>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8" name="קבוצה 31"/>
              <p:cNvGrpSpPr>
                <a:grpSpLocks/>
              </p:cNvGrpSpPr>
              <p:nvPr/>
            </p:nvGrpSpPr>
            <p:grpSpPr bwMode="auto">
              <a:xfrm>
                <a:off x="5609359" y="1484933"/>
                <a:ext cx="1013100" cy="986742"/>
                <a:chOff x="6801754" y="2613446"/>
                <a:chExt cx="1013100" cy="986742"/>
              </a:xfrm>
            </p:grpSpPr>
            <p:sp>
              <p:nvSpPr>
                <p:cNvPr id="33" name="מלבן 32"/>
                <p:cNvSpPr/>
                <p:nvPr/>
              </p:nvSpPr>
              <p:spPr>
                <a:xfrm>
                  <a:off x="6801681" y="2613852"/>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4" name="מחבר ישר 33"/>
                <p:cNvCxnSpPr/>
                <p:nvPr/>
              </p:nvCxnSpPr>
              <p:spPr>
                <a:xfrm flipV="1">
                  <a:off x="7308195" y="2613852"/>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a:stCxn id="33" idx="1"/>
                  <a:endCxn id="33" idx="3"/>
                </p:cNvCxnSpPr>
                <p:nvPr/>
              </p:nvCxnSpPr>
              <p:spPr>
                <a:xfrm>
                  <a:off x="6801681" y="3107469"/>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4" name="TextBox 53"/>
          <p:cNvSpPr txBox="1"/>
          <p:nvPr/>
        </p:nvSpPr>
        <p:spPr>
          <a:xfrm>
            <a:off x="919163" y="1268413"/>
            <a:ext cx="4143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6 </a:t>
            </a:r>
          </a:p>
          <a:p>
            <a:pPr fontAlgn="auto">
              <a:spcBef>
                <a:spcPts val="0"/>
              </a:spcBef>
              <a:spcAft>
                <a:spcPts val="0"/>
              </a:spcAft>
              <a:defRPr/>
            </a:pPr>
            <a:r>
              <a:rPr lang="he-IL" kern="0" dirty="0">
                <a:solidFill>
                  <a:srgbClr val="1D4C72"/>
                </a:solidFill>
                <a:latin typeface="Calibri"/>
                <a:cs typeface="Arial"/>
              </a:rPr>
              <a:t>1</a:t>
            </a:r>
          </a:p>
          <a:p>
            <a:pPr fontAlgn="auto">
              <a:spcBef>
                <a:spcPts val="0"/>
              </a:spcBef>
              <a:spcAft>
                <a:spcPts val="0"/>
              </a:spcAft>
              <a:defRPr/>
            </a:pPr>
            <a:endParaRPr lang="he-IL" kern="0" dirty="0">
              <a:solidFill>
                <a:srgbClr val="1D4C72"/>
              </a:solidFill>
              <a:latin typeface="Calibri"/>
              <a:cs typeface="Arial"/>
            </a:endParaRPr>
          </a:p>
        </p:txBody>
      </p:sp>
      <p:sp>
        <p:nvSpPr>
          <p:cNvPr id="67" name="TextBox 66"/>
          <p:cNvSpPr txBox="1"/>
          <p:nvPr/>
        </p:nvSpPr>
        <p:spPr>
          <a:xfrm>
            <a:off x="1333500" y="1360488"/>
            <a:ext cx="4175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6</a:t>
            </a:r>
          </a:p>
        </p:txBody>
      </p:sp>
      <p:sp>
        <p:nvSpPr>
          <p:cNvPr id="68" name="TextBox 67"/>
          <p:cNvSpPr txBox="1"/>
          <p:nvPr/>
        </p:nvSpPr>
        <p:spPr>
          <a:xfrm>
            <a:off x="1104900" y="1370013"/>
            <a:ext cx="436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9" name="קוביה 68"/>
          <p:cNvSpPr/>
          <p:nvPr/>
        </p:nvSpPr>
        <p:spPr>
          <a:xfrm>
            <a:off x="2955925" y="1411561"/>
            <a:ext cx="655638" cy="64928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TextBox 69"/>
          <p:cNvSpPr txBox="1"/>
          <p:nvPr/>
        </p:nvSpPr>
        <p:spPr>
          <a:xfrm>
            <a:off x="638175" y="2344738"/>
            <a:ext cx="6762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24 </a:t>
            </a:r>
          </a:p>
          <a:p>
            <a:pPr fontAlgn="auto">
              <a:spcBef>
                <a:spcPts val="0"/>
              </a:spcBef>
              <a:spcAft>
                <a:spcPts val="0"/>
              </a:spcAft>
              <a:defRPr/>
            </a:pPr>
            <a:r>
              <a:rPr lang="he-IL" kern="0" dirty="0">
                <a:solidFill>
                  <a:srgbClr val="1D4C72"/>
                </a:solidFill>
                <a:latin typeface="Calibri"/>
                <a:cs typeface="Arial"/>
              </a:rPr>
              <a:t> 8 </a:t>
            </a:r>
          </a:p>
          <a:p>
            <a:pPr fontAlgn="auto">
              <a:spcBef>
                <a:spcPts val="0"/>
              </a:spcBef>
              <a:spcAft>
                <a:spcPts val="0"/>
              </a:spcAft>
              <a:defRPr/>
            </a:pPr>
            <a:endParaRPr lang="he-IL" kern="0" dirty="0">
              <a:solidFill>
                <a:srgbClr val="1D4C72"/>
              </a:solidFill>
              <a:latin typeface="Calibri"/>
              <a:cs typeface="Arial"/>
            </a:endParaRPr>
          </a:p>
        </p:txBody>
      </p:sp>
      <p:sp>
        <p:nvSpPr>
          <p:cNvPr id="71" name="TextBox 70"/>
          <p:cNvSpPr txBox="1"/>
          <p:nvPr/>
        </p:nvSpPr>
        <p:spPr>
          <a:xfrm>
            <a:off x="1095375" y="2487613"/>
            <a:ext cx="4365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72" name="TextBox 71"/>
          <p:cNvSpPr txBox="1"/>
          <p:nvPr/>
        </p:nvSpPr>
        <p:spPr>
          <a:xfrm>
            <a:off x="1333500" y="2452688"/>
            <a:ext cx="41751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3</a:t>
            </a:r>
          </a:p>
        </p:txBody>
      </p:sp>
      <p:sp>
        <p:nvSpPr>
          <p:cNvPr id="52" name="מלבן 1"/>
          <p:cNvSpPr>
            <a:spLocks noChangeArrowheads="1"/>
          </p:cNvSpPr>
          <p:nvPr/>
        </p:nvSpPr>
        <p:spPr bwMode="auto">
          <a:xfrm>
            <a:off x="3766838" y="1522917"/>
            <a:ext cx="572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b="1" dirty="0">
                <a:solidFill>
                  <a:srgbClr val="000000"/>
                </a:solidFill>
                <a:latin typeface="Consolas" pitchFamily="49" charset="0"/>
                <a:cs typeface="Times New Roman" pitchFamily="18" charset="0"/>
              </a:rPr>
              <a:t> </a:t>
            </a:r>
            <a:r>
              <a:rPr lang="he-IL" sz="1200" b="1" dirty="0">
                <a:solidFill>
                  <a:srgbClr val="000000"/>
                </a:solidFill>
                <a:latin typeface="Consolas" pitchFamily="49" charset="0"/>
                <a:cs typeface="Times New Roman" pitchFamily="18" charset="0"/>
              </a:rPr>
              <a:t>1 ס"מ</a:t>
            </a:r>
            <a:endParaRPr lang="en-US" sz="1200" b="1" dirty="0">
              <a:solidFill>
                <a:srgbClr val="000000"/>
              </a:solidFill>
              <a:latin typeface="Consolas" pitchFamily="49" charset="0"/>
              <a:cs typeface="Times New Roman" pitchFamily="18" charset="0"/>
            </a:endParaRPr>
          </a:p>
        </p:txBody>
      </p:sp>
      <p:sp>
        <p:nvSpPr>
          <p:cNvPr id="53" name="מלבן 1"/>
          <p:cNvSpPr>
            <a:spLocks noChangeArrowheads="1"/>
          </p:cNvSpPr>
          <p:nvPr/>
        </p:nvSpPr>
        <p:spPr bwMode="auto">
          <a:xfrm>
            <a:off x="4053134" y="4003375"/>
            <a:ext cx="572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b="1" dirty="0">
                <a:solidFill>
                  <a:srgbClr val="000000"/>
                </a:solidFill>
                <a:latin typeface="Consolas" pitchFamily="49" charset="0"/>
                <a:cs typeface="Times New Roman" pitchFamily="18" charset="0"/>
              </a:rPr>
              <a:t> </a:t>
            </a:r>
            <a:r>
              <a:rPr lang="he-IL" sz="1200" b="1" dirty="0">
                <a:solidFill>
                  <a:srgbClr val="000000"/>
                </a:solidFill>
                <a:latin typeface="Consolas" pitchFamily="49" charset="0"/>
                <a:cs typeface="Times New Roman" pitchFamily="18" charset="0"/>
              </a:rPr>
              <a:t>2 ס"מ</a:t>
            </a:r>
            <a:endParaRPr lang="en-US" sz="1200" b="1" dirty="0">
              <a:solidFill>
                <a:srgbClr val="000000"/>
              </a:solidFill>
              <a:latin typeface="Consolas" pitchFamily="49" charset="0"/>
              <a:cs typeface="Times New Roman" pitchFamily="18" charset="0"/>
            </a:endParaRPr>
          </a:p>
        </p:txBody>
      </p:sp>
      <p:sp>
        <p:nvSpPr>
          <p:cNvPr id="2" name="סוגר מסולסל ימני 1"/>
          <p:cNvSpPr/>
          <p:nvPr/>
        </p:nvSpPr>
        <p:spPr>
          <a:xfrm>
            <a:off x="3625263" y="1411561"/>
            <a:ext cx="216026" cy="499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5" name="סוגר מסולסל ימני 54"/>
          <p:cNvSpPr/>
          <p:nvPr/>
        </p:nvSpPr>
        <p:spPr>
          <a:xfrm>
            <a:off x="3865563" y="3675253"/>
            <a:ext cx="216026" cy="9253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43</a:t>
            </a:fld>
            <a:endParaRPr lang="he-IL" sz="1100" dirty="0">
              <a:solidFill>
                <a:prstClr val="white">
                  <a:lumMod val="75000"/>
                </a:prstClr>
              </a:solidFill>
            </a:endParaRPr>
          </a:p>
        </p:txBody>
      </p:sp>
    </p:spTree>
    <p:extLst>
      <p:ext uri="{BB962C8B-B14F-4D97-AF65-F5344CB8AC3E}">
        <p14:creationId xmlns:p14="http://schemas.microsoft.com/office/powerpoint/2010/main" val="31174433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8" name="TextBox 7"/>
          <p:cNvSpPr txBox="1"/>
          <p:nvPr/>
        </p:nvSpPr>
        <p:spPr>
          <a:xfrm>
            <a:off x="285750" y="517525"/>
            <a:ext cx="8183563" cy="10541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17:</a:t>
            </a:r>
          </a:p>
          <a:p>
            <a:pPr>
              <a:lnSpc>
                <a:spcPct val="150000"/>
              </a:lnSpc>
              <a:defRPr/>
            </a:pPr>
            <a:r>
              <a:rPr lang="he-IL" dirty="0">
                <a:solidFill>
                  <a:srgbClr val="1D4C72"/>
                </a:solidFill>
              </a:rPr>
              <a:t>בעלי חיים גדולים מותאמים לאזורים קרים מאוד </a:t>
            </a:r>
            <a:r>
              <a:rPr lang="he-IL" dirty="0">
                <a:solidFill>
                  <a:srgbClr val="1F497D"/>
                </a:solidFill>
              </a:rPr>
              <a:t>יותר מבעלי חיים קטנים. </a:t>
            </a:r>
            <a:r>
              <a:rPr lang="he-IL" dirty="0">
                <a:solidFill>
                  <a:srgbClr val="1D4C72"/>
                </a:solidFill>
              </a:rPr>
              <a:t>הסבירו מדוע.</a:t>
            </a:r>
            <a:endParaRPr lang="en-US" dirty="0">
              <a:solidFill>
                <a:srgbClr val="1D4C72"/>
              </a:solidFill>
            </a:endParaRPr>
          </a:p>
          <a:p>
            <a:pPr>
              <a:defRPr/>
            </a:pPr>
            <a:endParaRPr lang="he-IL" b="1" dirty="0">
              <a:solidFill>
                <a:srgbClr val="1D4C72"/>
              </a:solidFill>
            </a:endParaRPr>
          </a:p>
        </p:txBody>
      </p:sp>
      <p:sp>
        <p:nvSpPr>
          <p:cNvPr id="6" name="Rectangle 12"/>
          <p:cNvSpPr/>
          <p:nvPr/>
        </p:nvSpPr>
        <p:spPr>
          <a:xfrm>
            <a:off x="273050" y="1412776"/>
            <a:ext cx="8196263" cy="1439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בבעלי חיים גדולים, היחס בין שטח הפנים לבין הנפח הוא קטן יותר מאשר בבעלי חיים קטנים, ועל כן הם מפסידים באופן יחסי, פחות חום אל הסביבה מאשר בעלי חיים קטנים, וקל להם יותר לשמור על </a:t>
            </a:r>
            <a:r>
              <a:rPr lang="he-IL" dirty="0">
                <a:solidFill>
                  <a:srgbClr val="FF6600"/>
                </a:solidFill>
              </a:rPr>
              <a:t>ההומיאוסטזיס</a:t>
            </a:r>
            <a:r>
              <a:rPr lang="he-IL" dirty="0">
                <a:solidFill>
                  <a:prstClr val="black"/>
                </a:solidFill>
              </a:rPr>
              <a:t> בקשר לטמפרטורת גוף קבועה.</a:t>
            </a:r>
          </a:p>
        </p:txBody>
      </p:sp>
      <p:sp>
        <p:nvSpPr>
          <p:cNvPr id="7" name="Slide Number Placeholder 8"/>
          <p:cNvSpPr>
            <a:spLocks noGrp="1"/>
          </p:cNvSpPr>
          <p:nvPr>
            <p:ph type="sldNum" sz="quarter" idx="12"/>
          </p:nvPr>
        </p:nvSpPr>
        <p:spPr bwMode="auto">
          <a:xfrm>
            <a:off x="33945" y="6492875"/>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44</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3" name="קבוצה 2"/>
          <p:cNvGrpSpPr/>
          <p:nvPr/>
        </p:nvGrpSpPr>
        <p:grpSpPr>
          <a:xfrm>
            <a:off x="4644008" y="3234847"/>
            <a:ext cx="1981632" cy="1837947"/>
            <a:chOff x="5446460" y="3733215"/>
            <a:chExt cx="1981632" cy="1837947"/>
          </a:xfrm>
        </p:grpSpPr>
        <p:pic>
          <p:nvPicPr>
            <p:cNvPr id="12" name="Picture 7" descr="Gerbillus_pyramidum3-ZirZidkiahu-1108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8111" y="4021484"/>
              <a:ext cx="1938331" cy="13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nvSpPr>
          <p:spPr bwMode="auto">
            <a:xfrm>
              <a:off x="5446460" y="3733215"/>
              <a:ext cx="16238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200" b="1" dirty="0">
                  <a:solidFill>
                    <a:srgbClr val="000000"/>
                  </a:solidFill>
                  <a:latin typeface="Calibri" pitchFamily="34" charset="0"/>
                </a:rPr>
                <a:t>גרביל חוף</a:t>
              </a:r>
            </a:p>
          </p:txBody>
        </p:sp>
        <p:sp>
          <p:nvSpPr>
            <p:cNvPr id="14" name="מלבן 1"/>
            <p:cNvSpPr>
              <a:spLocks noChangeArrowheads="1"/>
            </p:cNvSpPr>
            <p:nvPr/>
          </p:nvSpPr>
          <p:spPr bwMode="auto">
            <a:xfrm>
              <a:off x="5446460" y="5324941"/>
              <a:ext cx="19816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rPr>
                <a:t>ד"ר ירון זיו – אוניברסיטת בו-גוריון ©</a:t>
              </a:r>
              <a:endParaRPr lang="en-US" sz="1000" dirty="0">
                <a:solidFill>
                  <a:srgbClr val="000000"/>
                </a:solidFill>
              </a:endParaRPr>
            </a:p>
          </p:txBody>
        </p:sp>
        <p:sp>
          <p:nvSpPr>
            <p:cNvPr id="27" name="צורה חופשית 26"/>
            <p:cNvSpPr/>
            <p:nvPr/>
          </p:nvSpPr>
          <p:spPr bwMode="auto">
            <a:xfrm>
              <a:off x="5729383" y="4448375"/>
              <a:ext cx="1070177" cy="564358"/>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 name="מלבן 1"/>
          <p:cNvSpPr/>
          <p:nvPr/>
        </p:nvSpPr>
        <p:spPr>
          <a:xfrm>
            <a:off x="4371181" y="5195193"/>
            <a:ext cx="4572000" cy="1384995"/>
          </a:xfrm>
          <a:prstGeom prst="rect">
            <a:avLst/>
          </a:prstGeom>
        </p:spPr>
        <p:txBody>
          <a:bodyPr>
            <a:spAutoFit/>
          </a:bodyPr>
          <a:lstStyle/>
          <a:p>
            <a:r>
              <a:rPr lang="he-IL" sz="1400" b="1" dirty="0"/>
              <a:t>דוגמה: הגרביל מפסיד לסביבה יותר חום (ביחס לאותה יחידת נפח) מאשר התן, מכיוון שהיחס שטח פנים/נפח שלו גדול יותר. אבדן החום מהגרביל, גדול מאבדן החום מחלק בעל נפח דומה בגוף התן. אצל התן יש אזורים פנימיים שכלל אינם באים במגע עם הסביבה, וגם באזורים החיצוניים שלו, שטח הפנים שבא במגע עם הסביבה קטן יותר.</a:t>
            </a:r>
          </a:p>
        </p:txBody>
      </p:sp>
      <p:grpSp>
        <p:nvGrpSpPr>
          <p:cNvPr id="4" name="קבוצה 3"/>
          <p:cNvGrpSpPr/>
          <p:nvPr/>
        </p:nvGrpSpPr>
        <p:grpSpPr>
          <a:xfrm>
            <a:off x="352730" y="3041529"/>
            <a:ext cx="4507302" cy="3815658"/>
            <a:chOff x="772435" y="3041529"/>
            <a:chExt cx="4507302" cy="3815658"/>
          </a:xfrm>
        </p:grpSpPr>
        <p:pic>
          <p:nvPicPr>
            <p:cNvPr id="15" name="Picture 8"/>
            <p:cNvPicPr>
              <a:picLocks noChangeAspect="1" noChangeArrowheads="1"/>
            </p:cNvPicPr>
            <p:nvPr/>
          </p:nvPicPr>
          <p:blipFill>
            <a:blip r:embed="rId3" cstate="print">
              <a:extLst/>
            </a:blip>
            <a:srcRect/>
            <a:stretch>
              <a:fillRect/>
            </a:stretch>
          </p:blipFill>
          <p:spPr bwMode="auto">
            <a:xfrm>
              <a:off x="911666" y="3041529"/>
              <a:ext cx="4368071" cy="3256380"/>
            </a:xfrm>
            <a:prstGeom prst="rect">
              <a:avLst/>
            </a:prstGeom>
            <a:solidFill>
              <a:srgbClr val="FFFFFF">
                <a:shade val="85000"/>
              </a:srgbClr>
            </a:solid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grpSp>
          <p:nvGrpSpPr>
            <p:cNvPr id="16" name="קבוצה 1"/>
            <p:cNvGrpSpPr>
              <a:grpSpLocks/>
            </p:cNvGrpSpPr>
            <p:nvPr/>
          </p:nvGrpSpPr>
          <p:grpSpPr bwMode="auto">
            <a:xfrm>
              <a:off x="772435" y="3712812"/>
              <a:ext cx="3931264" cy="1407578"/>
              <a:chOff x="623888" y="3060476"/>
              <a:chExt cx="4572000" cy="1825294"/>
            </a:xfrm>
          </p:grpSpPr>
          <p:sp>
            <p:nvSpPr>
              <p:cNvPr id="17" name="מלבן 2"/>
              <p:cNvSpPr>
                <a:spLocks noChangeArrowheads="1"/>
              </p:cNvSpPr>
              <p:nvPr/>
            </p:nvSpPr>
            <p:spPr bwMode="auto">
              <a:xfrm>
                <a:off x="623888" y="451643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latin typeface="Calibri" pitchFamily="34" charset="0"/>
                  <a:cs typeface="Times New Roman" pitchFamily="18" charset="0"/>
                </a:endParaRPr>
              </a:p>
            </p:txBody>
          </p:sp>
          <p:sp>
            <p:nvSpPr>
              <p:cNvPr id="18" name="צורה חופשית 17"/>
              <p:cNvSpPr/>
              <p:nvPr/>
            </p:nvSpPr>
            <p:spPr bwMode="auto">
              <a:xfrm>
                <a:off x="3647405"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צורה חופשית 18"/>
              <p:cNvSpPr/>
              <p:nvPr/>
            </p:nvSpPr>
            <p:spPr bwMode="auto">
              <a:xfrm>
                <a:off x="3463791"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צורה חופשית 19"/>
              <p:cNvSpPr/>
              <p:nvPr/>
            </p:nvSpPr>
            <p:spPr bwMode="auto">
              <a:xfrm>
                <a:off x="3318389"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צורה חופשית 20"/>
              <p:cNvSpPr/>
              <p:nvPr/>
            </p:nvSpPr>
            <p:spPr bwMode="auto">
              <a:xfrm>
                <a:off x="3203848" y="3683000"/>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צורה חופשית 21"/>
              <p:cNvSpPr/>
              <p:nvPr/>
            </p:nvSpPr>
            <p:spPr bwMode="auto">
              <a:xfrm rot="21333169">
                <a:off x="2402805" y="3060476"/>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צורה חופשית 22"/>
              <p:cNvSpPr/>
              <p:nvPr/>
            </p:nvSpPr>
            <p:spPr bwMode="auto">
              <a:xfrm>
                <a:off x="2431314" y="3156352"/>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צורה חופשית 23"/>
              <p:cNvSpPr/>
              <p:nvPr/>
            </p:nvSpPr>
            <p:spPr bwMode="auto">
              <a:xfrm>
                <a:off x="2376366"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צורה חופשית 24"/>
              <p:cNvSpPr/>
              <p:nvPr/>
            </p:nvSpPr>
            <p:spPr bwMode="auto">
              <a:xfrm>
                <a:off x="2376366" y="35214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צורה חופשית 25"/>
              <p:cNvSpPr/>
              <p:nvPr/>
            </p:nvSpPr>
            <p:spPr bwMode="auto">
              <a:xfrm>
                <a:off x="2081212" y="36738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8" name="מלבן 1"/>
            <p:cNvSpPr>
              <a:spLocks noChangeArrowheads="1"/>
            </p:cNvSpPr>
            <p:nvPr/>
          </p:nvSpPr>
          <p:spPr bwMode="auto">
            <a:xfrm>
              <a:off x="1263047" y="6580188"/>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onsolas" pitchFamily="49" charset="0"/>
                  <a:cs typeface="Times New Roman" pitchFamily="18" charset="0"/>
                  <a:hlinkClick r:id="rId4"/>
                </a:rPr>
                <a:t> </a:t>
              </a:r>
              <a:r>
                <a:rPr lang="en-US" sz="1000" dirty="0">
                  <a:solidFill>
                    <a:srgbClr val="000000"/>
                  </a:solidFill>
                  <a:latin typeface="Consolas" pitchFamily="49" charset="0"/>
                  <a:cs typeface="Times New Roman" pitchFamily="18" charset="0"/>
                  <a:hlinkClick r:id="rId4"/>
                </a:rPr>
                <a:t>U.S. Fish and Wildlife Service</a:t>
              </a:r>
              <a:r>
                <a:rPr lang="he-IL" sz="1200" dirty="0">
                  <a:solidFill>
                    <a:srgbClr val="000000"/>
                  </a:solidFill>
                  <a:latin typeface="Consolas" pitchFamily="49" charset="0"/>
                  <a:cs typeface="Times New Roman" pitchFamily="18" charset="0"/>
                  <a:hlinkClick r:id="rId4"/>
                </a:rPr>
                <a:t>©</a:t>
              </a:r>
              <a:endParaRPr lang="en-US" sz="1200" dirty="0">
                <a:solidFill>
                  <a:srgbClr val="000000"/>
                </a:solidFill>
                <a:latin typeface="Consolas" pitchFamily="49" charset="0"/>
                <a:cs typeface="Times New Roman" pitchFamily="18"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5328" y="566787"/>
            <a:ext cx="8215312" cy="3870325"/>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srgbClr val="000000"/>
                </a:solidFill>
                <a:latin typeface="Calibri" pitchFamily="34" charset="0"/>
              </a:rPr>
              <a:t>כְּ</a:t>
            </a:r>
            <a:r>
              <a:rPr lang="he-IL" kern="0" dirty="0">
                <a:solidFill>
                  <a:prstClr val="black"/>
                </a:solidFill>
                <a:latin typeface="Arial"/>
                <a:cs typeface="Arial"/>
              </a:rPr>
              <a:t>שִירוּת </a:t>
            </a:r>
            <a:r>
              <a:rPr lang="he-IL" dirty="0">
                <a:solidFill>
                  <a:srgbClr val="000000"/>
                </a:solidFill>
                <a:latin typeface="Calibri" pitchFamily="34" charset="0"/>
              </a:rPr>
              <a:t>היא התרומה התורשתית של פרט בעל מטען גנטי מסוים לדורות הבאים בהשוואה לתרומתם של פרטים אחרים באוכלוסייה.</a:t>
            </a:r>
          </a:p>
          <a:p>
            <a:pPr>
              <a:lnSpc>
                <a:spcPct val="115000"/>
              </a:lnSpc>
              <a:defRPr/>
            </a:pPr>
            <a:endParaRPr lang="he-IL" dirty="0">
              <a:solidFill>
                <a:srgbClr val="000000"/>
              </a:solidFill>
              <a:latin typeface="Calibri" pitchFamily="34" charset="0"/>
            </a:endParaRPr>
          </a:p>
          <a:p>
            <a:pPr>
              <a:lnSpc>
                <a:spcPct val="115000"/>
              </a:lnSpc>
              <a:defRPr/>
            </a:pPr>
            <a:r>
              <a:rPr lang="he-IL" dirty="0">
                <a:solidFill>
                  <a:srgbClr val="000000"/>
                </a:solidFill>
                <a:latin typeface="Calibri" pitchFamily="34" charset="0"/>
              </a:rPr>
              <a:t>מהו הקשר בין התאמה וכשירות?</a:t>
            </a:r>
          </a:p>
          <a:p>
            <a:pPr>
              <a:lnSpc>
                <a:spcPct val="115000"/>
              </a:lnSpc>
              <a:defRPr/>
            </a:pPr>
            <a:r>
              <a:rPr lang="he-IL" dirty="0">
                <a:solidFill>
                  <a:srgbClr val="000000"/>
                </a:solidFill>
                <a:latin typeface="Calibri" pitchFamily="34" charset="0"/>
              </a:rPr>
              <a:t>התאמה היא תכונה המגדילה את סיכויי הפרק לשרוד בתנאי הסביבה בה הוא חי ולהתרבות בה. גם הסיכויים של צאצאיו לשרוד בסביבה גדולים יותר מצאצאי פרטים אחרים.</a:t>
            </a:r>
          </a:p>
          <a:p>
            <a:pPr>
              <a:lnSpc>
                <a:spcPct val="115000"/>
              </a:lnSpc>
              <a:defRPr/>
            </a:pPr>
            <a:r>
              <a:rPr lang="he-IL" dirty="0">
                <a:solidFill>
                  <a:srgbClr val="000000"/>
                </a:solidFill>
                <a:latin typeface="Calibri" pitchFamily="34" charset="0"/>
              </a:rPr>
              <a:t>התאמות לבית הגידול מגדילות, אם כך, את הכשירות של הפרט המותאם.</a:t>
            </a:r>
            <a:endParaRPr lang="en-US" dirty="0">
              <a:solidFill>
                <a:srgbClr val="000000"/>
              </a:solidFill>
              <a:latin typeface="Calibri" pitchFamily="34" charset="0"/>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התאמה ו</a:t>
            </a:r>
            <a:r>
              <a:rPr lang="he-IL" sz="1800" b="1" dirty="0">
                <a:solidFill>
                  <a:srgbClr val="FF6600"/>
                </a:solidFill>
              </a:rPr>
              <a:t>כְּשִירוּת</a:t>
            </a:r>
            <a:endParaRPr lang="he-IL" sz="1800" dirty="0"/>
          </a:p>
        </p:txBody>
      </p:sp>
      <p:sp>
        <p:nvSpPr>
          <p:cNvPr id="9"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45</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152513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837207"/>
            <a:ext cx="8429625" cy="525608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tx1"/>
                </a:solidFill>
              </a:rPr>
              <a:t>יכולתו של אורגניזם לשרוד ולהעמיד צאצאים בסביבה שהוא חי בה תלויה בהתאמתו לתנאי   </a:t>
            </a:r>
          </a:p>
          <a:p>
            <a:pPr>
              <a:lnSpc>
                <a:spcPct val="150000"/>
              </a:lnSpc>
              <a:defRPr/>
            </a:pPr>
            <a:r>
              <a:rPr lang="he-IL" dirty="0">
                <a:solidFill>
                  <a:schemeClr val="tx1"/>
                </a:solidFill>
              </a:rPr>
              <a:t>   הסביבה הא</a:t>
            </a:r>
            <a:r>
              <a:rPr lang="he-IL" dirty="0">
                <a:solidFill>
                  <a:schemeClr val="tx1"/>
                </a:solidFill>
                <a:latin typeface="Arial"/>
                <a:cs typeface="Arial"/>
              </a:rPr>
              <a:t>־</a:t>
            </a:r>
            <a:r>
              <a:rPr lang="he-IL" dirty="0">
                <a:solidFill>
                  <a:schemeClr val="tx1"/>
                </a:solidFill>
              </a:rPr>
              <a:t>ביוטיים </a:t>
            </a:r>
            <a:r>
              <a:rPr lang="he-IL" dirty="0" err="1">
                <a:solidFill>
                  <a:schemeClr val="tx1"/>
                </a:solidFill>
              </a:rPr>
              <a:t>והביוטיים</a:t>
            </a:r>
            <a:r>
              <a:rPr lang="he-IL" dirty="0">
                <a:solidFill>
                  <a:schemeClr val="tx1"/>
                </a:solidFill>
              </a:rPr>
              <a:t>.</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אפשר לבחון את מידת ההתאמה של אורגניזם לסביבתו על פי התכונות הבאות:</a:t>
            </a:r>
          </a:p>
          <a:p>
            <a:pPr>
              <a:lnSpc>
                <a:spcPct val="150000"/>
              </a:lnSpc>
              <a:defRPr/>
            </a:pPr>
            <a:r>
              <a:rPr lang="he-IL" dirty="0">
                <a:solidFill>
                  <a:schemeClr val="tx1"/>
                </a:solidFill>
              </a:rPr>
              <a:t>  התאמה לתנאי הסביבה הא</a:t>
            </a:r>
            <a:r>
              <a:rPr lang="he-IL" dirty="0">
                <a:solidFill>
                  <a:schemeClr val="tx1"/>
                </a:solidFill>
                <a:latin typeface="Arial"/>
                <a:cs typeface="Arial"/>
              </a:rPr>
              <a:t>־</a:t>
            </a:r>
            <a:r>
              <a:rPr lang="he-IL" dirty="0">
                <a:solidFill>
                  <a:schemeClr val="tx1"/>
                </a:solidFill>
              </a:rPr>
              <a:t>ביוטיים, התאמות להקטנת הטריפה ועמידות בפני טפילים </a:t>
            </a:r>
          </a:p>
          <a:p>
            <a:pPr>
              <a:lnSpc>
                <a:spcPct val="150000"/>
              </a:lnSpc>
              <a:defRPr/>
            </a:pPr>
            <a:r>
              <a:rPr lang="he-IL" dirty="0">
                <a:solidFill>
                  <a:schemeClr val="tx1"/>
                </a:solidFill>
              </a:rPr>
              <a:t>  ומזיקים, התאמות להשגת מזון ולניצולו ולהשגת משאבים אחרים, כושר התרבות.</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נהוג למיין את ההתאמות לשלושה סוגים: התאמות מבניות, התאמות פיזיולוגיות-ביוכימיות, </a:t>
            </a:r>
          </a:p>
          <a:p>
            <a:pPr>
              <a:lnSpc>
                <a:spcPct val="150000"/>
              </a:lnSpc>
              <a:defRPr/>
            </a:pPr>
            <a:r>
              <a:rPr lang="he-IL" dirty="0">
                <a:solidFill>
                  <a:schemeClr val="tx1"/>
                </a:solidFill>
              </a:rPr>
              <a:t>  התאמות התנהגותיות. (אבל בפועל בכל התאמה יש היבטים מסוגים שונים).</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ככל שהפרט מותאם יותר לסביבה כך גדלה ה</a:t>
            </a:r>
            <a:r>
              <a:rPr lang="he-IL" dirty="0">
                <a:solidFill>
                  <a:srgbClr val="000000"/>
                </a:solidFill>
                <a:latin typeface="Calibri" pitchFamily="34" charset="0"/>
              </a:rPr>
              <a:t>כְּ</a:t>
            </a:r>
            <a:r>
              <a:rPr lang="he-IL" kern="0" dirty="0">
                <a:solidFill>
                  <a:prstClr val="black"/>
                </a:solidFill>
              </a:rPr>
              <a:t>שִירוּת </a:t>
            </a:r>
            <a:r>
              <a:rPr lang="he-IL" dirty="0">
                <a:solidFill>
                  <a:schemeClr val="tx1"/>
                </a:solidFill>
              </a:rPr>
              <a:t>שלו, כלומר סיכויי צאצאיו לשרוד </a:t>
            </a:r>
          </a:p>
          <a:p>
            <a:pPr>
              <a:lnSpc>
                <a:spcPct val="150000"/>
              </a:lnSpc>
              <a:defRPr/>
            </a:pPr>
            <a:r>
              <a:rPr lang="he-IL" dirty="0">
                <a:solidFill>
                  <a:schemeClr val="tx1"/>
                </a:solidFill>
              </a:rPr>
              <a:t>  בסביבה ולהתרבות בה. </a:t>
            </a: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lvl="0">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סיכום: התאמות אורגניזמים לבית הגידול</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46</a:t>
            </a:fld>
            <a:endParaRPr lang="he-IL" sz="1100" dirty="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91990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0688"/>
            <a:ext cx="8429625" cy="581245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יש אורגניזמים בעלי התאמות המאפשרות להם לחיות בסביבה גם כשהתנאים בה אינם </a:t>
            </a:r>
          </a:p>
          <a:p>
            <a:pPr>
              <a:lnSpc>
                <a:spcPct val="150000"/>
              </a:lnSpc>
              <a:defRPr/>
            </a:pPr>
            <a:r>
              <a:rPr lang="he-IL" dirty="0">
                <a:solidFill>
                  <a:prstClr val="black"/>
                </a:solidFill>
              </a:rPr>
              <a:t>  אופטימליים, ויש אורגניזמים בעלי התאמות המאפשרות להם להתחמק מתנאי סביבה לא </a:t>
            </a:r>
          </a:p>
          <a:p>
            <a:pPr>
              <a:lnSpc>
                <a:spcPct val="150000"/>
              </a:lnSpc>
              <a:defRPr/>
            </a:pPr>
            <a:r>
              <a:rPr lang="he-IL" dirty="0">
                <a:solidFill>
                  <a:prstClr val="black"/>
                </a:solidFill>
              </a:rPr>
              <a:t>  נוחים.</a:t>
            </a:r>
          </a:p>
          <a:p>
            <a:pPr>
              <a:lnSpc>
                <a:spcPct val="150000"/>
              </a:lnSpc>
              <a:defRPr/>
            </a:pPr>
            <a:r>
              <a:rPr lang="he-IL" dirty="0">
                <a:solidFill>
                  <a:prstClr val="black"/>
                </a:solidFill>
              </a:rPr>
              <a:t>דוגמאות:</a:t>
            </a:r>
          </a:p>
          <a:p>
            <a:pPr>
              <a:lnSpc>
                <a:spcPct val="150000"/>
              </a:lnSpc>
              <a:defRPr/>
            </a:pPr>
            <a:r>
              <a:rPr lang="he-IL" dirty="0">
                <a:solidFill>
                  <a:prstClr val="black"/>
                </a:solidFill>
              </a:rPr>
              <a:t>התאמה לאזורים שהחורף בהם קר מאד: נדידה בעופות הנודדים מאירופה בתקופת החורף דרומה לאזורים חמים יותר, ושבים אליה עם בוא האביב.</a:t>
            </a:r>
          </a:p>
          <a:p>
            <a:pPr>
              <a:lnSpc>
                <a:spcPct val="150000"/>
              </a:lnSpc>
              <a:defRPr/>
            </a:pPr>
            <a:r>
              <a:rPr lang="he-IL" dirty="0">
                <a:solidFill>
                  <a:prstClr val="black"/>
                </a:solidFill>
              </a:rPr>
              <a:t>תרדמה – התאמה לאקלים ים תיכוני ולאקלים מדברי שמתאפיין בקיץ חם ושחון: </a:t>
            </a:r>
          </a:p>
          <a:p>
            <a:pPr>
              <a:lnSpc>
                <a:spcPct val="150000"/>
              </a:lnSpc>
              <a:defRPr/>
            </a:pPr>
            <a:r>
              <a:rPr lang="he-IL" dirty="0">
                <a:solidFill>
                  <a:prstClr val="black"/>
                </a:solidFill>
              </a:rPr>
              <a:t>גיאופיטים (צמחי בצל ופקעת) מצמיחים עלים ופרחים בחורף ובאביב. לקראת הקיץ החלקים העל-קרקעיים מתייבשים, ובקיץ נותרים רק החלקים התת-קרקעיים (בצל ופקעת).</a:t>
            </a:r>
          </a:p>
          <a:p>
            <a:pPr>
              <a:lnSpc>
                <a:spcPct val="150000"/>
              </a:lnSpc>
              <a:defRPr/>
            </a:pPr>
            <a:r>
              <a:rPr lang="he-IL" dirty="0">
                <a:solidFill>
                  <a:prstClr val="black"/>
                </a:solidFill>
              </a:rPr>
              <a:t>מתייבשים </a:t>
            </a:r>
          </a:p>
          <a:p>
            <a:pPr>
              <a:lnSpc>
                <a:spcPct val="150000"/>
              </a:lnSpc>
              <a:defRPr/>
            </a:pPr>
            <a:r>
              <a:rPr lang="he-IL" dirty="0">
                <a:solidFill>
                  <a:prstClr val="black"/>
                </a:solidFill>
              </a:rPr>
              <a:t>צמחים חד-שנתיים משלימים את כל מחזור החיים שלהם בסתיו חורף ובאביב ומתייבשים. בקיץ נותרים באדמה רק הזרעים העמידים בתנאי חום ויובש ומצויים במצב של תרדמה. בסתיו ובחורף הזרעים נובטים ומתחיל מחזור חיים חדש.</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המשך סיכום: התחמקות מעונה שתנאי הגידול בה אינם נוחים</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47</a:t>
            </a:fld>
            <a:endParaRPr lang="he-IL" sz="1100" dirty="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810307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0688"/>
            <a:ext cx="8429625" cy="48245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דוגמאות להתאמה לסביבה ים-תיכונית או מדברית</a:t>
            </a:r>
            <a:r>
              <a:rPr lang="he-IL" dirty="0">
                <a:solidFill>
                  <a:prstClr val="black"/>
                </a:solidFill>
              </a:rPr>
              <a:t>:</a:t>
            </a:r>
          </a:p>
          <a:p>
            <a:pPr>
              <a:lnSpc>
                <a:spcPct val="150000"/>
              </a:lnSpc>
              <a:buFontTx/>
              <a:buBlip>
                <a:blip r:embed="rId3"/>
              </a:buBlip>
              <a:defRPr/>
            </a:pPr>
            <a:r>
              <a:rPr lang="he-IL" dirty="0">
                <a:solidFill>
                  <a:prstClr val="black"/>
                </a:solidFill>
              </a:rPr>
              <a:t> בעלי חיים: פעילות בלילה, הפרשת שתן מרוכז וגללים יבשים, תרדמה בקיץ.</a:t>
            </a:r>
          </a:p>
          <a:p>
            <a:pPr>
              <a:lnSpc>
                <a:spcPct val="150000"/>
              </a:lnSpc>
              <a:buFontTx/>
              <a:buBlip>
                <a:blip r:embed="rId3"/>
              </a:buBlip>
              <a:defRPr/>
            </a:pPr>
            <a:r>
              <a:rPr lang="he-IL" dirty="0">
                <a:solidFill>
                  <a:prstClr val="black"/>
                </a:solidFill>
              </a:rPr>
              <a:t> צמחים: </a:t>
            </a:r>
          </a:p>
          <a:p>
            <a:pPr>
              <a:lnSpc>
                <a:spcPct val="150000"/>
              </a:lnSpc>
              <a:defRPr/>
            </a:pPr>
            <a:r>
              <a:rPr lang="he-IL" dirty="0">
                <a:solidFill>
                  <a:prstClr val="black"/>
                </a:solidFill>
              </a:rPr>
              <a:t>  התאמות לצמצום הדיות: עלים בעלי קוטיקולה עבה במיוחד, מעטה שערות על העלים, </a:t>
            </a:r>
          </a:p>
          <a:p>
            <a:pPr>
              <a:lnSpc>
                <a:spcPct val="150000"/>
              </a:lnSpc>
              <a:defRPr/>
            </a:pPr>
            <a:r>
              <a:rPr lang="he-IL" dirty="0">
                <a:solidFill>
                  <a:prstClr val="black"/>
                </a:solidFill>
              </a:rPr>
              <a:t>  חוסר פעילות בקיץ (צמחים חד-שנתיים וגיאופיטים.</a:t>
            </a:r>
          </a:p>
          <a:p>
            <a:pPr>
              <a:lnSpc>
                <a:spcPct val="150000"/>
              </a:lnSpc>
              <a:buFontTx/>
              <a:buBlip>
                <a:blip r:embed="rId3"/>
              </a:buBlip>
              <a:defRPr/>
            </a:pPr>
            <a:r>
              <a:rPr lang="he-IL" dirty="0">
                <a:solidFill>
                  <a:prstClr val="black"/>
                </a:solidFill>
              </a:rPr>
              <a:t> התאמות להגדלת קליטת מים: מערכת שורשים מסועפת.</a:t>
            </a:r>
          </a:p>
          <a:p>
            <a:pPr>
              <a:lnSpc>
                <a:spcPct val="150000"/>
              </a:lnSpc>
              <a:buFontTx/>
              <a:buBlip>
                <a:blip r:embed="rId3"/>
              </a:buBlip>
              <a:defRPr/>
            </a:pPr>
            <a:endParaRPr lang="he-IL" dirty="0">
              <a:solidFill>
                <a:prstClr val="black"/>
              </a:solidFill>
            </a:endParaRPr>
          </a:p>
          <a:p>
            <a:pPr>
              <a:lnSpc>
                <a:spcPct val="150000"/>
              </a:lnSpc>
              <a:defRPr/>
            </a:pPr>
            <a:r>
              <a:rPr lang="he-IL" u="sng" dirty="0">
                <a:solidFill>
                  <a:prstClr val="black"/>
                </a:solidFill>
              </a:rPr>
              <a:t>התאמות  לסביבה מימית</a:t>
            </a:r>
          </a:p>
          <a:p>
            <a:pPr lvl="0">
              <a:lnSpc>
                <a:spcPct val="150000"/>
              </a:lnSpc>
              <a:defRPr/>
            </a:pPr>
            <a:r>
              <a:rPr lang="he-IL" dirty="0">
                <a:solidFill>
                  <a:prstClr val="black"/>
                </a:solidFill>
              </a:rPr>
              <a:t>  בעלי חיים: קרומי שחייה, מבנה הידרודינמי, מעטה שומני על הנוצות (בעופות).</a:t>
            </a:r>
          </a:p>
          <a:p>
            <a:pPr>
              <a:lnSpc>
                <a:spcPct val="150000"/>
              </a:lnSpc>
              <a:defRPr/>
            </a:pPr>
            <a:endParaRPr lang="he-IL" u="sng" dirty="0">
              <a:solidFill>
                <a:prstClr val="black"/>
              </a:solidFill>
            </a:endParaRPr>
          </a:p>
          <a:p>
            <a:pPr>
              <a:lnSpc>
                <a:spcPct val="150000"/>
              </a:lnSpc>
              <a:defRPr/>
            </a:pPr>
            <a:r>
              <a:rPr lang="he-IL" dirty="0">
                <a:solidFill>
                  <a:prstClr val="black"/>
                </a:solidFill>
              </a:rPr>
              <a:t>ראו התאמות נוספות במצגות על הגורמים האביוטיים: טמפרטורה, מים, רוח קרקע ואור.</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המשך סיכום: התאמות לסביבה מימית ולסביבה ים תיכונית ומדברית</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48</a:t>
            </a:fld>
            <a:endParaRPr lang="he-IL" sz="1100" dirty="0">
              <a:solidFill>
                <a:prstClr val="white">
                  <a:lumMod val="75000"/>
                </a:prstClr>
              </a:solidFill>
            </a:endParaRPr>
          </a:p>
        </p:txBody>
      </p:sp>
      <p:sp>
        <p:nvSpPr>
          <p:cNvPr id="12" name="TextBox 11"/>
          <p:cNvSpPr txBox="1"/>
          <p:nvPr/>
        </p:nvSpPr>
        <p:spPr>
          <a:xfrm>
            <a:off x="69155" y="5733256"/>
            <a:ext cx="8784976" cy="646331"/>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kern="0" dirty="0">
                <a:solidFill>
                  <a:srgbClr val="1D4C72"/>
                </a:solidFill>
                <a:latin typeface="Arial"/>
                <a:cs typeface="Arial"/>
              </a:rPr>
              <a:t>מונחים (מהסילבוס</a:t>
            </a:r>
            <a:r>
              <a:rPr lang="he-IL" b="1" kern="0" dirty="0">
                <a:solidFill>
                  <a:prstClr val="black"/>
                </a:solidFill>
                <a:latin typeface="Arial"/>
                <a:cs typeface="Arial"/>
              </a:rPr>
              <a:t>): ב</a:t>
            </a:r>
            <a:r>
              <a:rPr lang="he-IL" kern="0" dirty="0">
                <a:solidFill>
                  <a:prstClr val="black"/>
                </a:solidFill>
                <a:latin typeface="Arial"/>
                <a:cs typeface="Arial"/>
              </a:rPr>
              <a:t>צל, דיות, האבקה, הפצת זרעים, זרע, נביטה, פיוניות, פקעת פרח, פרי.</a:t>
            </a:r>
          </a:p>
          <a:p>
            <a:pPr fontAlgn="auto">
              <a:spcBef>
                <a:spcPts val="0"/>
              </a:spcBef>
              <a:spcAft>
                <a:spcPts val="0"/>
              </a:spcAft>
              <a:defRPr/>
            </a:pPr>
            <a:r>
              <a:rPr lang="he-IL" kern="0" dirty="0">
                <a:solidFill>
                  <a:prstClr val="black"/>
                </a:solidFill>
                <a:latin typeface="Arial"/>
                <a:cs typeface="Arial"/>
              </a:rPr>
              <a:t>כְּשִירוּת.</a:t>
            </a: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4110857" y="3501008"/>
            <a:ext cx="4572000" cy="872034"/>
          </a:xfrm>
          <a:prstGeom prst="rect">
            <a:avLst/>
          </a:prstGeom>
        </p:spPr>
        <p:txBody>
          <a:bodyPr>
            <a:spAutoFit/>
          </a:bodyPr>
          <a:lstStyle/>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a:t>
            </a:r>
          </a:p>
        </p:txBody>
      </p:sp>
    </p:spTree>
    <p:extLst>
      <p:ext uri="{BB962C8B-B14F-4D97-AF65-F5344CB8AC3E}">
        <p14:creationId xmlns:p14="http://schemas.microsoft.com/office/powerpoint/2010/main" val="405281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5</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פיזיולוגיות-ביוכימיות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614288850"/>
              </p:ext>
            </p:extLst>
          </p:nvPr>
        </p:nvGraphicFramePr>
        <p:xfrm>
          <a:off x="387102" y="764704"/>
          <a:ext cx="8217346" cy="5660130"/>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xmlns="" val="20000"/>
                    </a:ext>
                  </a:extLst>
                </a:gridCol>
                <a:gridCol w="4009262">
                  <a:extLst>
                    <a:ext uri="{9D8B030D-6E8A-4147-A177-3AD203B41FA5}">
                      <a16:colId xmlns:a16="http://schemas.microsoft.com/office/drawing/2014/main" xmlns="" val="20001"/>
                    </a:ext>
                  </a:extLst>
                </a:gridCol>
                <a:gridCol w="2077475">
                  <a:extLst>
                    <a:ext uri="{9D8B030D-6E8A-4147-A177-3AD203B41FA5}">
                      <a16:colId xmlns:a16="http://schemas.microsoft.com/office/drawing/2014/main" xmlns=""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xmlns="" val="10000"/>
                  </a:ext>
                </a:extLst>
              </a:tr>
              <a:tr h="642334">
                <a:tc>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endParaRPr kumimoji="0" lang="he-IL" sz="2000" u="none" strike="noStrike" kern="1200" cap="none" spc="0" normalizeH="0" baseline="0" noProof="0" dirty="0">
                        <a:ln>
                          <a:noFill/>
                        </a:ln>
                        <a:effectLst/>
                        <a:uLnTx/>
                        <a:uFillTx/>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1"/>
                  </a:ext>
                </a:extLst>
              </a:tr>
              <a:tr h="7200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6600"/>
                          </a:solidFill>
                          <a:effectLst/>
                          <a:uLnTx/>
                          <a:uFillTx/>
                          <a:latin typeface="+mn-lt"/>
                          <a:cs typeface="+mn-cs"/>
                        </a:rPr>
                        <a:t>התאמות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6600"/>
                          </a:solidFill>
                          <a:effectLst/>
                          <a:uLnTx/>
                          <a:uFillTx/>
                          <a:latin typeface="+mn-lt"/>
                          <a:cs typeface="+mn-cs"/>
                        </a:rPr>
                        <a:t>פיזיולוגיות-ביוכימיות</a:t>
                      </a: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cs typeface="+mn-cs"/>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xmlns="" val="10002"/>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r>
                        <a:rPr lang="he-IL" sz="1800" dirty="0"/>
                        <a:t>יונקים קטנים החיים במדבר פעילים בעיקר בשעות הלילה הקרירות.</a:t>
                      </a:r>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txBody>
                  <a:tcPr marL="91438" marR="91438" marT="45729" marB="45729"/>
                </a:tc>
                <a:tc>
                  <a:txBody>
                    <a:bodyPr/>
                    <a:lstStyle/>
                    <a:p>
                      <a:pPr rtl="1"/>
                      <a:r>
                        <a:rPr lang="he-IL" sz="1800" dirty="0"/>
                        <a:t>זו התאמה לתנאים  </a:t>
                      </a:r>
                    </a:p>
                    <a:p>
                      <a:pPr rtl="1"/>
                      <a:r>
                        <a:rPr lang="he-IL" sz="1800" dirty="0"/>
                        <a:t>הא-ביוטיים בבית הגידול. </a:t>
                      </a:r>
                    </a:p>
                  </a:txBody>
                  <a:tcPr marL="91438" marR="91438" marT="45729" marB="45729"/>
                </a:tc>
                <a:extLst>
                  <a:ext uri="{0D108BD9-81ED-4DB2-BD59-A6C34878D82A}">
                    <a16:rowId xmlns:a16="http://schemas.microsoft.com/office/drawing/2014/main" xmlns="" val="10003"/>
                  </a:ext>
                </a:extLst>
              </a:tr>
            </a:tbl>
          </a:graphicData>
        </a:graphic>
      </p:graphicFrame>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5</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436" y="3140968"/>
            <a:ext cx="1642492" cy="71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436" y="4088214"/>
            <a:ext cx="3284984" cy="229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2411760" y="3854573"/>
            <a:ext cx="1981632" cy="246221"/>
          </a:xfrm>
          <a:prstGeom prst="rect">
            <a:avLst/>
          </a:prstGeom>
        </p:spPr>
        <p:txBody>
          <a:bodyPr wrap="none">
            <a:spAutoFit/>
          </a:bodyPr>
          <a:lstStyle/>
          <a:p>
            <a:pPr lvl="0"/>
            <a:r>
              <a:rPr lang="he-IL" sz="1000" dirty="0">
                <a:solidFill>
                  <a:srgbClr val="000000"/>
                </a:solidFill>
              </a:rPr>
              <a:t>ד"ר ירון זיו – אוניברסיטת בו-גוריון ©</a:t>
            </a:r>
            <a:endParaRPr lang="en-US" sz="1000" dirty="0">
              <a:solidFill>
                <a:srgbClr val="000000"/>
              </a:solidFill>
            </a:endParaRPr>
          </a:p>
        </p:txBody>
      </p:sp>
      <p:sp>
        <p:nvSpPr>
          <p:cNvPr id="18" name="מלבן 17"/>
          <p:cNvSpPr/>
          <p:nvPr/>
        </p:nvSpPr>
        <p:spPr>
          <a:xfrm>
            <a:off x="3302614" y="2852936"/>
            <a:ext cx="542136" cy="276999"/>
          </a:xfrm>
          <a:prstGeom prst="rect">
            <a:avLst/>
          </a:prstGeom>
        </p:spPr>
        <p:txBody>
          <a:bodyPr wrap="none">
            <a:spAutoFit/>
          </a:bodyPr>
          <a:lstStyle/>
          <a:p>
            <a:pPr lvl="0"/>
            <a:r>
              <a:rPr lang="he-IL" sz="1200" b="1" dirty="0">
                <a:solidFill>
                  <a:srgbClr val="000000"/>
                </a:solidFill>
              </a:rPr>
              <a:t>גרביל</a:t>
            </a:r>
            <a:endParaRPr lang="en-US" sz="1200" b="1" dirty="0">
              <a:solidFill>
                <a:srgbClr val="000000"/>
              </a:solidFill>
            </a:endParaRPr>
          </a:p>
        </p:txBody>
      </p:sp>
    </p:spTree>
    <p:extLst>
      <p:ext uri="{BB962C8B-B14F-4D97-AF65-F5344CB8AC3E}">
        <p14:creationId xmlns:p14="http://schemas.microsoft.com/office/powerpoint/2010/main" val="283820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6343275"/>
          </a:xfrm>
          <a:prstGeom prst="rect">
            <a:avLst/>
          </a:prstGeom>
          <a:noFill/>
          <a:ln w="19050">
            <a:noFill/>
          </a:ln>
          <a:effectLst>
            <a:outerShdw sx="102000" sy="102000" algn="tl" rotWithShape="0">
              <a:schemeClr val="bg1">
                <a:lumMod val="65000"/>
                <a:alpha val="0"/>
              </a:schemeClr>
            </a:outerShdw>
          </a:effectLst>
        </p:spPr>
        <p:txBody>
          <a:bodyPr>
            <a:spAutoFit/>
          </a:bodyPr>
          <a:lstStyle/>
          <a:p>
            <a:pPr>
              <a:lnSpc>
                <a:spcPct val="115000"/>
              </a:lnSpc>
              <a:spcAft>
                <a:spcPts val="1000"/>
              </a:spcAft>
              <a:defRPr/>
            </a:pPr>
            <a:r>
              <a:rPr lang="he-IL" dirty="0">
                <a:solidFill>
                  <a:prstClr val="black"/>
                </a:solidFill>
                <a:latin typeface="Calibri" pitchFamily="34" charset="0"/>
              </a:rPr>
              <a:t>התבוננו </a:t>
            </a:r>
            <a:r>
              <a:rPr lang="he-IL" dirty="0">
                <a:solidFill>
                  <a:prstClr val="black"/>
                </a:solidFill>
                <a:latin typeface="Calibri" pitchFamily="34" charset="0"/>
                <a:hlinkClick r:id="rId2"/>
              </a:rPr>
              <a:t>בסרטון</a:t>
            </a:r>
            <a:r>
              <a:rPr lang="he-IL" dirty="0">
                <a:solidFill>
                  <a:prstClr val="black"/>
                </a:solidFill>
                <a:latin typeface="Calibri" pitchFamily="34" charset="0"/>
              </a:rPr>
              <a:t> המראה ברווזה ואפרוחיה שוחים.</a:t>
            </a:r>
          </a:p>
          <a:p>
            <a:pPr>
              <a:lnSpc>
                <a:spcPct val="115000"/>
              </a:lnSpc>
              <a:spcAft>
                <a:spcPts val="1000"/>
              </a:spcAft>
              <a:defRPr/>
            </a:pPr>
            <a:r>
              <a:rPr lang="he-IL" u="sng" dirty="0">
                <a:solidFill>
                  <a:prstClr val="black"/>
                </a:solidFill>
                <a:latin typeface="Calibri" pitchFamily="34" charset="0"/>
              </a:rPr>
              <a:t>התאמות מבניות לשחייה</a:t>
            </a:r>
            <a:r>
              <a:rPr lang="he-IL" dirty="0">
                <a:solidFill>
                  <a:prstClr val="black"/>
                </a:solidFill>
                <a:latin typeface="Calibri" pitchFamily="34" charset="0"/>
              </a:rPr>
              <a:t>:                                                                                                          קרומי השחייה בין אצבעות הרגליים מסייעות לתנועה.                                                                      הנוצות מכוסות בשכבה שומנית וכך אינן נרטבות. בין הנוצות כלוא אוויר המסייע לברווז לצוף.</a:t>
            </a: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r>
              <a:rPr lang="he-IL" u="sng" dirty="0">
                <a:solidFill>
                  <a:prstClr val="black"/>
                </a:solidFill>
                <a:latin typeface="Calibri" pitchFamily="34" charset="0"/>
                <a:hlinkClick r:id="rId3"/>
              </a:rPr>
              <a:t>התאמות התנהגותיות המסייעות לשרידות האפרוחים</a:t>
            </a:r>
            <a:r>
              <a:rPr lang="he-IL" dirty="0">
                <a:solidFill>
                  <a:prstClr val="black"/>
                </a:solidFill>
                <a:latin typeface="Calibri" pitchFamily="34" charset="0"/>
              </a:rPr>
              <a:t>:                                                            האפרוחים עוברים תהליך החתמה על האם, שהיא היצור הראשון שהם רואים עם בקיעת מהביצה, ולכן הם הולכים ושוחים אחריה. מטרת ההחתמה היא ליצור קשר בלתי ניתק בין האפרוחים לאם, על מנת שיוכלו לאתר אותה כדי שתגונן עליהם בתנאי סכנה, וכדי שתלמד אותם לשחות ולהשיג מזון.</a:t>
            </a:r>
            <a:endParaRPr lang="en-US" dirty="0">
              <a:solidFill>
                <a:prstClr val="black"/>
              </a:solidFill>
              <a:latin typeface="Calibri" pitchFamily="34" charset="0"/>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6</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התאמות ברווזים</a:t>
            </a:r>
            <a:endParaRPr lang="he-IL" sz="1800" dirty="0"/>
          </a:p>
        </p:txBody>
      </p:sp>
      <p:pic>
        <p:nvPicPr>
          <p:cNvPr id="8224" name="Picture 3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675" y="907243"/>
            <a:ext cx="813543"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6</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6218" y="2276872"/>
            <a:ext cx="4325645" cy="250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936493" y="4785594"/>
            <a:ext cx="4365094" cy="430887"/>
          </a:xfrm>
          <a:prstGeom prst="rect">
            <a:avLst/>
          </a:prstGeom>
          <a:ln>
            <a:noFill/>
          </a:ln>
        </p:spPr>
        <p:txBody>
          <a:bodyPr wrap="square">
            <a:spAutoFit/>
          </a:bodyPr>
          <a:lstStyle/>
          <a:p>
            <a:pPr algn="l"/>
            <a:r>
              <a:rPr lang="en-US" sz="1100" dirty="0" err="1"/>
              <a:t>Menke</a:t>
            </a:r>
            <a:r>
              <a:rPr lang="en-US" sz="1100" dirty="0"/>
              <a:t>, Dave/U.S. Fish and Wildlife Service</a:t>
            </a:r>
          </a:p>
          <a:p>
            <a:pPr algn="l"/>
            <a:r>
              <a:rPr lang="en-US" sz="1100" dirty="0"/>
              <a:t> </a:t>
            </a:r>
          </a:p>
        </p:txBody>
      </p:sp>
    </p:spTree>
    <p:extLst>
      <p:ext uri="{BB962C8B-B14F-4D97-AF65-F5344CB8AC3E}">
        <p14:creationId xmlns:p14="http://schemas.microsoft.com/office/powerpoint/2010/main" val="427200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338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a:t>
            </a:r>
          </a:p>
          <a:p>
            <a:pPr>
              <a:defRPr/>
            </a:pPr>
            <a:r>
              <a:rPr lang="he-IL" dirty="0">
                <a:solidFill>
                  <a:srgbClr val="1D4C72"/>
                </a:solidFill>
              </a:rPr>
              <a:t>בתמונות מתוארת מערכת השיניים של האריה, האופיינית לטורף. באיזה סוג של התאמה מדובר, ולאיזה גורם?</a:t>
            </a:r>
          </a:p>
          <a:p>
            <a:pPr>
              <a:lnSpc>
                <a:spcPct val="150000"/>
              </a:lnSpc>
              <a:spcAft>
                <a:spcPts val="600"/>
              </a:spcAft>
              <a:defRPr/>
            </a:pPr>
            <a:r>
              <a:rPr lang="he-IL" dirty="0">
                <a:solidFill>
                  <a:srgbClr val="000000"/>
                </a:solidFill>
                <a:latin typeface="Times New Roman" pitchFamily="18" charset="0"/>
                <a:cs typeface="Times New Roman" pitchFamily="18" charset="0"/>
              </a:rPr>
              <a:t>  </a:t>
            </a:r>
            <a:endParaRPr lang="en-US"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C3D71E-3FBD-4945-A172-73227876CFDD}" type="slidenum">
              <a:rPr lang="he-IL" sz="1800" smtClean="0"/>
              <a:pPr fontAlgn="base">
                <a:spcBef>
                  <a:spcPct val="0"/>
                </a:spcBef>
                <a:spcAft>
                  <a:spcPct val="0"/>
                </a:spcAft>
                <a:defRPr/>
              </a:pPr>
              <a:t>7</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 התאמות אריה</a:t>
            </a:r>
            <a:endParaRPr lang="he-IL" sz="1800" dirty="0"/>
          </a:p>
        </p:txBody>
      </p:sp>
      <p:pic>
        <p:nvPicPr>
          <p:cNvPr id="9222"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63" y="1428750"/>
            <a:ext cx="69469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7</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338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a:t>
            </a:r>
          </a:p>
          <a:p>
            <a:pPr>
              <a:defRPr/>
            </a:pPr>
            <a:r>
              <a:rPr lang="he-IL" dirty="0">
                <a:solidFill>
                  <a:srgbClr val="1D4C72"/>
                </a:solidFill>
              </a:rPr>
              <a:t>בתמונות מתוארת מערכת השיניים של האריה, האופיינית לטורף. באיזה סוג של התאמה מדובר, ולאיזה גורם?</a:t>
            </a:r>
          </a:p>
          <a:p>
            <a:pPr>
              <a:lnSpc>
                <a:spcPct val="150000"/>
              </a:lnSpc>
              <a:spcAft>
                <a:spcPts val="600"/>
              </a:spcAft>
              <a:defRPr/>
            </a:pPr>
            <a:r>
              <a:rPr lang="he-IL" dirty="0">
                <a:solidFill>
                  <a:srgbClr val="000000"/>
                </a:solidFill>
                <a:latin typeface="Times New Roman" pitchFamily="18" charset="0"/>
                <a:cs typeface="Times New Roman" pitchFamily="18" charset="0"/>
              </a:rPr>
              <a:t>  </a:t>
            </a:r>
            <a:endParaRPr lang="en-US"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4624AE-1182-4270-AE2F-E142B3550869}" type="slidenum">
              <a:rPr lang="he-IL" sz="1800" smtClean="0"/>
              <a:pPr fontAlgn="base">
                <a:spcBef>
                  <a:spcPct val="0"/>
                </a:spcBef>
                <a:spcAft>
                  <a:spcPct val="0"/>
                </a:spcAft>
                <a:defRPr/>
              </a:pPr>
              <a:t>8</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571500" y="5657850"/>
            <a:ext cx="7796213" cy="8429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מדובר בהתאמה מבנית (מורפולוגית) לסוג המזון.</a:t>
            </a:r>
          </a:p>
        </p:txBody>
      </p:sp>
      <p:pic>
        <p:nvPicPr>
          <p:cNvPr id="10247"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2938" y="1428750"/>
            <a:ext cx="5500687"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8</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9</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2: התאמות לביאה (סרטון)</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100027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2:</a:t>
            </a:r>
          </a:p>
          <a:p>
            <a:pPr>
              <a:spcAft>
                <a:spcPts val="600"/>
              </a:spcAft>
              <a:defRPr/>
            </a:pPr>
            <a:r>
              <a:rPr lang="he-IL" dirty="0">
                <a:solidFill>
                  <a:srgbClr val="1F497D"/>
                </a:solidFill>
              </a:rPr>
              <a:t>התבוננו </a:t>
            </a:r>
            <a:r>
              <a:rPr lang="he-IL" dirty="0">
                <a:solidFill>
                  <a:srgbClr val="1F497D"/>
                </a:solidFill>
                <a:hlinkClick r:id="rId2"/>
              </a:rPr>
              <a:t>בסרט </a:t>
            </a:r>
            <a:r>
              <a:rPr lang="he-IL" dirty="0">
                <a:solidFill>
                  <a:srgbClr val="1F497D"/>
                </a:solidFill>
              </a:rPr>
              <a:t>המתאר לביאה טורפת חזיר יבלות.</a:t>
            </a:r>
          </a:p>
          <a:p>
            <a:pPr>
              <a:spcAft>
                <a:spcPts val="600"/>
              </a:spcAft>
              <a:defRPr/>
            </a:pPr>
            <a:r>
              <a:rPr lang="he-IL" dirty="0">
                <a:solidFill>
                  <a:srgbClr val="1F497D"/>
                </a:solidFill>
                <a:latin typeface="Narkisim"/>
                <a:cs typeface="Arial"/>
              </a:rPr>
              <a:t>מהן התאמות הלביאה לטריפה יעילה?</a:t>
            </a:r>
          </a:p>
        </p:txBody>
      </p:sp>
      <p:pic>
        <p:nvPicPr>
          <p:cNvPr id="2050" name="Picture 2" descr="http://digitalmedia.fws.gov/utils/ajaxhelper/?CISOROOT=natdiglib&amp;CISOPTR=5959&amp;action=2&amp;DMSCALE=45&amp;DMWIDTH=337&amp;DMHEIGHT=512&amp;DMX=0&amp;DMY=0&amp;DMTEXT=lioness&amp;DMROTATE=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2094352"/>
            <a:ext cx="2701908" cy="4104975"/>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635896" y="6199328"/>
            <a:ext cx="2690159" cy="276999"/>
          </a:xfrm>
          <a:prstGeom prst="rect">
            <a:avLst/>
          </a:prstGeom>
        </p:spPr>
        <p:txBody>
          <a:bodyPr wrap="none">
            <a:spAutoFit/>
          </a:bodyPr>
          <a:lstStyle/>
          <a:p>
            <a:r>
              <a:rPr lang="en-US" sz="1000" dirty="0" err="1"/>
              <a:t>Stanselll</a:t>
            </a:r>
            <a:r>
              <a:rPr lang="en-US" sz="1000" dirty="0"/>
              <a:t> Ken/U.S. Fish and Wildlife Service</a:t>
            </a:r>
            <a:r>
              <a:rPr lang="en-US" sz="1200" dirty="0"/>
              <a:t> </a:t>
            </a:r>
            <a:endParaRPr lang="he-IL" sz="1200" dirty="0"/>
          </a:p>
        </p:txBody>
      </p:sp>
    </p:spTree>
    <p:extLst>
      <p:ext uri="{BB962C8B-B14F-4D97-AF65-F5344CB8AC3E}">
        <p14:creationId xmlns:p14="http://schemas.microsoft.com/office/powerpoint/2010/main" val="3833851177"/>
      </p:ext>
    </p:extLst>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4350</TotalTime>
  <Words>3821</Words>
  <Application>Microsoft Office PowerPoint</Application>
  <PresentationFormat>‫הצגה על המסך (4:3)</PresentationFormat>
  <Paragraphs>615</Paragraphs>
  <Slides>48</Slides>
  <Notes>2</Notes>
  <HiddenSlides>0</HiddenSlides>
  <MMClips>0</MMClips>
  <ScaleCrop>false</ScaleCrop>
  <HeadingPairs>
    <vt:vector size="4" baseType="variant">
      <vt:variant>
        <vt:lpstr>ערכת נושא</vt:lpstr>
      </vt:variant>
      <vt:variant>
        <vt:i4>6</vt:i4>
      </vt:variant>
      <vt:variant>
        <vt:lpstr>כותרות שקופיות</vt:lpstr>
      </vt:variant>
      <vt:variant>
        <vt:i4>48</vt:i4>
      </vt:variant>
    </vt:vector>
  </HeadingPairs>
  <TitlesOfParts>
    <vt:vector size="54" baseType="lpstr">
      <vt:lpstr>1_Office Theme</vt:lpstr>
      <vt:lpstr>8_Office Theme</vt:lpstr>
      <vt:lpstr>10_Office Theme</vt:lpstr>
      <vt:lpstr>11_Office Theme</vt:lpstr>
      <vt:lpstr>12_Office Theme</vt:lpstr>
      <vt:lpstr>13_Office Theme</vt:lpstr>
      <vt:lpstr>מצגת של PowerPoint</vt:lpstr>
      <vt:lpstr>הגורמים שהאורגניזם צריך להיות מותאם להם, כדי לשרוד בסביבה שהוא חי בה</vt:lpstr>
      <vt:lpstr>סוגי התאמה: התאמות מורפולוגיות</vt:lpstr>
      <vt:lpstr>סוגי התאמה: התאמות פיזיולוגיות-ביוכימיות</vt:lpstr>
      <vt:lpstr>סוגי התאמה: התאמות פיזיולוגיות-ביוכימיות</vt:lpstr>
      <vt:lpstr>התאמות ברווזים</vt:lpstr>
      <vt:lpstr>שאלה 1: התאמות אריה</vt:lpstr>
      <vt:lpstr>תשובה</vt:lpstr>
      <vt:lpstr>שאלה 2: התאמות לביאה (סרטון)</vt:lpstr>
      <vt:lpstr>תשובה</vt:lpstr>
      <vt:lpstr>שאלה 3: התאמות פרה</vt:lpstr>
      <vt:lpstr>תשובה</vt:lpstr>
      <vt:lpstr>התאמות צמחים</vt:lpstr>
      <vt:lpstr>מצגת של PowerPoint</vt:lpstr>
      <vt:lpstr>שאלה 4: פיגמנטים נוגדי חמצון בצמחים</vt:lpstr>
      <vt:lpstr>תשובה</vt:lpstr>
      <vt:lpstr>שאלה 5: למה "בוכים" כשחותכים בצל? </vt:lpstr>
      <vt:lpstr>תשובה</vt:lpstr>
      <vt:lpstr>שאלה 6: התאמות פרחים למשיכת מאביקים </vt:lpstr>
      <vt:lpstr>תשובה</vt:lpstr>
      <vt:lpstr>פיוניות, דיות (מונחים שיש לדעת על פי תכנית הלימודים)</vt:lpstr>
      <vt:lpstr>מבנה הפיונית ומנגנון הפתיחה והסגירה</vt:lpstr>
      <vt:lpstr>שאלה 7: התאמות הזית לתנאי יובש</vt:lpstr>
      <vt:lpstr>תשובה</vt:lpstr>
      <vt:lpstr>שאלה 8: התאמות לתנאים ביוטיים</vt:lpstr>
      <vt:lpstr>תשובה</vt:lpstr>
      <vt:lpstr>שאלה 9: התאמות לתנאי מדבר</vt:lpstr>
      <vt:lpstr>תשובה</vt:lpstr>
      <vt:lpstr>שאלה 10</vt:lpstr>
      <vt:lpstr>תשובה</vt:lpstr>
      <vt:lpstr>התחמקות מתנאי סביבה לא נוחים*</vt:lpstr>
      <vt:lpstr>שאלה 11: התחמקות מתנאי סביבה לא נוחים</vt:lpstr>
      <vt:lpstr>תשובה</vt:lpstr>
      <vt:lpstr>שאלה 12: שלבי מחזור החיים של צמחים חד-שנתיים</vt:lpstr>
      <vt:lpstr>תשובה</vt:lpstr>
      <vt:lpstr>שאלה 13: התאמות הלבנית</vt:lpstr>
      <vt:lpstr>תשובה</vt:lpstr>
      <vt:lpstr>שאלות נוספות - שאלה 14: התאמות דג לתנועה במים</vt:lpstr>
      <vt:lpstr>תשובה</vt:lpstr>
      <vt:lpstr>שאלה 16: התאמות השועל לתנאי מדבר</vt:lpstr>
      <vt:lpstr>תשובה</vt:lpstr>
      <vt:lpstr>שאלה 17: התאמות לאזורים קרים</vt:lpstr>
      <vt:lpstr>תזכורת: ככל שגוף קטן יותר, היחס שטח פנים/נפח שלו גדול יותר</vt:lpstr>
      <vt:lpstr>תשובה</vt:lpstr>
      <vt:lpstr>התאמה וכְּשִירוּת</vt:lpstr>
      <vt:lpstr>סיכום: התאמות אורגניזמים לבית הגידול</vt:lpstr>
      <vt:lpstr>המשך סיכום: התחמקות מעונה שתנאי הגידול בה אינם נוחים</vt:lpstr>
      <vt:lpstr>המשך סיכום: התאמות לסביבה מימית ולסביבה ים תיכונית ומדברית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494</cp:revision>
  <dcterms:created xsi:type="dcterms:W3CDTF">2010-09-05T07:07:37Z</dcterms:created>
  <dcterms:modified xsi:type="dcterms:W3CDTF">2017-12-28T18:13:14Z</dcterms:modified>
</cp:coreProperties>
</file>