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4" r:id="rId2"/>
    <p:sldId id="256" r:id="rId3"/>
    <p:sldId id="275" r:id="rId4"/>
    <p:sldId id="269" r:id="rId5"/>
    <p:sldId id="263" r:id="rId6"/>
    <p:sldId id="270" r:id="rId7"/>
    <p:sldId id="264" r:id="rId8"/>
    <p:sldId id="273" r:id="rId9"/>
    <p:sldId id="271" r:id="rId10"/>
    <p:sldId id="272" r:id="rId11"/>
    <p:sldId id="278" r:id="rId12"/>
    <p:sldId id="257" r:id="rId13"/>
    <p:sldId id="258" r:id="rId14"/>
    <p:sldId id="259" r:id="rId15"/>
    <p:sldId id="266" r:id="rId16"/>
    <p:sldId id="268" r:id="rId17"/>
    <p:sldId id="262" r:id="rId18"/>
    <p:sldId id="260" r:id="rId19"/>
    <p:sldId id="265" r:id="rId20"/>
    <p:sldId id="261" r:id="rId21"/>
    <p:sldId id="276" r:id="rId22"/>
    <p:sldId id="277" r:id="rId2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165534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172233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120170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29257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295548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31566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209885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155652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70634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425677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2817525-C35A-4F9D-A8C5-985C1C73D207}" type="datetimeFigureOut">
              <a:rPr lang="he-IL" smtClean="0"/>
              <a:t>כ"ה/טבת/תש"פ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8A76A09-8BB2-4882-BC7B-290976B1C355}" type="slidenum">
              <a:rPr lang="he-IL" smtClean="0"/>
              <a:t>‹#›</a:t>
            </a:fld>
            <a:endParaRPr lang="he-IL"/>
          </a:p>
        </p:txBody>
      </p:sp>
    </p:spTree>
    <p:extLst>
      <p:ext uri="{BB962C8B-B14F-4D97-AF65-F5344CB8AC3E}">
        <p14:creationId xmlns:p14="http://schemas.microsoft.com/office/powerpoint/2010/main" val="158723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89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2817525-C35A-4F9D-A8C5-985C1C73D207}" type="datetimeFigureOut">
              <a:rPr lang="he-IL" smtClean="0"/>
              <a:t>כ"ה/טבת/תש"פ</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8A76A09-8BB2-4882-BC7B-290976B1C355}" type="slidenum">
              <a:rPr lang="he-IL" smtClean="0"/>
              <a:t>‹#›</a:t>
            </a:fld>
            <a:endParaRPr lang="he-IL"/>
          </a:p>
        </p:txBody>
      </p:sp>
    </p:spTree>
    <p:extLst>
      <p:ext uri="{BB962C8B-B14F-4D97-AF65-F5344CB8AC3E}">
        <p14:creationId xmlns:p14="http://schemas.microsoft.com/office/powerpoint/2010/main" val="297579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BSwTOeMjIY" TargetMode="External"/><Relationship Id="rId2" Type="http://schemas.openxmlformats.org/officeDocument/2006/relationships/hyperlink" Target="https://www.youtube.com/watch?v=lKGCZY4BXm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www.ynet.co.il/articles/0,7340,L-4161690,00.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p:txBody>
          <a:bodyPr/>
          <a:lstStyle/>
          <a:p>
            <a:endParaRPr lang="he-I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7992887" cy="575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a:spLocks noGrp="1"/>
          </p:cNvSpPr>
          <p:nvPr>
            <p:ph type="ctrTitle"/>
          </p:nvPr>
        </p:nvSpPr>
        <p:spPr>
          <a:xfrm>
            <a:off x="649795" y="764704"/>
            <a:ext cx="7772400" cy="1470025"/>
          </a:xfrm>
        </p:spPr>
        <p:txBody>
          <a:bodyPr>
            <a:normAutofit/>
          </a:bodyPr>
          <a:lstStyle/>
          <a:p>
            <a:r>
              <a:rPr lang="he-IL" sz="5400" dirty="0" smtClean="0"/>
              <a:t>הפסולת שלנו</a:t>
            </a:r>
            <a:endParaRPr lang="he-IL" sz="5400" dirty="0"/>
          </a:p>
        </p:txBody>
      </p:sp>
    </p:spTree>
    <p:extLst>
      <p:ext uri="{BB962C8B-B14F-4D97-AF65-F5344CB8AC3E}">
        <p14:creationId xmlns:p14="http://schemas.microsoft.com/office/powerpoint/2010/main" val="332175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31692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46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סיפורה של אריזת מתכת- תאגיד המחזור תמיר</a:t>
            </a:r>
            <a:endParaRPr lang="he-IL" dirty="0"/>
          </a:p>
        </p:txBody>
      </p:sp>
      <p:sp>
        <p:nvSpPr>
          <p:cNvPr id="3" name="מציין מיקום תוכן 2"/>
          <p:cNvSpPr>
            <a:spLocks noGrp="1"/>
          </p:cNvSpPr>
          <p:nvPr>
            <p:ph idx="1"/>
          </p:nvPr>
        </p:nvSpPr>
        <p:spPr/>
        <p:txBody>
          <a:bodyPr/>
          <a:lstStyle/>
          <a:p>
            <a:r>
              <a:rPr lang="en-US" dirty="0">
                <a:hlinkClick r:id="rId2"/>
              </a:rPr>
              <a:t>https://</a:t>
            </a:r>
            <a:r>
              <a:rPr lang="en-US" dirty="0" smtClean="0">
                <a:hlinkClick r:id="rId2"/>
              </a:rPr>
              <a:t>www.youtube.com/watch?v=lKGCZY4BXmM</a:t>
            </a:r>
            <a:endParaRPr lang="en-US" dirty="0" smtClean="0"/>
          </a:p>
          <a:p>
            <a:r>
              <a:rPr lang="en-US" dirty="0">
                <a:hlinkClick r:id="rId3"/>
              </a:rPr>
              <a:t>https://</a:t>
            </a:r>
            <a:r>
              <a:rPr lang="en-US" dirty="0" smtClean="0">
                <a:hlinkClick r:id="rId3"/>
              </a:rPr>
              <a:t>www.youtube.com/watch?v=OBSwTOeMjIY</a:t>
            </a:r>
            <a:endParaRPr lang="he-IL" dirty="0" smtClean="0"/>
          </a:p>
          <a:p>
            <a:endParaRPr lang="he-IL" dirty="0"/>
          </a:p>
        </p:txBody>
      </p:sp>
    </p:spTree>
    <p:extLst>
      <p:ext uri="{BB962C8B-B14F-4D97-AF65-F5344CB8AC3E}">
        <p14:creationId xmlns:p14="http://schemas.microsoft.com/office/powerpoint/2010/main" val="3565121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39485" y="1484784"/>
            <a:ext cx="7848872" cy="3170099"/>
          </a:xfrm>
          <a:prstGeom prst="rect">
            <a:avLst/>
          </a:prstGeom>
        </p:spPr>
        <p:txBody>
          <a:bodyPr wrap="square">
            <a:spAutoFit/>
          </a:bodyPr>
          <a:lstStyle/>
          <a:p>
            <a:pPr marL="285750" indent="-285750">
              <a:buFont typeface="Arial" pitchFamily="34" charset="0"/>
              <a:buChar char="•"/>
            </a:pPr>
            <a:r>
              <a:rPr lang="he-IL" sz="2000" dirty="0"/>
              <a:t>לכל מוסד רפואי יהיה מרכז לסילוק פסולת שאליו תובא הפסולת במכלים</a:t>
            </a:r>
            <a:r>
              <a:rPr lang="he-IL" sz="2000" dirty="0" smtClean="0"/>
              <a:t>.</a:t>
            </a:r>
          </a:p>
          <a:p>
            <a:endParaRPr lang="he-IL" sz="2000" dirty="0"/>
          </a:p>
          <a:p>
            <a:pPr marL="285750" indent="-285750">
              <a:buFont typeface="Arial" pitchFamily="34" charset="0"/>
              <a:buChar char="•"/>
            </a:pPr>
            <a:r>
              <a:rPr lang="he-IL" sz="2000" dirty="0" smtClean="0"/>
              <a:t>המרכז </a:t>
            </a:r>
            <a:r>
              <a:rPr lang="he-IL" sz="2000" dirty="0"/>
              <a:t>ימוקם במקום שבו קיימת גישה נוחה לרכב איסוף </a:t>
            </a:r>
            <a:r>
              <a:rPr lang="he-IL" sz="2000" dirty="0" smtClean="0"/>
              <a:t>פסולת</a:t>
            </a:r>
          </a:p>
          <a:p>
            <a:r>
              <a:rPr lang="he-IL" sz="2000" dirty="0" smtClean="0"/>
              <a:t>    </a:t>
            </a:r>
            <a:r>
              <a:rPr lang="he-IL" sz="2000" dirty="0"/>
              <a:t>ובמקום </a:t>
            </a:r>
            <a:r>
              <a:rPr lang="he-IL" sz="2000" dirty="0" smtClean="0"/>
              <a:t>שלא יגרום </a:t>
            </a:r>
            <a:r>
              <a:rPr lang="he-IL" sz="2000" dirty="0"/>
              <a:t>למפגע</a:t>
            </a:r>
            <a:r>
              <a:rPr lang="he-IL" sz="2000" dirty="0" smtClean="0"/>
              <a:t>.</a:t>
            </a:r>
          </a:p>
          <a:p>
            <a:endParaRPr lang="he-IL" sz="2000" dirty="0"/>
          </a:p>
          <a:p>
            <a:pPr marL="285750" indent="-285750">
              <a:buFont typeface="Arial" pitchFamily="34" charset="0"/>
              <a:buChar char="•"/>
            </a:pPr>
            <a:r>
              <a:rPr lang="he-IL" sz="2000" dirty="0" smtClean="0"/>
              <a:t>במרכז </a:t>
            </a:r>
            <a:r>
              <a:rPr lang="he-IL" sz="2000" dirty="0"/>
              <a:t>יוגדרו אזורים נפרדים לריכוז </a:t>
            </a:r>
            <a:r>
              <a:rPr lang="he-IL" sz="2000" b="1" dirty="0"/>
              <a:t>פסולת רגילה, זיהומית ורפואית </a:t>
            </a:r>
            <a:r>
              <a:rPr lang="he-IL" sz="2000" b="1" dirty="0" smtClean="0"/>
              <a:t>מסוכנת </a:t>
            </a:r>
            <a:r>
              <a:rPr lang="he-IL" sz="2000" dirty="0" smtClean="0"/>
              <a:t>במכלים </a:t>
            </a:r>
            <a:r>
              <a:rPr lang="he-IL" sz="2000" dirty="0"/>
              <a:t>נפרדים</a:t>
            </a:r>
            <a:r>
              <a:rPr lang="he-IL" sz="2000" dirty="0" smtClean="0"/>
              <a:t>.</a:t>
            </a:r>
          </a:p>
          <a:p>
            <a:endParaRPr lang="he-IL" sz="2000" dirty="0"/>
          </a:p>
          <a:p>
            <a:pPr marL="285750" indent="-285750">
              <a:buFont typeface="Arial" pitchFamily="34" charset="0"/>
              <a:buChar char="•"/>
            </a:pPr>
            <a:r>
              <a:rPr lang="he-IL" sz="2000" dirty="0" smtClean="0"/>
              <a:t>הגישה </a:t>
            </a:r>
            <a:r>
              <a:rPr lang="he-IL" sz="2000" dirty="0"/>
              <a:t>למרכז לסילוק פסולת תהיה מוגבלת למי שמנהל המוסד הרפואי נתן</a:t>
            </a:r>
          </a:p>
          <a:p>
            <a:r>
              <a:rPr lang="he-IL" sz="2000" dirty="0"/>
              <a:t>היתר לכך.</a:t>
            </a:r>
          </a:p>
        </p:txBody>
      </p:sp>
      <p:sp>
        <p:nvSpPr>
          <p:cNvPr id="2" name="TextBox 1"/>
          <p:cNvSpPr txBox="1"/>
          <p:nvPr/>
        </p:nvSpPr>
        <p:spPr>
          <a:xfrm>
            <a:off x="3491880" y="332656"/>
            <a:ext cx="3960440" cy="830997"/>
          </a:xfrm>
          <a:prstGeom prst="rect">
            <a:avLst/>
          </a:prstGeom>
          <a:noFill/>
        </p:spPr>
        <p:txBody>
          <a:bodyPr wrap="square" rtlCol="1">
            <a:spAutoFit/>
          </a:bodyPr>
          <a:lstStyle/>
          <a:p>
            <a:endParaRPr lang="he-IL" sz="2400" dirty="0" smtClean="0"/>
          </a:p>
          <a:p>
            <a:r>
              <a:rPr lang="he-IL" sz="2400" b="1" dirty="0" smtClean="0">
                <a:solidFill>
                  <a:schemeClr val="accent5">
                    <a:lumMod val="50000"/>
                  </a:schemeClr>
                </a:solidFill>
              </a:rPr>
              <a:t>החובות שלנו...</a:t>
            </a:r>
            <a:endParaRPr lang="he-IL" sz="2400" b="1" dirty="0">
              <a:solidFill>
                <a:schemeClr val="accent5">
                  <a:lumMod val="50000"/>
                </a:schemeClr>
              </a:solidFill>
            </a:endParaRPr>
          </a:p>
        </p:txBody>
      </p:sp>
    </p:spTree>
    <p:extLst>
      <p:ext uri="{BB962C8B-B14F-4D97-AF65-F5344CB8AC3E}">
        <p14:creationId xmlns:p14="http://schemas.microsoft.com/office/powerpoint/2010/main" val="109015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9861"/>
            <a:ext cx="8460432" cy="1143000"/>
          </a:xfrm>
        </p:spPr>
        <p:txBody>
          <a:bodyPr>
            <a:normAutofit/>
          </a:bodyPr>
          <a:lstStyle/>
          <a:p>
            <a:r>
              <a:rPr lang="he-IL" sz="3600" b="1" dirty="0">
                <a:latin typeface="+mn-lt"/>
                <a:ea typeface="+mn-ea"/>
                <a:cs typeface="+mn-cs"/>
              </a:rPr>
              <a:t>סוגי</a:t>
            </a:r>
            <a:r>
              <a:rPr lang="he-IL" sz="5400" dirty="0" smtClean="0"/>
              <a:t> </a:t>
            </a:r>
            <a:r>
              <a:rPr lang="he-IL" sz="3600" b="1" dirty="0">
                <a:latin typeface="+mn-lt"/>
                <a:ea typeface="+mn-ea"/>
                <a:cs typeface="+mn-cs"/>
              </a:rPr>
              <a:t>פסולות</a:t>
            </a:r>
          </a:p>
        </p:txBody>
      </p:sp>
      <p:sp>
        <p:nvSpPr>
          <p:cNvPr id="3" name="מציין מיקום תוכן 2"/>
          <p:cNvSpPr>
            <a:spLocks noGrp="1"/>
          </p:cNvSpPr>
          <p:nvPr>
            <p:ph idx="1"/>
          </p:nvPr>
        </p:nvSpPr>
        <p:spPr>
          <a:xfrm>
            <a:off x="1043608" y="1412776"/>
            <a:ext cx="7869560" cy="4968552"/>
          </a:xfrm>
        </p:spPr>
        <p:txBody>
          <a:bodyPr>
            <a:normAutofit/>
          </a:bodyPr>
          <a:lstStyle/>
          <a:p>
            <a:pPr marL="0" indent="0" algn="ctr">
              <a:buNone/>
            </a:pPr>
            <a:r>
              <a:rPr lang="he-IL" sz="2800" b="1" dirty="0" smtClean="0">
                <a:solidFill>
                  <a:srgbClr val="008000"/>
                </a:solidFill>
              </a:rPr>
              <a:t>פסולת רגילה</a:t>
            </a:r>
          </a:p>
          <a:p>
            <a:pPr marL="0" indent="0">
              <a:buNone/>
            </a:pPr>
            <a:r>
              <a:rPr lang="he-IL" sz="2800" b="1" dirty="0"/>
              <a:t> </a:t>
            </a:r>
            <a:r>
              <a:rPr lang="he-IL" sz="2800" b="1" dirty="0" smtClean="0"/>
              <a:t>  </a:t>
            </a:r>
            <a:r>
              <a:rPr lang="he-IL" sz="2800" b="1" dirty="0"/>
              <a:t> </a:t>
            </a:r>
            <a:r>
              <a:rPr lang="he-IL" sz="2800" b="1" dirty="0" smtClean="0">
                <a:solidFill>
                  <a:schemeClr val="bg2">
                    <a:lumMod val="25000"/>
                  </a:schemeClr>
                </a:solidFill>
              </a:rPr>
              <a:t>פסולת ביתית, שאריות מזון, פלסטיק וכדומה</a:t>
            </a:r>
          </a:p>
          <a:p>
            <a:r>
              <a:rPr lang="he-IL" sz="2800" dirty="0" smtClean="0"/>
              <a:t>פסולת </a:t>
            </a:r>
            <a:r>
              <a:rPr lang="he-IL" sz="2800" dirty="0"/>
              <a:t>רגילה תיאסף בתוך מכל פלסטי בעל מכסה צמוד שתוכו </a:t>
            </a:r>
            <a:r>
              <a:rPr lang="he-IL" sz="2800" dirty="0" err="1" smtClean="0"/>
              <a:t>יידופן</a:t>
            </a:r>
            <a:r>
              <a:rPr lang="he-IL" sz="2800" dirty="0" smtClean="0"/>
              <a:t> בשקית פלסטית </a:t>
            </a:r>
            <a:r>
              <a:rPr lang="he-IL" sz="2800" dirty="0"/>
              <a:t>לשימוש חד־פעמי.</a:t>
            </a:r>
            <a:endParaRPr lang="he-IL" sz="2800" dirty="0" smtClean="0"/>
          </a:p>
          <a:p>
            <a:r>
              <a:rPr lang="he-IL" sz="2800" dirty="0" smtClean="0"/>
              <a:t>מיכל </a:t>
            </a:r>
            <a:r>
              <a:rPr lang="he-IL" sz="2800" dirty="0"/>
              <a:t>ירוקן </a:t>
            </a:r>
            <a:r>
              <a:rPr lang="he-IL" sz="2800" dirty="0" smtClean="0"/>
              <a:t>בהתמלא 75% מנפחו או </a:t>
            </a:r>
            <a:r>
              <a:rPr lang="he-IL" sz="2800" dirty="0"/>
              <a:t>אחת ליממה לפחות</a:t>
            </a:r>
            <a:r>
              <a:rPr lang="he-IL" sz="2800" dirty="0" smtClean="0"/>
              <a:t>.</a:t>
            </a:r>
          </a:p>
          <a:p>
            <a:r>
              <a:rPr lang="he-IL" sz="2800" dirty="0"/>
              <a:t>פסולת רגילה </a:t>
            </a:r>
            <a:r>
              <a:rPr lang="he-IL" sz="2800" dirty="0" smtClean="0"/>
              <a:t>תפונה אחת </a:t>
            </a:r>
            <a:r>
              <a:rPr lang="he-IL" sz="2800" dirty="0"/>
              <a:t>ליממה </a:t>
            </a:r>
            <a:r>
              <a:rPr lang="he-IL" sz="2800" dirty="0" smtClean="0"/>
              <a:t>לפחות.</a:t>
            </a:r>
          </a:p>
          <a:p>
            <a:endParaRPr lang="he-IL" sz="28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77072"/>
            <a:ext cx="2752725" cy="2552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52" y="9861"/>
            <a:ext cx="2789608" cy="205107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380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576" y="255217"/>
            <a:ext cx="8229600" cy="797519"/>
          </a:xfrm>
        </p:spPr>
        <p:txBody>
          <a:bodyPr>
            <a:normAutofit/>
          </a:bodyPr>
          <a:lstStyle/>
          <a:p>
            <a:r>
              <a:rPr lang="he-IL" sz="3600" b="1" dirty="0">
                <a:solidFill>
                  <a:schemeClr val="accent6">
                    <a:lumMod val="75000"/>
                  </a:schemeClr>
                </a:solidFill>
                <a:latin typeface="+mn-lt"/>
                <a:ea typeface="+mn-ea"/>
                <a:cs typeface="+mn-cs"/>
              </a:rPr>
              <a:t>פסולת זיהומית</a:t>
            </a:r>
          </a:p>
        </p:txBody>
      </p:sp>
      <p:sp>
        <p:nvSpPr>
          <p:cNvPr id="3" name="מציין מיקום תוכן 2"/>
          <p:cNvSpPr>
            <a:spLocks noGrp="1"/>
          </p:cNvSpPr>
          <p:nvPr>
            <p:ph idx="1"/>
          </p:nvPr>
        </p:nvSpPr>
        <p:spPr>
          <a:xfrm>
            <a:off x="2771800" y="3645024"/>
            <a:ext cx="6191350" cy="2448272"/>
          </a:xfrm>
        </p:spPr>
        <p:txBody>
          <a:bodyPr>
            <a:normAutofit fontScale="85000" lnSpcReduction="20000"/>
          </a:bodyPr>
          <a:lstStyle/>
          <a:p>
            <a:r>
              <a:rPr lang="he-IL" sz="2800" dirty="0"/>
              <a:t>פסולת זיהומית תיאסף בתוך מכל פלסטי בעל מכסה צמוד </a:t>
            </a:r>
            <a:r>
              <a:rPr lang="he-IL" sz="2800" dirty="0" smtClean="0"/>
              <a:t>עם </a:t>
            </a:r>
            <a:r>
              <a:rPr lang="he-IL" sz="2800" dirty="0"/>
              <a:t>כתובת </a:t>
            </a:r>
            <a:r>
              <a:rPr lang="he-IL" sz="2800" dirty="0" smtClean="0"/>
              <a:t>בצבע </a:t>
            </a:r>
            <a:r>
              <a:rPr lang="he-IL" sz="3100" b="1" dirty="0" smtClean="0">
                <a:solidFill>
                  <a:schemeClr val="accent6">
                    <a:lumMod val="75000"/>
                  </a:schemeClr>
                </a:solidFill>
              </a:rPr>
              <a:t>כתום</a:t>
            </a:r>
          </a:p>
          <a:p>
            <a:pPr marL="0" indent="0">
              <a:buNone/>
            </a:pPr>
            <a:r>
              <a:rPr lang="he-IL" sz="3100" b="1" dirty="0" smtClean="0">
                <a:solidFill>
                  <a:schemeClr val="accent6">
                    <a:lumMod val="75000"/>
                  </a:schemeClr>
                </a:solidFill>
              </a:rPr>
              <a:t> </a:t>
            </a:r>
            <a:r>
              <a:rPr lang="he-IL" sz="3100" b="1" dirty="0">
                <a:solidFill>
                  <a:schemeClr val="accent6">
                    <a:lumMod val="75000"/>
                  </a:schemeClr>
                </a:solidFill>
              </a:rPr>
              <a:t>בנוסח "פסולת זיהומית</a:t>
            </a:r>
            <a:r>
              <a:rPr lang="he-IL" sz="3100" b="1" dirty="0" smtClean="0">
                <a:solidFill>
                  <a:schemeClr val="accent6">
                    <a:lumMod val="75000"/>
                  </a:schemeClr>
                </a:solidFill>
              </a:rPr>
              <a:t>" </a:t>
            </a:r>
            <a:r>
              <a:rPr lang="en-US" sz="3100" b="1" dirty="0" smtClean="0">
                <a:solidFill>
                  <a:schemeClr val="accent6">
                    <a:lumMod val="75000"/>
                  </a:schemeClr>
                </a:solidFill>
              </a:rPr>
              <a:t>BIO HAZARD -</a:t>
            </a:r>
            <a:endParaRPr lang="he-IL" sz="3100" b="1" dirty="0">
              <a:solidFill>
                <a:schemeClr val="accent6">
                  <a:lumMod val="75000"/>
                </a:schemeClr>
              </a:solidFill>
            </a:endParaRPr>
          </a:p>
          <a:p>
            <a:pPr marL="0" indent="0">
              <a:buNone/>
            </a:pPr>
            <a:endParaRPr lang="he-IL" sz="2600" dirty="0" smtClean="0"/>
          </a:p>
          <a:p>
            <a:pPr marL="0" indent="0" algn="ctr">
              <a:buNone/>
            </a:pPr>
            <a:r>
              <a:rPr lang="he-IL" sz="2600" dirty="0" smtClean="0"/>
              <a:t>ותוכו </a:t>
            </a:r>
            <a:r>
              <a:rPr lang="he-IL" sz="2600" dirty="0" err="1" smtClean="0"/>
              <a:t>ידופן</a:t>
            </a:r>
            <a:r>
              <a:rPr lang="he-IL" sz="2600" dirty="0" smtClean="0"/>
              <a:t> </a:t>
            </a:r>
            <a:r>
              <a:rPr lang="he-IL" sz="2600" dirty="0"/>
              <a:t>בשקית פלסטית </a:t>
            </a:r>
            <a:r>
              <a:rPr lang="he-IL" sz="2600" dirty="0" smtClean="0"/>
              <a:t>לשימוש חד־פעמי</a:t>
            </a:r>
          </a:p>
          <a:p>
            <a:pPr marL="0" indent="0" algn="ctr">
              <a:buNone/>
            </a:pPr>
            <a:r>
              <a:rPr lang="he-IL" sz="2600" dirty="0" smtClean="0"/>
              <a:t>בצבע כתום שעליה </a:t>
            </a:r>
            <a:r>
              <a:rPr lang="he-IL" sz="2600" dirty="0"/>
              <a:t>יודפס בצבע </a:t>
            </a:r>
            <a:r>
              <a:rPr lang="he-IL" sz="2600" dirty="0" smtClean="0"/>
              <a:t>שחור</a:t>
            </a:r>
          </a:p>
          <a:p>
            <a:pPr marL="0" indent="0" algn="ctr">
              <a:buNone/>
            </a:pPr>
            <a:r>
              <a:rPr lang="he-IL" sz="2600" dirty="0" smtClean="0"/>
              <a:t> </a:t>
            </a:r>
            <a:r>
              <a:rPr lang="he-IL" sz="2600" dirty="0"/>
              <a:t>"סכנה - חומר מזוהם".</a:t>
            </a:r>
          </a:p>
        </p:txBody>
      </p:sp>
      <p:sp>
        <p:nvSpPr>
          <p:cNvPr id="4" name="מלבן 3"/>
          <p:cNvSpPr/>
          <p:nvPr/>
        </p:nvSpPr>
        <p:spPr>
          <a:xfrm>
            <a:off x="3275856" y="1124744"/>
            <a:ext cx="5400600" cy="2246769"/>
          </a:xfrm>
          <a:prstGeom prst="rect">
            <a:avLst/>
          </a:prstGeom>
        </p:spPr>
        <p:txBody>
          <a:bodyPr wrap="square">
            <a:spAutoFit/>
          </a:bodyPr>
          <a:lstStyle/>
          <a:p>
            <a:pPr marL="342900" indent="-342900">
              <a:buFont typeface="Arial" panose="020B0604020202020204" pitchFamily="34" charset="0"/>
              <a:buChar char="•"/>
            </a:pPr>
            <a:r>
              <a:rPr lang="he-IL" sz="2000" dirty="0" smtClean="0"/>
              <a:t>חומר וכלים שבאו במגע עם תרביות של מיקרואורגניזמים </a:t>
            </a:r>
            <a:r>
              <a:rPr lang="he-IL" sz="2000" dirty="0" err="1" smtClean="0"/>
              <a:t>פתוגנים</a:t>
            </a:r>
            <a:endParaRPr lang="he-IL" sz="2000" dirty="0"/>
          </a:p>
          <a:p>
            <a:pPr marL="342900" indent="-342900" algn="ctr">
              <a:buFont typeface="Arial" panose="020B0604020202020204" pitchFamily="34" charset="0"/>
              <a:buChar char="•"/>
            </a:pPr>
            <a:endParaRPr lang="he-IL" sz="2000" dirty="0"/>
          </a:p>
          <a:p>
            <a:pPr marL="342900" indent="-342900">
              <a:buFont typeface="Arial" panose="020B0604020202020204" pitchFamily="34" charset="0"/>
              <a:buChar char="•"/>
            </a:pPr>
            <a:r>
              <a:rPr lang="he-IL" sz="2000" dirty="0" smtClean="0"/>
              <a:t>פסולת שהייתה במגע עם חולים מאושפזים עקב מחלה זיהומית</a:t>
            </a:r>
          </a:p>
          <a:p>
            <a:pPr algn="ctr"/>
            <a:endParaRPr lang="he-IL" sz="2000" dirty="0"/>
          </a:p>
          <a:p>
            <a:pPr marL="342900" indent="-342900">
              <a:buFont typeface="Arial" panose="020B0604020202020204" pitchFamily="34" charset="0"/>
              <a:buChar char="•"/>
            </a:pPr>
            <a:r>
              <a:rPr lang="he-IL" sz="2000" dirty="0" smtClean="0"/>
              <a:t>כל חומר שהמנהל הורה לטפל בו כפסולת זיהומית.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60" y="620689"/>
            <a:ext cx="2804108" cy="22404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60" y="3645024"/>
            <a:ext cx="2690264" cy="26376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513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7743904" cy="453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quot;פינוי לרמת חובב&quot; - בפח הרגיל (צילום: באדיבות משרד חקירות 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29496">
            <a:off x="204126" y="620291"/>
            <a:ext cx="3789040" cy="2442446"/>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4272858" y="260648"/>
            <a:ext cx="4572000" cy="923330"/>
          </a:xfrm>
          <a:prstGeom prst="rect">
            <a:avLst/>
          </a:prstGeom>
        </p:spPr>
        <p:txBody>
          <a:bodyPr>
            <a:spAutoFit/>
          </a:bodyPr>
          <a:lstStyle/>
          <a:p>
            <a:r>
              <a:rPr lang="en-US" dirty="0">
                <a:hlinkClick r:id="rId4"/>
              </a:rPr>
              <a:t>http://</a:t>
            </a:r>
            <a:r>
              <a:rPr lang="en-US" dirty="0" smtClean="0">
                <a:hlinkClick r:id="rId4"/>
              </a:rPr>
              <a:t>www.ynet.co.il/articles/0,7340,L-4161690,00.html</a:t>
            </a:r>
            <a:endParaRPr lang="he-IL" dirty="0" smtClean="0"/>
          </a:p>
          <a:p>
            <a:endParaRPr lang="he-IL" dirty="0"/>
          </a:p>
        </p:txBody>
      </p:sp>
    </p:spTree>
    <p:extLst>
      <p:ext uri="{BB962C8B-B14F-4D97-AF65-F5344CB8AC3E}">
        <p14:creationId xmlns:p14="http://schemas.microsoft.com/office/powerpoint/2010/main" val="2115089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51520" y="476672"/>
            <a:ext cx="7920880" cy="3211329"/>
          </a:xfrm>
          <a:prstGeom prst="rect">
            <a:avLst/>
          </a:prstGeom>
        </p:spPr>
        <p:txBody>
          <a:bodyPr wrap="square">
            <a:spAutoFit/>
          </a:bodyPr>
          <a:lstStyle/>
          <a:p>
            <a:r>
              <a:rPr lang="he-IL" dirty="0"/>
              <a:t>לדברי גדי כהן, סמנכ"ל וראש חטיבת לוגיסטיקה ותשתיות ב'כללית</a:t>
            </a:r>
            <a:r>
              <a:rPr lang="he-IL" dirty="0" smtClean="0"/>
              <a:t>':</a:t>
            </a:r>
          </a:p>
          <a:p>
            <a:endParaRPr lang="he-IL" dirty="0" smtClean="0"/>
          </a:p>
          <a:p>
            <a:r>
              <a:rPr lang="he-IL" dirty="0" smtClean="0"/>
              <a:t> </a:t>
            </a:r>
            <a:r>
              <a:rPr lang="he-IL" b="1" dirty="0"/>
              <a:t>"הצבת </a:t>
            </a:r>
            <a:r>
              <a:rPr lang="he-IL" b="1" dirty="0" smtClean="0"/>
              <a:t>מכלים </a:t>
            </a:r>
            <a:r>
              <a:rPr lang="he-IL" b="1" dirty="0"/>
              <a:t>לאיסוף תרופות במאות מרפאות תגביר את מודעות הציבור לשמירה על הסביבה. </a:t>
            </a:r>
            <a:endParaRPr lang="he-IL" b="1" dirty="0" smtClean="0"/>
          </a:p>
          <a:p>
            <a:r>
              <a:rPr lang="he-IL" b="1" dirty="0" smtClean="0"/>
              <a:t>הציבור </a:t>
            </a:r>
            <a:r>
              <a:rPr lang="he-IL" b="1" dirty="0"/>
              <a:t>אינו מודע דיו להשלכות שיש לזריקת תרופות לאשפה הביתית </a:t>
            </a:r>
            <a:r>
              <a:rPr lang="he-IL" b="1" dirty="0" smtClean="0"/>
              <a:t>–</a:t>
            </a:r>
          </a:p>
          <a:p>
            <a:r>
              <a:rPr lang="he-IL" b="1" dirty="0" smtClean="0"/>
              <a:t>יש </a:t>
            </a:r>
            <a:r>
              <a:rPr lang="he-IL" b="1" dirty="0"/>
              <a:t>בה נזק בריאותי וסביבתי היות והתרופות מכילות חומרים מסוכנים. </a:t>
            </a:r>
            <a:endParaRPr lang="he-IL" b="1" dirty="0" smtClean="0"/>
          </a:p>
          <a:p>
            <a:endParaRPr lang="he-IL" b="1" dirty="0" smtClean="0"/>
          </a:p>
          <a:p>
            <a:r>
              <a:rPr lang="he-IL" dirty="0" smtClean="0"/>
              <a:t>כשהן </a:t>
            </a:r>
            <a:r>
              <a:rPr lang="he-IL" dirty="0"/>
              <a:t>מושלכות לאשפה ביתית הן מתפרקות, מחלחלות למי התהום ומשם חוזרות למי הברז שלנו. מטרתנו היא לעודד את הציבור לבדוק את תוקף תרופות, להפחית מקרים של נטילת תרופות שתוקפן פג ויעילותן אבדה".</a:t>
            </a:r>
            <a:br>
              <a:rPr lang="he-IL" dirty="0"/>
            </a:br>
            <a:endParaRPr lang="he-I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573016"/>
            <a:ext cx="54483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455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427984" y="220225"/>
            <a:ext cx="4392488" cy="2200663"/>
          </a:xfrm>
        </p:spPr>
        <p:txBody>
          <a:bodyPr>
            <a:noAutofit/>
          </a:bodyPr>
          <a:lstStyle/>
          <a:p>
            <a:r>
              <a:rPr lang="he-IL" sz="2000" dirty="0">
                <a:latin typeface="+mn-lt"/>
                <a:ea typeface="+mn-ea"/>
                <a:cs typeface="+mn-cs"/>
              </a:rPr>
              <a:t>פריטים חדים יש לשים במכל קטן מפלסטיק קשיח בעל פתח רחב עם מכסה </a:t>
            </a:r>
            <a:r>
              <a:rPr lang="he-IL" sz="2000" dirty="0" smtClean="0">
                <a:latin typeface="+mn-lt"/>
                <a:ea typeface="+mn-ea"/>
                <a:cs typeface="+mn-cs"/>
              </a:rPr>
              <a:t>מתאים.</a:t>
            </a:r>
            <a:br>
              <a:rPr lang="he-IL" sz="2000" dirty="0" smtClean="0">
                <a:latin typeface="+mn-lt"/>
                <a:ea typeface="+mn-ea"/>
                <a:cs typeface="+mn-cs"/>
              </a:rPr>
            </a:br>
            <a:r>
              <a:rPr lang="he-IL" sz="2000" dirty="0" smtClean="0">
                <a:latin typeface="+mn-lt"/>
                <a:ea typeface="+mn-ea"/>
                <a:cs typeface="+mn-cs"/>
              </a:rPr>
              <a:t> יש להשליכו </a:t>
            </a:r>
            <a:r>
              <a:rPr lang="he-IL" sz="2000" dirty="0">
                <a:latin typeface="+mn-lt"/>
                <a:ea typeface="+mn-ea"/>
                <a:cs typeface="+mn-cs"/>
              </a:rPr>
              <a:t>למכל פסולת זיהומית </a:t>
            </a:r>
            <a:r>
              <a:rPr lang="he-IL" sz="2000" dirty="0" smtClean="0">
                <a:latin typeface="+mn-lt"/>
                <a:ea typeface="+mn-ea"/>
                <a:cs typeface="+mn-cs"/>
              </a:rPr>
              <a:t/>
            </a:r>
            <a:br>
              <a:rPr lang="he-IL" sz="2000" dirty="0" smtClean="0">
                <a:latin typeface="+mn-lt"/>
                <a:ea typeface="+mn-ea"/>
                <a:cs typeface="+mn-cs"/>
              </a:rPr>
            </a:br>
            <a:r>
              <a:rPr lang="he-IL" sz="2000" dirty="0" smtClean="0">
                <a:latin typeface="+mn-lt"/>
                <a:ea typeface="+mn-ea"/>
                <a:cs typeface="+mn-cs"/>
              </a:rPr>
              <a:t>כשהוא </a:t>
            </a:r>
            <a:r>
              <a:rPr lang="he-IL" sz="2000" dirty="0">
                <a:latin typeface="+mn-lt"/>
                <a:ea typeface="+mn-ea"/>
                <a:cs typeface="+mn-cs"/>
              </a:rPr>
              <a:t>סגור, בהתמלא </a:t>
            </a:r>
            <a:r>
              <a:rPr lang="he-IL" sz="2000" dirty="0" smtClean="0">
                <a:latin typeface="+mn-lt"/>
                <a:ea typeface="+mn-ea"/>
                <a:cs typeface="+mn-cs"/>
              </a:rPr>
              <a:t>75% מנפחו</a:t>
            </a:r>
            <a:r>
              <a:rPr lang="he-IL" sz="2000" dirty="0">
                <a:latin typeface="+mn-lt"/>
                <a:ea typeface="+mn-ea"/>
                <a:cs typeface="+mn-cs"/>
              </a:rPr>
              <a:t>.</a:t>
            </a:r>
            <a:r>
              <a:rPr lang="he-IL" sz="1800" dirty="0" smtClean="0"/>
              <a:t/>
            </a:r>
            <a:br>
              <a:rPr lang="he-IL" sz="1800" dirty="0" smtClean="0"/>
            </a:br>
            <a:endParaRPr lang="he-IL" sz="1800" dirty="0"/>
          </a:p>
        </p:txBody>
      </p:sp>
      <p:sp>
        <p:nvSpPr>
          <p:cNvPr id="4" name="מלבן 3"/>
          <p:cNvSpPr/>
          <p:nvPr/>
        </p:nvSpPr>
        <p:spPr>
          <a:xfrm>
            <a:off x="5364088" y="2690336"/>
            <a:ext cx="3024336" cy="2585323"/>
          </a:xfrm>
          <a:prstGeom prst="rect">
            <a:avLst/>
          </a:prstGeom>
        </p:spPr>
        <p:txBody>
          <a:bodyPr wrap="square">
            <a:spAutoFit/>
          </a:bodyPr>
          <a:lstStyle/>
          <a:p>
            <a:r>
              <a:rPr lang="he-IL" dirty="0" smtClean="0"/>
              <a:t>פסולת רפואית מסוכנת תופרד ותרוכז על־פי שיקולי בטיחות מתאימים בכלי אחסון מתאימים; למיתקן </a:t>
            </a:r>
            <a:r>
              <a:rPr lang="he-IL" dirty="0"/>
              <a:t>טיפול, בו תטופל, ולאחר מכן, לאתר </a:t>
            </a:r>
            <a:r>
              <a:rPr lang="he-IL" dirty="0" smtClean="0"/>
              <a:t>לסילוק פסולת </a:t>
            </a:r>
            <a:r>
              <a:rPr lang="he-IL" dirty="0"/>
              <a:t>שאושר על פי כל דין, מלווה בתעודה המעידה על כך שהפסולת עברה</a:t>
            </a:r>
          </a:p>
          <a:p>
            <a:r>
              <a:rPr lang="he-IL" dirty="0" smtClean="0"/>
              <a:t>טיפול.</a:t>
            </a:r>
            <a:endParaRPr lang="he-I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043695" cy="25978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28" y="3495701"/>
            <a:ext cx="4022586" cy="24519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402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404664"/>
            <a:ext cx="3981360" cy="25067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3923928" y="260648"/>
            <a:ext cx="5112061" cy="2031325"/>
          </a:xfrm>
          <a:prstGeom prst="rect">
            <a:avLst/>
          </a:prstGeom>
        </p:spPr>
        <p:txBody>
          <a:bodyPr wrap="square">
            <a:spAutoFit/>
          </a:bodyPr>
          <a:lstStyle/>
          <a:p>
            <a:pPr algn="ctr"/>
            <a:r>
              <a:rPr lang="he-IL" b="1" dirty="0" smtClean="0"/>
              <a:t>פסולת רפואית מסוכנת</a:t>
            </a:r>
          </a:p>
          <a:p>
            <a:pPr algn="ctr"/>
            <a:endParaRPr lang="he-IL" dirty="0" smtClean="0"/>
          </a:p>
          <a:p>
            <a:pPr marL="285750" indent="-285750">
              <a:buFont typeface="Arial" panose="020B0604020202020204" pitchFamily="34" charset="0"/>
              <a:buChar char="•"/>
            </a:pPr>
            <a:r>
              <a:rPr lang="he-IL" dirty="0" smtClean="0"/>
              <a:t> ציטוטוקסית (חומר ההורס תאים או גורם להם נזק)</a:t>
            </a:r>
          </a:p>
          <a:p>
            <a:pPr marL="285750" indent="-285750">
              <a:buFont typeface="Arial" panose="020B0604020202020204" pitchFamily="34" charset="0"/>
              <a:buChar char="•"/>
            </a:pPr>
            <a:r>
              <a:rPr lang="he-IL" dirty="0" smtClean="0"/>
              <a:t>אנטיביוטית</a:t>
            </a:r>
          </a:p>
          <a:p>
            <a:pPr marL="285750" indent="-285750">
              <a:buFont typeface="Arial" panose="020B0604020202020204" pitchFamily="34" charset="0"/>
              <a:buChar char="•"/>
            </a:pPr>
            <a:r>
              <a:rPr lang="he-IL" dirty="0" smtClean="0"/>
              <a:t> תרופות פגי תוקף</a:t>
            </a:r>
          </a:p>
          <a:p>
            <a:pPr marL="285750" indent="-285750">
              <a:buFont typeface="Arial" panose="020B0604020202020204" pitchFamily="34" charset="0"/>
              <a:buChar char="•"/>
            </a:pPr>
            <a:r>
              <a:rPr lang="he-IL" dirty="0" smtClean="0"/>
              <a:t> חומרים מסוכנים</a:t>
            </a:r>
          </a:p>
          <a:p>
            <a:pPr marL="285750" indent="-285750">
              <a:buFont typeface="Arial" panose="020B0604020202020204" pitchFamily="34" charset="0"/>
              <a:buChar char="•"/>
            </a:pPr>
            <a:r>
              <a:rPr lang="he-IL" dirty="0" smtClean="0"/>
              <a:t> וכל שארית ואריזה שבאו במגע איתם.</a:t>
            </a:r>
          </a:p>
        </p:txBody>
      </p:sp>
      <p:sp>
        <p:nvSpPr>
          <p:cNvPr id="7" name="מלבן 6"/>
          <p:cNvSpPr/>
          <p:nvPr/>
        </p:nvSpPr>
        <p:spPr>
          <a:xfrm>
            <a:off x="4067437" y="3717032"/>
            <a:ext cx="4968552" cy="1477328"/>
          </a:xfrm>
          <a:prstGeom prst="rect">
            <a:avLst/>
          </a:prstGeom>
        </p:spPr>
        <p:txBody>
          <a:bodyPr wrap="square">
            <a:spAutoFit/>
          </a:bodyPr>
          <a:lstStyle/>
          <a:p>
            <a:r>
              <a:rPr lang="he-IL" dirty="0"/>
              <a:t>פסולת רפואית מסוכנת תעבור למרכז לסילוק פסולת כשהתמלא </a:t>
            </a:r>
            <a:r>
              <a:rPr lang="he-IL" dirty="0" smtClean="0"/>
              <a:t>המכל הפלסטי </a:t>
            </a:r>
            <a:r>
              <a:rPr lang="he-IL" dirty="0"/>
              <a:t>ולפחות אחת לשבוע; </a:t>
            </a:r>
            <a:r>
              <a:rPr lang="he-IL" dirty="0" smtClean="0"/>
              <a:t>הייתה </a:t>
            </a:r>
            <a:r>
              <a:rPr lang="he-IL" dirty="0"/>
              <a:t>הפסולת הרפואית המסוכנת </a:t>
            </a:r>
            <a:r>
              <a:rPr lang="en-US" dirty="0" smtClean="0"/>
              <a:t/>
            </a:r>
            <a:br>
              <a:rPr lang="en-US" dirty="0" smtClean="0"/>
            </a:br>
            <a:r>
              <a:rPr lang="he-IL" b="1" dirty="0">
                <a:solidFill>
                  <a:srgbClr val="008000"/>
                </a:solidFill>
              </a:rPr>
              <a:t>פסולת</a:t>
            </a:r>
            <a:r>
              <a:rPr lang="he-IL" b="1" dirty="0" smtClean="0"/>
              <a:t> </a:t>
            </a:r>
            <a:r>
              <a:rPr lang="he-IL" b="1" dirty="0" smtClean="0">
                <a:solidFill>
                  <a:srgbClr val="008000"/>
                </a:solidFill>
              </a:rPr>
              <a:t>ציטוטוקסית - </a:t>
            </a:r>
            <a:r>
              <a:rPr lang="he-IL" dirty="0"/>
              <a:t>תועבר למרכז האמור פעם </a:t>
            </a:r>
            <a:r>
              <a:rPr lang="he-IL" dirty="0" smtClean="0"/>
              <a:t>ביום.</a:t>
            </a:r>
            <a:endParaRPr lang="he-IL" dirty="0"/>
          </a:p>
          <a:p>
            <a:r>
              <a:rPr lang="he-IL" b="1" dirty="0" smtClean="0"/>
              <a:t>פסולת </a:t>
            </a:r>
            <a:r>
              <a:rPr lang="he-IL" b="1" dirty="0"/>
              <a:t>רפואית מסוכנת לא תסולק למערכת הביוב.</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06032"/>
            <a:ext cx="4040179" cy="26082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972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707904" y="980728"/>
            <a:ext cx="4572000" cy="1323439"/>
          </a:xfrm>
          <a:prstGeom prst="rect">
            <a:avLst/>
          </a:prstGeom>
        </p:spPr>
        <p:txBody>
          <a:bodyPr>
            <a:spAutoFit/>
          </a:bodyPr>
          <a:lstStyle/>
          <a:p>
            <a:r>
              <a:rPr lang="he-IL" sz="2000" dirty="0" smtClean="0"/>
              <a:t>חומרים אנטיביוטיים ותרופות שעבר מועד תפוגתם, או שהוחלט לסלקן מסיבה אחרת, </a:t>
            </a:r>
          </a:p>
          <a:p>
            <a:r>
              <a:rPr lang="he-IL" sz="2000" dirty="0" smtClean="0"/>
              <a:t>ירוכזו במכל או בארון ייעודי בבית מרקחת של מוסד רפואי.</a:t>
            </a:r>
          </a:p>
        </p:txBody>
      </p:sp>
      <p:sp>
        <p:nvSpPr>
          <p:cNvPr id="6" name="מציין מיקום תוכן 5"/>
          <p:cNvSpPr>
            <a:spLocks noGrp="1"/>
          </p:cNvSpPr>
          <p:nvPr>
            <p:ph idx="1"/>
          </p:nvPr>
        </p:nvSpPr>
        <p:spPr>
          <a:xfrm>
            <a:off x="2419072" y="3715231"/>
            <a:ext cx="6264696" cy="1384995"/>
          </a:xfrm>
          <a:prstGeom prst="rect">
            <a:avLst/>
          </a:prstGeom>
        </p:spPr>
        <p:txBody>
          <a:bodyPr wrap="square">
            <a:spAutoFit/>
          </a:bodyPr>
          <a:lstStyle/>
          <a:p>
            <a:r>
              <a:rPr lang="he-IL" sz="2000" dirty="0"/>
              <a:t>פסולת ציטוטוקסית וכן פריטים חדים ששימשו בחומרים </a:t>
            </a:r>
            <a:r>
              <a:rPr lang="he-IL" sz="2000" dirty="0" err="1" smtClean="0"/>
              <a:t>ציטוטוקסיים</a:t>
            </a:r>
            <a:r>
              <a:rPr lang="he-IL" sz="2000" dirty="0" smtClean="0"/>
              <a:t>, ייאספו </a:t>
            </a:r>
            <a:r>
              <a:rPr lang="he-IL" sz="2000" dirty="0"/>
              <a:t>במכל פלסטי קשיח עם פתח רחב הניתן </a:t>
            </a:r>
            <a:r>
              <a:rPr lang="he-IL" sz="2000" dirty="0" smtClean="0"/>
              <a:t>לסגירה.</a:t>
            </a:r>
          </a:p>
          <a:p>
            <a:pPr marL="0" indent="0">
              <a:buNone/>
            </a:pPr>
            <a:r>
              <a:rPr lang="he-IL" sz="2000" dirty="0" smtClean="0"/>
              <a:t>המכל </a:t>
            </a:r>
            <a:r>
              <a:rPr lang="he-IL" sz="2000" dirty="0"/>
              <a:t>יסומן </a:t>
            </a:r>
            <a:r>
              <a:rPr lang="he-IL" sz="2000" dirty="0" smtClean="0"/>
              <a:t>באותיות גדולות וקריאות  </a:t>
            </a:r>
            <a:r>
              <a:rPr lang="he-IL" sz="2000" dirty="0"/>
              <a:t>"זהירות" - חומר מסוכן</a:t>
            </a:r>
            <a:r>
              <a:rPr lang="he-IL" sz="2000" dirty="0" smtClean="0"/>
              <a:t>"</a:t>
            </a:r>
            <a:endParaRPr lang="he-IL"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45399"/>
            <a:ext cx="2029966" cy="2645107"/>
          </a:xfrm>
          <a:prstGeom prst="rect">
            <a:avLst/>
          </a:prstGeom>
          <a:ln/>
          <a:extLst/>
        </p:spPr>
        <p:style>
          <a:lnRef idx="2">
            <a:schemeClr val="dk1"/>
          </a:lnRef>
          <a:fillRef idx="1">
            <a:schemeClr val="lt1"/>
          </a:fillRef>
          <a:effectRef idx="0">
            <a:schemeClr val="dk1"/>
          </a:effectRef>
          <a:fontRef idx="minor">
            <a:schemeClr val="dk1"/>
          </a:fontRef>
        </p:style>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91" y="188639"/>
            <a:ext cx="1519471" cy="3305389"/>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55105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19" y="332656"/>
            <a:ext cx="8270946" cy="109256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19" y="1556792"/>
            <a:ext cx="8270946" cy="502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6"/>
          <p:cNvSpPr/>
          <p:nvPr/>
        </p:nvSpPr>
        <p:spPr>
          <a:xfrm>
            <a:off x="512743" y="1848302"/>
            <a:ext cx="3987249" cy="1569660"/>
          </a:xfrm>
          <a:prstGeom prst="rect">
            <a:avLst/>
          </a:prstGeom>
        </p:spPr>
        <p:txBody>
          <a:bodyPr wrap="square">
            <a:spAutoFit/>
          </a:bodyPr>
          <a:lstStyle/>
          <a:p>
            <a:pPr algn="ctr"/>
            <a:r>
              <a:rPr lang="he-IL" sz="3200" dirty="0">
                <a:solidFill>
                  <a:schemeClr val="bg1"/>
                </a:solidFill>
              </a:rPr>
              <a:t>פסולת של מוסד רפואי תמוין, תיאסף ותטופל בנפרד לפי סוגיה.</a:t>
            </a:r>
          </a:p>
        </p:txBody>
      </p:sp>
    </p:spTree>
    <p:extLst>
      <p:ext uri="{BB962C8B-B14F-4D97-AF65-F5344CB8AC3E}">
        <p14:creationId xmlns:p14="http://schemas.microsoft.com/office/powerpoint/2010/main" val="2005856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06388" y="1556792"/>
            <a:ext cx="8286092" cy="2088231"/>
          </a:xfrm>
        </p:spPr>
        <p:txBody>
          <a:bodyPr>
            <a:noAutofit/>
          </a:bodyPr>
          <a:lstStyle/>
          <a:p>
            <a:pPr algn="ctr"/>
            <a:r>
              <a:rPr lang="he-IL" sz="2000" dirty="0"/>
              <a:t>פסולת פגרים תיאסף בשקית פלסטית לשימוש חד־פעמי </a:t>
            </a:r>
            <a:r>
              <a:rPr lang="he-IL" sz="2000" b="1" dirty="0">
                <a:solidFill>
                  <a:srgbClr val="FFFF00"/>
                </a:solidFill>
              </a:rPr>
              <a:t>בצבע צהוב </a:t>
            </a:r>
            <a:endParaRPr lang="he-IL" sz="2000" b="1" dirty="0" smtClean="0">
              <a:solidFill>
                <a:srgbClr val="FFFF00"/>
              </a:solidFill>
            </a:endParaRPr>
          </a:p>
          <a:p>
            <a:pPr marL="0" indent="0" algn="ctr">
              <a:buNone/>
            </a:pPr>
            <a:r>
              <a:rPr lang="he-IL" sz="2000" dirty="0" smtClean="0"/>
              <a:t>שעליה</a:t>
            </a:r>
            <a:r>
              <a:rPr lang="he-IL" sz="2000" dirty="0"/>
              <a:t> </a:t>
            </a:r>
            <a:r>
              <a:rPr lang="he-IL" sz="2000" dirty="0" smtClean="0"/>
              <a:t>מודפס </a:t>
            </a:r>
            <a:r>
              <a:rPr lang="he-IL" sz="2000" dirty="0"/>
              <a:t>בצבע שחור "פגרי בעלי חיים</a:t>
            </a:r>
            <a:r>
              <a:rPr lang="he-IL" sz="2000" dirty="0" smtClean="0"/>
              <a:t>".</a:t>
            </a:r>
          </a:p>
          <a:p>
            <a:pPr marL="0" indent="0" algn="ctr">
              <a:buNone/>
            </a:pPr>
            <a:endParaRPr lang="he-IL" sz="2000" dirty="0"/>
          </a:p>
          <a:p>
            <a:pPr algn="ctr"/>
            <a:r>
              <a:rPr lang="he-IL" sz="2000" dirty="0" smtClean="0"/>
              <a:t>פסולת </a:t>
            </a:r>
            <a:r>
              <a:rPr lang="he-IL" sz="2000" dirty="0"/>
              <a:t>פגרים תועבר ישירות לביעור במשרפה או לקבורה, </a:t>
            </a:r>
            <a:endParaRPr lang="he-IL" sz="2000" dirty="0" smtClean="0"/>
          </a:p>
          <a:p>
            <a:pPr marL="0" indent="0" algn="ctr">
              <a:buNone/>
            </a:pPr>
            <a:r>
              <a:rPr lang="he-IL" sz="2000" dirty="0" smtClean="0"/>
              <a:t>הכול באישור הממונה </a:t>
            </a:r>
            <a:r>
              <a:rPr lang="he-IL" sz="2000" dirty="0"/>
              <a:t>על איכות הסביבה.</a:t>
            </a:r>
          </a:p>
        </p:txBody>
      </p:sp>
      <p:sp>
        <p:nvSpPr>
          <p:cNvPr id="4" name="מלבן 3"/>
          <p:cNvSpPr/>
          <p:nvPr/>
        </p:nvSpPr>
        <p:spPr>
          <a:xfrm>
            <a:off x="1691680" y="548680"/>
            <a:ext cx="6048672" cy="830997"/>
          </a:xfrm>
          <a:prstGeom prst="rect">
            <a:avLst/>
          </a:prstGeom>
        </p:spPr>
        <p:txBody>
          <a:bodyPr wrap="square">
            <a:spAutoFit/>
          </a:bodyPr>
          <a:lstStyle/>
          <a:p>
            <a:pPr algn="ctr"/>
            <a:r>
              <a:rPr lang="he-IL" sz="2400" dirty="0" smtClean="0"/>
              <a:t>פגרים ורקמות של חיות מעבדה</a:t>
            </a:r>
          </a:p>
          <a:p>
            <a:pPr algn="ctr"/>
            <a:r>
              <a:rPr lang="he-IL" sz="2400" dirty="0" smtClean="0"/>
              <a:t> ופסולת שנחשפה </a:t>
            </a:r>
            <a:r>
              <a:rPr lang="he-IL" sz="2400" dirty="0" err="1" smtClean="0"/>
              <a:t>לפתוגנים</a:t>
            </a:r>
            <a:r>
              <a:rPr lang="he-IL" sz="2400" dirty="0" smtClean="0"/>
              <a:t> לאדם.</a:t>
            </a:r>
            <a:endParaRPr lang="he-IL" sz="2400" dirty="0"/>
          </a:p>
        </p:txBody>
      </p:sp>
      <p:sp>
        <p:nvSpPr>
          <p:cNvPr id="5" name="מלבן 4"/>
          <p:cNvSpPr/>
          <p:nvPr/>
        </p:nvSpPr>
        <p:spPr>
          <a:xfrm>
            <a:off x="611560" y="4005064"/>
            <a:ext cx="8153344" cy="707886"/>
          </a:xfrm>
          <a:prstGeom prst="rect">
            <a:avLst/>
          </a:prstGeom>
        </p:spPr>
        <p:txBody>
          <a:bodyPr wrap="square">
            <a:spAutoFit/>
          </a:bodyPr>
          <a:lstStyle/>
          <a:p>
            <a:pPr algn="ctr"/>
            <a:r>
              <a:rPr lang="he-IL" sz="2000" dirty="0"/>
              <a:t>אברי גוף אדם, שליות ונפלים יאוחסנו במכלים מתאימים בטמפרטורה שלא </a:t>
            </a:r>
            <a:r>
              <a:rPr lang="he-IL" sz="2000" dirty="0" smtClean="0"/>
              <a:t>תעלה על </a:t>
            </a:r>
            <a:r>
              <a:rPr lang="he-IL" sz="2000" dirty="0"/>
              <a:t>5 מעלות צלזיוס ויועברו לקבורה אחת לשבועיים לפחות לידי חברה </a:t>
            </a:r>
            <a:r>
              <a:rPr lang="he-IL" sz="2000" dirty="0" smtClean="0"/>
              <a:t>קדישא</a:t>
            </a:r>
            <a:r>
              <a:rPr lang="he-IL" sz="2000" dirty="0"/>
              <a:t>.</a:t>
            </a:r>
          </a:p>
        </p:txBody>
      </p:sp>
    </p:spTree>
    <p:extLst>
      <p:ext uri="{BB962C8B-B14F-4D97-AF65-F5344CB8AC3E}">
        <p14:creationId xmlns:p14="http://schemas.microsoft.com/office/powerpoint/2010/main" val="1332580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85378" y="116632"/>
            <a:ext cx="8229600" cy="1143000"/>
          </a:xfrm>
        </p:spPr>
        <p:txBody>
          <a:bodyPr/>
          <a:lstStyle/>
          <a:p>
            <a:r>
              <a:rPr lang="he-IL" dirty="0" smtClean="0"/>
              <a:t>מה אנחנו יכולים לעשות?</a:t>
            </a:r>
            <a:endParaRPr lang="he-IL" dirty="0"/>
          </a:p>
        </p:txBody>
      </p:sp>
      <p:sp>
        <p:nvSpPr>
          <p:cNvPr id="3" name="מציין מיקום תוכן 2"/>
          <p:cNvSpPr>
            <a:spLocks noGrp="1"/>
          </p:cNvSpPr>
          <p:nvPr>
            <p:ph idx="1"/>
          </p:nvPr>
        </p:nvSpPr>
        <p:spPr>
          <a:xfrm>
            <a:off x="4932040" y="1213469"/>
            <a:ext cx="3909120" cy="919387"/>
          </a:xfrm>
        </p:spPr>
        <p:txBody>
          <a:bodyPr/>
          <a:lstStyle/>
          <a:p>
            <a:r>
              <a:rPr lang="he-IL" dirty="0" smtClean="0"/>
              <a:t>להפחית צריכה של...</a:t>
            </a:r>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48577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907" y="1916832"/>
            <a:ext cx="299085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861048"/>
            <a:ext cx="31337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445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endParaRPr lang="he-IL" dirty="0" smtClean="0"/>
          </a:p>
          <a:p>
            <a:r>
              <a:rPr lang="he-IL" b="1" dirty="0"/>
              <a:t>הפחתה במקור </a:t>
            </a:r>
            <a:r>
              <a:rPr lang="en-US" b="1" dirty="0" smtClean="0"/>
              <a:t>Reduce</a:t>
            </a:r>
          </a:p>
          <a:p>
            <a:endParaRPr lang="he-IL" dirty="0" smtClean="0"/>
          </a:p>
          <a:p>
            <a:r>
              <a:rPr lang="he-IL" b="1" dirty="0"/>
              <a:t>שימוש חוזר </a:t>
            </a:r>
            <a:r>
              <a:rPr lang="en-US" b="1" dirty="0" smtClean="0"/>
              <a:t>Reuse</a:t>
            </a:r>
          </a:p>
          <a:p>
            <a:endParaRPr lang="he-IL" dirty="0" smtClean="0"/>
          </a:p>
          <a:p>
            <a:r>
              <a:rPr lang="he-IL" b="1" dirty="0" err="1"/>
              <a:t>מיחזור</a:t>
            </a:r>
            <a:r>
              <a:rPr lang="he-IL" b="1" dirty="0"/>
              <a:t> </a:t>
            </a:r>
            <a:r>
              <a:rPr lang="en-US" b="1" dirty="0" smtClean="0"/>
              <a:t>Recycle</a:t>
            </a:r>
          </a:p>
          <a:p>
            <a:endParaRPr lang="he-IL" dirty="0" smtClean="0"/>
          </a:p>
          <a:p>
            <a:r>
              <a:rPr lang="he-IL" b="1" dirty="0"/>
              <a:t>הטמנה ושריפה </a:t>
            </a:r>
            <a:r>
              <a:rPr lang="en-US" b="1" dirty="0" smtClean="0"/>
              <a:t>Recover</a:t>
            </a:r>
            <a:endParaRPr lang="he-IL" dirty="0" smtClean="0"/>
          </a:p>
        </p:txBody>
      </p:sp>
      <p:sp>
        <p:nvSpPr>
          <p:cNvPr id="4" name="כותרת 1"/>
          <p:cNvSpPr>
            <a:spLocks noGrp="1"/>
          </p:cNvSpPr>
          <p:nvPr>
            <p:ph type="title"/>
          </p:nvPr>
        </p:nvSpPr>
        <p:spPr/>
        <p:txBody>
          <a:bodyPr/>
          <a:lstStyle/>
          <a:p>
            <a:r>
              <a:rPr lang="he-IL" dirty="0" smtClean="0"/>
              <a:t>מה אנחנו יכולים לעשות?</a:t>
            </a:r>
            <a:endParaRPr lang="he-I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9434" y="4221088"/>
            <a:ext cx="756084" cy="64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057" y="3982892"/>
            <a:ext cx="1224136" cy="89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998" y="1556793"/>
            <a:ext cx="1212558" cy="102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4908" y="2771391"/>
            <a:ext cx="1750008" cy="124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897754"/>
            <a:ext cx="1872208" cy="108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328" y="1556792"/>
            <a:ext cx="1587019" cy="106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1680" y="4464461"/>
            <a:ext cx="1139150" cy="160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914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560" y="116632"/>
            <a:ext cx="8229600" cy="1143000"/>
          </a:xfrm>
        </p:spPr>
        <p:txBody>
          <a:bodyPr/>
          <a:lstStyle/>
          <a:p>
            <a:r>
              <a:rPr lang="he-IL" dirty="0" smtClean="0"/>
              <a:t>הטמנה</a:t>
            </a:r>
            <a:endParaRPr lang="he-IL" dirty="0"/>
          </a:p>
        </p:txBody>
      </p:sp>
      <p:sp>
        <p:nvSpPr>
          <p:cNvPr id="3" name="מציין מיקום תוכן 2"/>
          <p:cNvSpPr>
            <a:spLocks noGrp="1"/>
          </p:cNvSpPr>
          <p:nvPr>
            <p:ph idx="1"/>
          </p:nvPr>
        </p:nvSpPr>
        <p:spPr>
          <a:xfrm>
            <a:off x="5292080" y="980728"/>
            <a:ext cx="3610744" cy="4569371"/>
          </a:xfrm>
        </p:spPr>
        <p:txBody>
          <a:bodyPr>
            <a:normAutofit fontScale="92500" lnSpcReduction="10000"/>
          </a:bodyPr>
          <a:lstStyle/>
          <a:p>
            <a:r>
              <a:rPr lang="he-IL" sz="2800" dirty="0"/>
              <a:t>אתר המשמש </a:t>
            </a:r>
            <a:r>
              <a:rPr lang="he-IL" sz="2800" dirty="0" smtClean="0"/>
              <a:t>להטמנת</a:t>
            </a:r>
            <a:r>
              <a:rPr lang="en-US" sz="2800" dirty="0" smtClean="0"/>
              <a:t/>
            </a:r>
            <a:br>
              <a:rPr lang="en-US" sz="2800" dirty="0" smtClean="0"/>
            </a:br>
            <a:r>
              <a:rPr lang="he-IL" sz="2800" dirty="0" smtClean="0"/>
              <a:t>פסולת לאחר שסולקה</a:t>
            </a:r>
            <a:r>
              <a:rPr lang="en-US" sz="2800" dirty="0" smtClean="0"/>
              <a:t/>
            </a:r>
            <a:br>
              <a:rPr lang="en-US" sz="2800" dirty="0" smtClean="0"/>
            </a:br>
            <a:r>
              <a:rPr lang="he-IL" sz="2800" dirty="0" smtClean="0"/>
              <a:t>מהמקום שבו נוצרה.</a:t>
            </a:r>
          </a:p>
          <a:p>
            <a:r>
              <a:rPr lang="he-IL" sz="2800" dirty="0" smtClean="0"/>
              <a:t>פיזור </a:t>
            </a:r>
            <a:r>
              <a:rPr lang="he-IL" sz="2800" dirty="0"/>
              <a:t>הפסולת בשטח המטמנה, דחיסתו באמצעות מכבש </a:t>
            </a:r>
            <a:r>
              <a:rPr lang="he-IL" sz="2800" dirty="0" smtClean="0"/>
              <a:t>, וכיסוי </a:t>
            </a:r>
            <a:r>
              <a:rPr lang="he-IL" sz="2800" dirty="0"/>
              <a:t>בעפר. </a:t>
            </a:r>
            <a:endParaRPr lang="he-IL" sz="2800" dirty="0" smtClean="0"/>
          </a:p>
          <a:p>
            <a:r>
              <a:rPr lang="he-IL" sz="2800" dirty="0" smtClean="0"/>
              <a:t>לאחר </a:t>
            </a:r>
            <a:r>
              <a:rPr lang="he-IL" sz="2800" dirty="0"/>
              <a:t>מילוי המטמנה מבוצעות פעולות שיקום </a:t>
            </a:r>
            <a:r>
              <a:rPr lang="he-IL" sz="2800" dirty="0" smtClean="0"/>
              <a:t>הכוללות </a:t>
            </a:r>
            <a:r>
              <a:rPr lang="he-IL" sz="2800" dirty="0"/>
              <a:t>כיסוי בשכבת עפר עבה נטיעת </a:t>
            </a:r>
            <a:r>
              <a:rPr lang="en-US" sz="2800" dirty="0" smtClean="0"/>
              <a:t/>
            </a:r>
            <a:br>
              <a:rPr lang="en-US" sz="2800" dirty="0" smtClean="0"/>
            </a:br>
            <a:r>
              <a:rPr lang="he-IL" sz="2800" dirty="0" smtClean="0"/>
              <a:t>עצים </a:t>
            </a:r>
            <a:r>
              <a:rPr lang="he-IL" sz="2800" dirty="0"/>
              <a:t>ושתילים.</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4305070" cy="327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941168"/>
            <a:ext cx="58483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85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משנה 2"/>
          <p:cNvSpPr txBox="1">
            <a:spLocks/>
          </p:cNvSpPr>
          <p:nvPr/>
        </p:nvSpPr>
        <p:spPr>
          <a:xfrm>
            <a:off x="755576" y="2492896"/>
            <a:ext cx="7417701" cy="2736304"/>
          </a:xfrm>
          <a:prstGeom prst="rect">
            <a:avLst/>
          </a:prstGeom>
          <a:ln>
            <a:solidFill>
              <a:schemeClr val="tx1"/>
            </a:solidFill>
          </a:ln>
        </p:spPr>
        <p:txBody>
          <a:bodyPr vert="horz" lIns="91440" tIns="45720" rIns="91440" bIns="45720" rtlCol="1">
            <a:normAutofit fontScale="92500" lnSpcReduction="1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e-IL" dirty="0" smtClean="0"/>
              <a:t>מרכז לאיסוף פסולות- </a:t>
            </a:r>
          </a:p>
          <a:p>
            <a:pPr marL="0" indent="0" algn="ctr">
              <a:buNone/>
            </a:pPr>
            <a:r>
              <a:rPr lang="he-IL" dirty="0" smtClean="0"/>
              <a:t>מקום ייעודי בתחום המרכז הרפואי, </a:t>
            </a:r>
          </a:p>
          <a:p>
            <a:pPr marL="0" indent="0" algn="ctr">
              <a:buNone/>
            </a:pPr>
            <a:r>
              <a:rPr lang="he-IL" dirty="0" smtClean="0"/>
              <a:t>המיועד לריכוז פסולות,</a:t>
            </a:r>
          </a:p>
          <a:p>
            <a:pPr marL="0" indent="0" algn="ctr">
              <a:buNone/>
            </a:pPr>
            <a:r>
              <a:rPr lang="he-IL" dirty="0" smtClean="0"/>
              <a:t> לפני סילוקן </a:t>
            </a:r>
          </a:p>
          <a:p>
            <a:pPr marL="0" indent="0" algn="ctr">
              <a:buNone/>
            </a:pPr>
            <a:r>
              <a:rPr lang="he-IL" dirty="0" smtClean="0"/>
              <a:t>אל מחוץ למוסד.</a:t>
            </a:r>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611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rgbClr val="FF3300"/>
                </a:solidFill>
              </a:rPr>
              <a:t>מעקר גורס </a:t>
            </a:r>
            <a:r>
              <a:rPr lang="en-US" b="1" dirty="0" smtClean="0">
                <a:solidFill>
                  <a:srgbClr val="FF3300"/>
                </a:solidFill>
              </a:rPr>
              <a:t>ISS</a:t>
            </a:r>
            <a:r>
              <a:rPr lang="he-IL" b="1" dirty="0" smtClean="0">
                <a:solidFill>
                  <a:srgbClr val="FF3300"/>
                </a:solidFill>
              </a:rPr>
              <a:t>  </a:t>
            </a:r>
            <a:br>
              <a:rPr lang="he-IL" b="1" dirty="0" smtClean="0">
                <a:solidFill>
                  <a:srgbClr val="FF3300"/>
                </a:solidFill>
              </a:rPr>
            </a:br>
            <a:endParaRPr lang="he-IL" dirty="0"/>
          </a:p>
        </p:txBody>
      </p:sp>
      <p:sp>
        <p:nvSpPr>
          <p:cNvPr id="4" name="Rectangle 3"/>
          <p:cNvSpPr txBox="1">
            <a:spLocks noChangeArrowheads="1"/>
          </p:cNvSpPr>
          <p:nvPr/>
        </p:nvSpPr>
        <p:spPr>
          <a:xfrm>
            <a:off x="609600" y="908720"/>
            <a:ext cx="8229600"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he-IL" u="sng" dirty="0" smtClean="0"/>
              <a:t>השיטה:</a:t>
            </a:r>
          </a:p>
          <a:p>
            <a:pPr algn="ctr">
              <a:buFontTx/>
              <a:buNone/>
            </a:pPr>
            <a:r>
              <a:rPr lang="he-IL" dirty="0" smtClean="0"/>
              <a:t>   עיקור הפסולת הזיהומית בתוך דוד אטום בטמפרטורה של 134 מעלות צלזיוס למשך 5 דקות לפחות תוך כדי גריסה</a:t>
            </a:r>
          </a:p>
          <a:p>
            <a:pPr algn="ctr">
              <a:buFontTx/>
              <a:buNone/>
            </a:pPr>
            <a:r>
              <a:rPr lang="he-IL" dirty="0" smtClean="0"/>
              <a:t>   בתום תהליך של כ 25 דקות מתקבלת פסולת גרוסה ומעוקרת בנפח מצומצם של 1:10</a:t>
            </a:r>
            <a:endParaRPr lang="en-US" dirty="0"/>
          </a:p>
        </p:txBody>
      </p:sp>
      <p:pic>
        <p:nvPicPr>
          <p:cNvPr id="5" name="Picture 4"/>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a:xfrm>
            <a:off x="2054932" y="4482552"/>
            <a:ext cx="5338936" cy="19042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6330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091" y="3984239"/>
            <a:ext cx="31718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כותרת 1"/>
          <p:cNvSpPr txBox="1">
            <a:spLocks noGrp="1"/>
          </p:cNvSpPr>
          <p:nvPr>
            <p:ph type="title"/>
          </p:nvPr>
        </p:nvSpPr>
        <p:spPr>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dirty="0" smtClean="0">
                <a:latin typeface="+mn-lt"/>
                <a:ea typeface="+mn-ea"/>
                <a:cs typeface="+mn-cs"/>
              </a:rPr>
              <a:t>מתקן לטיפול בפסולת זיהומית </a:t>
            </a:r>
            <a:r>
              <a:rPr lang="he-IL" sz="3200" dirty="0">
                <a:latin typeface="+mn-lt"/>
                <a:ea typeface="+mn-ea"/>
                <a:cs typeface="+mn-cs"/>
              </a:rPr>
              <a:t>לצורך</a:t>
            </a:r>
            <a:r>
              <a:rPr lang="he-IL" sz="3200" dirty="0" smtClean="0">
                <a:latin typeface="+mn-lt"/>
                <a:ea typeface="+mn-ea"/>
                <a:cs typeface="+mn-cs"/>
              </a:rPr>
              <a:t> נטרולה מחיידקים מדבקים</a:t>
            </a:r>
            <a:endParaRPr lang="he-IL" sz="3200" dirty="0">
              <a:latin typeface="+mn-lt"/>
              <a:ea typeface="+mn-ea"/>
              <a:cs typeface="+mn-cs"/>
            </a:endParaRPr>
          </a:p>
        </p:txBody>
      </p:sp>
      <p:sp>
        <p:nvSpPr>
          <p:cNvPr id="4" name="מלבן 3"/>
          <p:cNvSpPr/>
          <p:nvPr/>
        </p:nvSpPr>
        <p:spPr>
          <a:xfrm>
            <a:off x="1584991" y="1621443"/>
            <a:ext cx="6046024" cy="923330"/>
          </a:xfrm>
          <a:prstGeom prst="rect">
            <a:avLst/>
          </a:prstGeom>
        </p:spPr>
        <p:txBody>
          <a:bodyPr wrap="square">
            <a:spAutoFit/>
          </a:bodyPr>
          <a:lstStyle/>
          <a:p>
            <a:pPr algn="ctr"/>
            <a:r>
              <a:rPr lang="he-IL" b="1" dirty="0" smtClean="0">
                <a:solidFill>
                  <a:srgbClr val="C00000"/>
                </a:solidFill>
              </a:rPr>
              <a:t>פועל </a:t>
            </a:r>
            <a:r>
              <a:rPr lang="he-IL" b="1" dirty="0">
                <a:solidFill>
                  <a:srgbClr val="C00000"/>
                </a:solidFill>
              </a:rPr>
              <a:t>באמצעות </a:t>
            </a:r>
            <a:r>
              <a:rPr lang="he-IL" b="1" dirty="0" smtClean="0">
                <a:solidFill>
                  <a:srgbClr val="C00000"/>
                </a:solidFill>
              </a:rPr>
              <a:t>קיטור, </a:t>
            </a:r>
            <a:r>
              <a:rPr lang="he-IL" b="1" dirty="0">
                <a:solidFill>
                  <a:srgbClr val="C00000"/>
                </a:solidFill>
              </a:rPr>
              <a:t>בטמפרטורה </a:t>
            </a:r>
            <a:r>
              <a:rPr lang="he-IL" b="1" dirty="0" smtClean="0">
                <a:solidFill>
                  <a:srgbClr val="C00000"/>
                </a:solidFill>
              </a:rPr>
              <a:t>של </a:t>
            </a:r>
            <a:r>
              <a:rPr lang="en-US" b="1" dirty="0" smtClean="0">
                <a:solidFill>
                  <a:srgbClr val="C00000"/>
                </a:solidFill>
                <a:latin typeface="Cambria"/>
              </a:rPr>
              <a:t> C</a:t>
            </a:r>
            <a:r>
              <a:rPr lang="he-IL" b="1" dirty="0" smtClean="0">
                <a:solidFill>
                  <a:srgbClr val="C00000"/>
                </a:solidFill>
              </a:rPr>
              <a:t>121</a:t>
            </a:r>
            <a:r>
              <a:rPr lang="he-IL" b="1" dirty="0" smtClean="0">
                <a:solidFill>
                  <a:srgbClr val="C00000"/>
                </a:solidFill>
                <a:latin typeface="Cambria"/>
              </a:rPr>
              <a:t>°</a:t>
            </a:r>
            <a:r>
              <a:rPr lang="he-IL" b="1" dirty="0" smtClean="0">
                <a:solidFill>
                  <a:srgbClr val="C00000"/>
                </a:solidFill>
              </a:rPr>
              <a:t> או </a:t>
            </a:r>
            <a:r>
              <a:rPr lang="en-US" b="1" dirty="0">
                <a:solidFill>
                  <a:srgbClr val="C00000"/>
                </a:solidFill>
                <a:latin typeface="Cambria"/>
              </a:rPr>
              <a:t> C</a:t>
            </a:r>
            <a:r>
              <a:rPr lang="he-IL" b="1" dirty="0" smtClean="0">
                <a:solidFill>
                  <a:srgbClr val="C00000"/>
                </a:solidFill>
              </a:rPr>
              <a:t>132</a:t>
            </a:r>
            <a:r>
              <a:rPr lang="he-IL" b="1" dirty="0" smtClean="0">
                <a:solidFill>
                  <a:srgbClr val="C00000"/>
                </a:solidFill>
                <a:latin typeface="Cambria"/>
              </a:rPr>
              <a:t>°</a:t>
            </a:r>
            <a:r>
              <a:rPr lang="he-IL" b="1" dirty="0" smtClean="0">
                <a:solidFill>
                  <a:srgbClr val="C00000"/>
                </a:solidFill>
              </a:rPr>
              <a:t> </a:t>
            </a:r>
            <a:r>
              <a:rPr lang="he-IL" b="1" dirty="0">
                <a:solidFill>
                  <a:srgbClr val="C00000"/>
                </a:solidFill>
              </a:rPr>
              <a:t>. שילוב של חום ולחות פועל בצורה היעילה ביותר להריגת נבגים </a:t>
            </a:r>
            <a:r>
              <a:rPr lang="he-IL" b="1" dirty="0" smtClean="0">
                <a:solidFill>
                  <a:srgbClr val="C00000"/>
                </a:solidFill>
              </a:rPr>
              <a:t>של חיידקים </a:t>
            </a:r>
            <a:r>
              <a:rPr lang="en-US" b="1" dirty="0" smtClean="0">
                <a:solidFill>
                  <a:srgbClr val="C00000"/>
                </a:solidFill>
              </a:rPr>
              <a:t>(spores</a:t>
            </a:r>
            <a:r>
              <a:rPr lang="en-US" b="1" dirty="0">
                <a:solidFill>
                  <a:srgbClr val="C00000"/>
                </a:solidFill>
              </a:rPr>
              <a:t>) </a:t>
            </a:r>
            <a:r>
              <a:rPr lang="he-IL" b="1" dirty="0" smtClean="0">
                <a:solidFill>
                  <a:srgbClr val="C00000"/>
                </a:solidFill>
              </a:rPr>
              <a:t>. </a:t>
            </a:r>
            <a:endParaRPr lang="he-IL" b="1" dirty="0">
              <a:solidFill>
                <a:srgbClr val="C00000"/>
              </a:solidFill>
            </a:endParaRPr>
          </a:p>
        </p:txBody>
      </p:sp>
      <p:sp>
        <p:nvSpPr>
          <p:cNvPr id="6" name="מלבן 5"/>
          <p:cNvSpPr/>
          <p:nvPr/>
        </p:nvSpPr>
        <p:spPr>
          <a:xfrm>
            <a:off x="1259632" y="2768552"/>
            <a:ext cx="6696744" cy="1200329"/>
          </a:xfrm>
          <a:prstGeom prst="rect">
            <a:avLst/>
          </a:prstGeom>
        </p:spPr>
        <p:txBody>
          <a:bodyPr wrap="square">
            <a:spAutoFit/>
          </a:bodyPr>
          <a:lstStyle/>
          <a:p>
            <a:pPr algn="ctr"/>
            <a:r>
              <a:rPr lang="he-IL" b="1" dirty="0"/>
              <a:t>הבדיקה הביולוגית - ע"י שימוש </a:t>
            </a:r>
            <a:r>
              <a:rPr lang="he-IL" b="1" dirty="0" smtClean="0"/>
              <a:t>בנבגים:</a:t>
            </a:r>
            <a:r>
              <a:rPr lang="en-US" b="1" dirty="0" smtClean="0"/>
              <a:t>Bacillus </a:t>
            </a:r>
            <a:r>
              <a:rPr lang="en-US" b="1" dirty="0" err="1" smtClean="0"/>
              <a:t>stearothermophilus</a:t>
            </a:r>
            <a:r>
              <a:rPr lang="en-US" b="1" dirty="0" smtClean="0"/>
              <a:t> </a:t>
            </a:r>
            <a:r>
              <a:rPr lang="he-IL" b="1" dirty="0"/>
              <a:t>חיידק בעל נבגים עמידים לחום, המסוגלים להישאר בחיים ב- </a:t>
            </a:r>
            <a:r>
              <a:rPr lang="en-US" b="1" dirty="0">
                <a:latin typeface="Cambria"/>
              </a:rPr>
              <a:t>C</a:t>
            </a:r>
            <a:r>
              <a:rPr lang="he-IL" b="1" dirty="0"/>
              <a:t>121</a:t>
            </a:r>
            <a:r>
              <a:rPr lang="he-IL" b="1" dirty="0">
                <a:latin typeface="Cambria"/>
              </a:rPr>
              <a:t>°</a:t>
            </a:r>
            <a:r>
              <a:rPr lang="he-IL" b="1" dirty="0" smtClean="0"/>
              <a:t> </a:t>
            </a:r>
            <a:r>
              <a:rPr lang="en-US" b="1" dirty="0" smtClean="0"/>
              <a:t/>
            </a:r>
            <a:br>
              <a:rPr lang="en-US" b="1" dirty="0" smtClean="0"/>
            </a:br>
            <a:r>
              <a:rPr lang="he-IL" b="1" dirty="0" smtClean="0"/>
              <a:t>במשך </a:t>
            </a:r>
            <a:r>
              <a:rPr lang="he-IL" b="1" dirty="0"/>
              <a:t>5 </a:t>
            </a:r>
            <a:r>
              <a:rPr lang="he-IL" b="1" dirty="0" smtClean="0"/>
              <a:t>דקות, אך מתים ב- </a:t>
            </a:r>
            <a:r>
              <a:rPr lang="en-US" b="1" dirty="0">
                <a:latin typeface="Cambria"/>
              </a:rPr>
              <a:t>C</a:t>
            </a:r>
            <a:r>
              <a:rPr lang="he-IL" b="1" dirty="0"/>
              <a:t>121</a:t>
            </a:r>
            <a:r>
              <a:rPr lang="he-IL" b="1" dirty="0">
                <a:latin typeface="Cambria"/>
              </a:rPr>
              <a:t>°</a:t>
            </a:r>
            <a:r>
              <a:rPr lang="he-IL" b="1" dirty="0" smtClean="0"/>
              <a:t> לאחר </a:t>
            </a:r>
            <a:r>
              <a:rPr lang="he-IL" b="1" dirty="0"/>
              <a:t>13 דקות. </a:t>
            </a:r>
            <a:r>
              <a:rPr lang="he-IL" dirty="0"/>
              <a:t/>
            </a:r>
            <a:br>
              <a:rPr lang="he-IL" dirty="0"/>
            </a:br>
            <a:endParaRPr lang="he-IL"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12" y="2768552"/>
            <a:ext cx="1135020" cy="1194445"/>
          </a:xfrm>
          <a:prstGeom prst="rect">
            <a:avLst/>
          </a:prstGeom>
          <a:ln/>
          <a:extLst/>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47" y="1558003"/>
            <a:ext cx="1174549" cy="1050211"/>
          </a:xfrm>
          <a:prstGeom prst="rect">
            <a:avLst/>
          </a:prstGeom>
          <a:ln>
            <a:headEnd/>
            <a:tailEnd/>
          </a:ln>
          <a:extLst/>
        </p:spPr>
        <p:style>
          <a:lnRef idx="2">
            <a:schemeClr val="dk1"/>
          </a:lnRef>
          <a:fillRef idx="1">
            <a:schemeClr val="lt1"/>
          </a:fillRef>
          <a:effectRef idx="0">
            <a:schemeClr val="dk1"/>
          </a:effectRef>
          <a:fontRef idx="minor">
            <a:schemeClr val="dk1"/>
          </a:fontRef>
        </p:style>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344" y="4284165"/>
            <a:ext cx="1112052" cy="1233068"/>
          </a:xfrm>
          <a:prstGeom prst="rect">
            <a:avLst/>
          </a:prstGeom>
          <a:ln>
            <a:headEnd/>
            <a:tailEnd/>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98956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6672"/>
            <a:ext cx="6076900" cy="574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186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756958"/>
            <a:ext cx="5703540" cy="429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611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8156"/>
            <a:ext cx="7560840" cy="647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521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780</TotalTime>
  <Words>666</Words>
  <Application>Microsoft Office PowerPoint</Application>
  <PresentationFormat>‫הצגה על המסך (4:3)</PresentationFormat>
  <Paragraphs>93</Paragraphs>
  <Slides>22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22</vt:i4>
      </vt:variant>
    </vt:vector>
  </HeadingPairs>
  <TitlesOfParts>
    <vt:vector size="27" baseType="lpstr">
      <vt:lpstr>Arial</vt:lpstr>
      <vt:lpstr>Calibri</vt:lpstr>
      <vt:lpstr>Cambria</vt:lpstr>
      <vt:lpstr>Times New Roman</vt:lpstr>
      <vt:lpstr>ערכת נושא Office</vt:lpstr>
      <vt:lpstr>הפסולת שלנו</vt:lpstr>
      <vt:lpstr>מצגת של PowerPoint</vt:lpstr>
      <vt:lpstr>הטמנה</vt:lpstr>
      <vt:lpstr>מצגת של PowerPoint</vt:lpstr>
      <vt:lpstr>מעקר גורס ISS   </vt:lpstr>
      <vt:lpstr>מתקן לטיפול בפסולת זיהומית לצורך נטרולה מחיידקים מדבקים</vt:lpstr>
      <vt:lpstr>מצגת של PowerPoint</vt:lpstr>
      <vt:lpstr>מצגת של PowerPoint</vt:lpstr>
      <vt:lpstr>מצגת של PowerPoint</vt:lpstr>
      <vt:lpstr>מצגת של PowerPoint</vt:lpstr>
      <vt:lpstr>סיפורה של אריזת מתכת- תאגיד המחזור תמיר</vt:lpstr>
      <vt:lpstr>מצגת של PowerPoint</vt:lpstr>
      <vt:lpstr>סוגי פסולות</vt:lpstr>
      <vt:lpstr>פסולת זיהומית</vt:lpstr>
      <vt:lpstr>מצגת של PowerPoint</vt:lpstr>
      <vt:lpstr>מצגת של PowerPoint</vt:lpstr>
      <vt:lpstr>פריטים חדים יש לשים במכל קטן מפלסטיק קשיח בעל פתח רחב עם מכסה מתאים.  יש להשליכו למכל פסולת זיהומית  כשהוא סגור, בהתמלא 75% מנפחו. </vt:lpstr>
      <vt:lpstr>מצגת של PowerPoint</vt:lpstr>
      <vt:lpstr>מצגת של PowerPoint</vt:lpstr>
      <vt:lpstr>מצגת של PowerPoint</vt:lpstr>
      <vt:lpstr>מה אנחנו יכולים לעשות?</vt:lpstr>
      <vt:lpstr>מה אנחנו יכולים לעשות?</vt:lpstr>
    </vt:vector>
  </TitlesOfParts>
  <Company>מרכז רפואי ברזילי</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לינור מני</dc:creator>
  <cp:lastModifiedBy>‏‏משתמש Windows</cp:lastModifiedBy>
  <cp:revision>70</cp:revision>
  <dcterms:created xsi:type="dcterms:W3CDTF">2015-06-11T12:35:39Z</dcterms:created>
  <dcterms:modified xsi:type="dcterms:W3CDTF">2020-01-22T09:36:45Z</dcterms:modified>
</cp:coreProperties>
</file>