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6" r:id="rId8"/>
    <p:sldId id="262" r:id="rId9"/>
    <p:sldId id="263" r:id="rId10"/>
    <p:sldId id="264" r:id="rId11"/>
    <p:sldId id="265" r:id="rId1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391" autoAdjust="0"/>
  </p:normalViewPr>
  <p:slideViewPr>
    <p:cSldViewPr>
      <p:cViewPr>
        <p:scale>
          <a:sx n="73" d="100"/>
          <a:sy n="73" d="100"/>
        </p:scale>
        <p:origin x="-12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שולש שווה שוקיים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540544" y="776288"/>
            <a:ext cx="8062912" cy="1470025"/>
          </a:xfrm>
        </p:spPr>
        <p:txBody>
          <a:bodyPr anchor="b">
            <a:normAutofit/>
          </a:bodyPr>
          <a:lstStyle>
            <a:lvl1pPr algn="r">
              <a:defRPr sz="4400"/>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a:xfrm>
            <a:off x="1371600" y="6012656"/>
            <a:ext cx="5791200" cy="365125"/>
          </a:xfrm>
        </p:spPr>
        <p:txBody>
          <a:bodyPr tIns="0" bIns="0" anchor="t"/>
          <a:lstStyle>
            <a:lvl1pPr algn="r">
              <a:defRPr sz="1000"/>
            </a:lvl1pPr>
          </a:lstStyle>
          <a:p>
            <a:fld id="{C3976A77-4656-42F8-B1FC-B10E966F1D1D}" type="datetimeFigureOut">
              <a:rPr lang="he-IL" smtClean="0"/>
              <a:t>ט'/אדר ב/תשע"ו</a:t>
            </a:fld>
            <a:endParaRPr lang="he-IL"/>
          </a:p>
        </p:txBody>
      </p:sp>
      <p:sp>
        <p:nvSpPr>
          <p:cNvPr id="17" name="מציין מיקום של כותרת תחתונה 16"/>
          <p:cNvSpPr>
            <a:spLocks noGrp="1"/>
          </p:cNvSpPr>
          <p:nvPr>
            <p:ph type="ftr" sz="quarter" idx="11"/>
          </p:nvPr>
        </p:nvSpPr>
        <p:spPr>
          <a:xfrm>
            <a:off x="1371600" y="5650704"/>
            <a:ext cx="5791200" cy="365125"/>
          </a:xfrm>
        </p:spPr>
        <p:txBody>
          <a:bodyPr tIns="0" bIns="0" anchor="b"/>
          <a:lstStyle>
            <a:lvl1pPr algn="r">
              <a:defRPr sz="1100"/>
            </a:lvl1pPr>
          </a:lstStyle>
          <a:p>
            <a:endParaRPr lang="he-IL"/>
          </a:p>
        </p:txBody>
      </p:sp>
      <p:sp>
        <p:nvSpPr>
          <p:cNvPr id="29" name="מציין מיקום של מספר שקופית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F26956C-0BF9-46A4-9A58-3E631AEEA99C}"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C3976A77-4656-42F8-B1FC-B10E966F1D1D}" type="datetimeFigureOut">
              <a:rPr lang="he-IL" smtClean="0"/>
              <a:t>ט'/אדר 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26956C-0BF9-46A4-9A58-3E631AEEA99C}"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781800" y="381000"/>
            <a:ext cx="1905000" cy="5486400"/>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381000"/>
            <a:ext cx="6248400" cy="5486400"/>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C3976A77-4656-42F8-B1FC-B10E966F1D1D}" type="datetimeFigureOut">
              <a:rPr lang="he-IL" smtClean="0"/>
              <a:t>ט'/אדר 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26956C-0BF9-46A4-9A58-3E631AEEA99C}"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67494"/>
            <a:ext cx="8229600" cy="1399032"/>
          </a:xfrm>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a:xfrm>
            <a:off x="457200" y="1882808"/>
            <a:ext cx="8229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4791456" y="6480048"/>
            <a:ext cx="2133600" cy="301752"/>
          </a:xfrm>
        </p:spPr>
        <p:txBody>
          <a:bodyPr/>
          <a:lstStyle/>
          <a:p>
            <a:fld id="{C3976A77-4656-42F8-B1FC-B10E966F1D1D}" type="datetimeFigureOut">
              <a:rPr lang="he-IL" smtClean="0"/>
              <a:t>ט'/אדר ב/תשע"ו</a:t>
            </a:fld>
            <a:endParaRPr lang="he-IL"/>
          </a:p>
        </p:txBody>
      </p:sp>
      <p:sp>
        <p:nvSpPr>
          <p:cNvPr id="5" name="מציין מיקום של כותרת תחתונה 4"/>
          <p:cNvSpPr>
            <a:spLocks noGrp="1"/>
          </p:cNvSpPr>
          <p:nvPr>
            <p:ph type="ftr" sz="quarter" idx="11"/>
          </p:nvPr>
        </p:nvSpPr>
        <p:spPr>
          <a:xfrm>
            <a:off x="457200" y="6480969"/>
            <a:ext cx="4260056" cy="300831"/>
          </a:xfrm>
        </p:spPr>
        <p:txBody>
          <a:bodyPr/>
          <a:lstStyle/>
          <a:p>
            <a:endParaRPr lang="he-IL"/>
          </a:p>
        </p:txBody>
      </p:sp>
      <p:sp>
        <p:nvSpPr>
          <p:cNvPr id="6" name="מציין מיקום של מספר שקופית 5"/>
          <p:cNvSpPr>
            <a:spLocks noGrp="1"/>
          </p:cNvSpPr>
          <p:nvPr>
            <p:ph type="sldNum" sz="quarter" idx="12"/>
          </p:nvPr>
        </p:nvSpPr>
        <p:spPr/>
        <p:txBody>
          <a:bodyPr/>
          <a:lstStyle/>
          <a:p>
            <a:fld id="{7F26956C-0BF9-46A4-9A58-3E631AEEA99C}"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9" name="משולש ישר-זווית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משולש שווה שוקיים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מציין מיקום של תאריך 3"/>
          <p:cNvSpPr>
            <a:spLocks noGrp="1"/>
          </p:cNvSpPr>
          <p:nvPr>
            <p:ph type="dt" sz="half" idx="10"/>
          </p:nvPr>
        </p:nvSpPr>
        <p:spPr>
          <a:xfrm>
            <a:off x="6955632" y="6477000"/>
            <a:ext cx="2133600" cy="304800"/>
          </a:xfrm>
        </p:spPr>
        <p:txBody>
          <a:bodyPr/>
          <a:lstStyle/>
          <a:p>
            <a:fld id="{C3976A77-4656-42F8-B1FC-B10E966F1D1D}" type="datetimeFigureOut">
              <a:rPr lang="he-IL" smtClean="0"/>
              <a:t>ט'/אדר ב/תשע"ו</a:t>
            </a:fld>
            <a:endParaRPr lang="he-IL"/>
          </a:p>
        </p:txBody>
      </p:sp>
      <p:sp>
        <p:nvSpPr>
          <p:cNvPr id="5" name="מציין מיקום של כותרת תחתונה 4"/>
          <p:cNvSpPr>
            <a:spLocks noGrp="1"/>
          </p:cNvSpPr>
          <p:nvPr>
            <p:ph type="ftr" sz="quarter" idx="11"/>
          </p:nvPr>
        </p:nvSpPr>
        <p:spPr>
          <a:xfrm>
            <a:off x="2619376" y="6480969"/>
            <a:ext cx="4260056" cy="300831"/>
          </a:xfrm>
        </p:spPr>
        <p:txBody>
          <a:bodyPr/>
          <a:lstStyle/>
          <a:p>
            <a:endParaRPr lang="he-IL"/>
          </a:p>
        </p:txBody>
      </p:sp>
      <p:sp>
        <p:nvSpPr>
          <p:cNvPr id="6" name="מציין מיקום של מספר שקופית 5"/>
          <p:cNvSpPr>
            <a:spLocks noGrp="1"/>
          </p:cNvSpPr>
          <p:nvPr>
            <p:ph type="sldNum" sz="quarter" idx="12"/>
          </p:nvPr>
        </p:nvSpPr>
        <p:spPr>
          <a:xfrm>
            <a:off x="8451056" y="809624"/>
            <a:ext cx="502920" cy="300831"/>
          </a:xfrm>
        </p:spPr>
        <p:txBody>
          <a:bodyPr/>
          <a:lstStyle/>
          <a:p>
            <a:fld id="{7F26956C-0BF9-46A4-9A58-3E631AEEA99C}" type="slidenum">
              <a:rPr lang="he-IL" smtClean="0"/>
              <a:t>‹#›</a:t>
            </a:fld>
            <a:endParaRPr lang="he-IL"/>
          </a:p>
        </p:txBody>
      </p:sp>
      <p:cxnSp>
        <p:nvCxnSpPr>
          <p:cNvPr id="11" name="מחבר ישר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מחבר ישר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כותרת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marL="0" algn="l">
              <a:defRPr/>
            </a:lvl1p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4791456" y="6480969"/>
            <a:ext cx="2133600" cy="301752"/>
          </a:xfrm>
        </p:spPr>
        <p:txBody>
          <a:bodyPr/>
          <a:lstStyle/>
          <a:p>
            <a:fld id="{C3976A77-4656-42F8-B1FC-B10E966F1D1D}" type="datetimeFigureOut">
              <a:rPr lang="he-IL" smtClean="0"/>
              <a:t>ט'/אדר ב/תשע"ו</a:t>
            </a:fld>
            <a:endParaRPr lang="he-IL"/>
          </a:p>
        </p:txBody>
      </p:sp>
      <p:sp>
        <p:nvSpPr>
          <p:cNvPr id="6" name="מציין מיקום של כותרת תחתונה 5"/>
          <p:cNvSpPr>
            <a:spLocks noGrp="1"/>
          </p:cNvSpPr>
          <p:nvPr>
            <p:ph type="ftr" sz="quarter" idx="11"/>
          </p:nvPr>
        </p:nvSpPr>
        <p:spPr>
          <a:xfrm>
            <a:off x="457200" y="6480969"/>
            <a:ext cx="4260056" cy="301752"/>
          </a:xfrm>
        </p:spPr>
        <p:txBody>
          <a:bodyPr/>
          <a:lstStyle/>
          <a:p>
            <a:endParaRPr lang="he-IL"/>
          </a:p>
        </p:txBody>
      </p:sp>
      <p:sp>
        <p:nvSpPr>
          <p:cNvPr id="7" name="מציין מיקום של מספר שקופית 6"/>
          <p:cNvSpPr>
            <a:spLocks noGrp="1"/>
          </p:cNvSpPr>
          <p:nvPr>
            <p:ph type="sldNum" sz="quarter" idx="12"/>
          </p:nvPr>
        </p:nvSpPr>
        <p:spPr>
          <a:xfrm>
            <a:off x="7589520" y="6480969"/>
            <a:ext cx="502920" cy="301752"/>
          </a:xfrm>
        </p:spPr>
        <p:txBody>
          <a:bodyPr/>
          <a:lstStyle/>
          <a:p>
            <a:fld id="{7F26956C-0BF9-46A4-9A58-3E631AEEA99C}"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a:xfrm>
            <a:off x="4791456" y="6480969"/>
            <a:ext cx="2130552" cy="301752"/>
          </a:xfrm>
        </p:spPr>
        <p:txBody>
          <a:bodyPr/>
          <a:lstStyle/>
          <a:p>
            <a:fld id="{C3976A77-4656-42F8-B1FC-B10E966F1D1D}" type="datetimeFigureOut">
              <a:rPr lang="he-IL" smtClean="0"/>
              <a:t>ט'/אדר ב/תשע"ו</a:t>
            </a:fld>
            <a:endParaRPr lang="he-IL"/>
          </a:p>
        </p:txBody>
      </p:sp>
      <p:sp>
        <p:nvSpPr>
          <p:cNvPr id="8" name="מציין מיקום של כותרת תחתונה 7"/>
          <p:cNvSpPr>
            <a:spLocks noGrp="1"/>
          </p:cNvSpPr>
          <p:nvPr>
            <p:ph type="ftr" sz="quarter" idx="11"/>
          </p:nvPr>
        </p:nvSpPr>
        <p:spPr>
          <a:xfrm>
            <a:off x="457200" y="6480969"/>
            <a:ext cx="4261104" cy="301752"/>
          </a:xfrm>
        </p:spPr>
        <p:txBody>
          <a:bodyPr/>
          <a:lstStyle/>
          <a:p>
            <a:endParaRPr lang="he-IL"/>
          </a:p>
        </p:txBody>
      </p:sp>
      <p:sp>
        <p:nvSpPr>
          <p:cNvPr id="9" name="מציין מיקום של מספר שקופית 8"/>
          <p:cNvSpPr>
            <a:spLocks noGrp="1"/>
          </p:cNvSpPr>
          <p:nvPr>
            <p:ph type="sldNum" sz="quarter" idx="12"/>
          </p:nvPr>
        </p:nvSpPr>
        <p:spPr>
          <a:xfrm>
            <a:off x="7589520" y="6483096"/>
            <a:ext cx="502920" cy="301752"/>
          </a:xfrm>
        </p:spPr>
        <p:txBody>
          <a:bodyPr/>
          <a:lstStyle>
            <a:lvl1pPr algn="ctr">
              <a:defRPr/>
            </a:lvl1pPr>
          </a:lstStyle>
          <a:p>
            <a:fld id="{7F26956C-0BF9-46A4-9A58-3E631AEEA99C}"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b="0"/>
            </a:lvl1p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C3976A77-4656-42F8-B1FC-B10E966F1D1D}" type="datetimeFigureOut">
              <a:rPr lang="he-IL" smtClean="0"/>
              <a:t>ט'/אדר ב/תשע"ו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F26956C-0BF9-46A4-9A58-3E631AEEA99C}"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4791456" y="6480969"/>
            <a:ext cx="2133600" cy="301752"/>
          </a:xfrm>
        </p:spPr>
        <p:txBody>
          <a:bodyPr/>
          <a:lstStyle/>
          <a:p>
            <a:fld id="{C3976A77-4656-42F8-B1FC-B10E966F1D1D}" type="datetimeFigureOut">
              <a:rPr lang="he-IL" smtClean="0"/>
              <a:t>ט'/אדר ב/תשע"ו</a:t>
            </a:fld>
            <a:endParaRPr lang="he-IL"/>
          </a:p>
        </p:txBody>
      </p:sp>
      <p:sp>
        <p:nvSpPr>
          <p:cNvPr id="3" name="מציין מיקום של כותרת תחתונה 2"/>
          <p:cNvSpPr>
            <a:spLocks noGrp="1"/>
          </p:cNvSpPr>
          <p:nvPr>
            <p:ph type="ftr" sz="quarter" idx="11"/>
          </p:nvPr>
        </p:nvSpPr>
        <p:spPr>
          <a:xfrm>
            <a:off x="457200" y="6481890"/>
            <a:ext cx="4260056" cy="300831"/>
          </a:xfrm>
        </p:spPr>
        <p:txBody>
          <a:bodyPr/>
          <a:lstStyle/>
          <a:p>
            <a:endParaRPr lang="he-IL"/>
          </a:p>
        </p:txBody>
      </p:sp>
      <p:sp>
        <p:nvSpPr>
          <p:cNvPr id="4" name="מציין מיקום של מספר שקופית 3"/>
          <p:cNvSpPr>
            <a:spLocks noGrp="1"/>
          </p:cNvSpPr>
          <p:nvPr>
            <p:ph type="sldNum" sz="quarter" idx="12"/>
          </p:nvPr>
        </p:nvSpPr>
        <p:spPr>
          <a:xfrm>
            <a:off x="7589520" y="6480969"/>
            <a:ext cx="502920" cy="301752"/>
          </a:xfrm>
        </p:spPr>
        <p:txBody>
          <a:bodyPr/>
          <a:lstStyle/>
          <a:p>
            <a:fld id="{7F26956C-0BF9-46A4-9A58-3E631AEEA99C}"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278976" y="6556248"/>
            <a:ext cx="2133600" cy="301752"/>
          </a:xfrm>
        </p:spPr>
        <p:txBody>
          <a:bodyPr/>
          <a:lstStyle>
            <a:lvl1pPr>
              <a:defRPr sz="900"/>
            </a:lvl1pPr>
          </a:lstStyle>
          <a:p>
            <a:fld id="{C3976A77-4656-42F8-B1FC-B10E966F1D1D}" type="datetimeFigureOut">
              <a:rPr lang="he-IL" smtClean="0"/>
              <a:t>ט'/אדר ב/תשע"ו</a:t>
            </a:fld>
            <a:endParaRPr lang="he-IL"/>
          </a:p>
        </p:txBody>
      </p:sp>
      <p:sp>
        <p:nvSpPr>
          <p:cNvPr id="6" name="מציין מיקום של כותרת תחתונה 5"/>
          <p:cNvSpPr>
            <a:spLocks noGrp="1"/>
          </p:cNvSpPr>
          <p:nvPr>
            <p:ph type="ftr" sz="quarter" idx="11"/>
          </p:nvPr>
        </p:nvSpPr>
        <p:spPr>
          <a:xfrm>
            <a:off x="1135856" y="6556248"/>
            <a:ext cx="5143120" cy="301752"/>
          </a:xfrm>
        </p:spPr>
        <p:txBody>
          <a:bodyPr/>
          <a:lstStyle>
            <a:lvl1pPr>
              <a:defRPr sz="900"/>
            </a:lvl1pPr>
          </a:lstStyle>
          <a:p>
            <a:endParaRPr lang="he-IL"/>
          </a:p>
        </p:txBody>
      </p:sp>
      <p:sp>
        <p:nvSpPr>
          <p:cNvPr id="7" name="מציין מיקום של מספר שקופית 6"/>
          <p:cNvSpPr>
            <a:spLocks noGrp="1"/>
          </p:cNvSpPr>
          <p:nvPr>
            <p:ph type="sldNum" sz="quarter" idx="12"/>
          </p:nvPr>
        </p:nvSpPr>
        <p:spPr>
          <a:xfrm>
            <a:off x="8410576" y="6556248"/>
            <a:ext cx="502920" cy="301752"/>
          </a:xfrm>
        </p:spPr>
        <p:txBody>
          <a:bodyPr/>
          <a:lstStyle>
            <a:lvl1pPr>
              <a:defRPr sz="900"/>
            </a:lvl1pPr>
          </a:lstStyle>
          <a:p>
            <a:fld id="{7F26956C-0BF9-46A4-9A58-3E631AEEA99C}"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108192" y="6556248"/>
            <a:ext cx="2103120" cy="301752"/>
          </a:xfrm>
        </p:spPr>
        <p:txBody>
          <a:bodyPr/>
          <a:lstStyle>
            <a:lvl1pPr>
              <a:defRPr sz="900"/>
            </a:lvl1pPr>
          </a:lstStyle>
          <a:p>
            <a:fld id="{C3976A77-4656-42F8-B1FC-B10E966F1D1D}" type="datetimeFigureOut">
              <a:rPr lang="he-IL" smtClean="0"/>
              <a:t>ט'/אדר ב/תשע"ו</a:t>
            </a:fld>
            <a:endParaRPr lang="he-IL"/>
          </a:p>
        </p:txBody>
      </p:sp>
      <p:sp>
        <p:nvSpPr>
          <p:cNvPr id="6" name="מציין מיקום של כותרת תחתונה 5"/>
          <p:cNvSpPr>
            <a:spLocks noGrp="1"/>
          </p:cNvSpPr>
          <p:nvPr>
            <p:ph type="ftr" sz="quarter" idx="11"/>
          </p:nvPr>
        </p:nvSpPr>
        <p:spPr>
          <a:xfrm>
            <a:off x="1170432" y="6557169"/>
            <a:ext cx="4948072" cy="301752"/>
          </a:xfrm>
        </p:spPr>
        <p:txBody>
          <a:bodyPr/>
          <a:lstStyle>
            <a:lvl1pPr>
              <a:defRPr sz="900"/>
            </a:lvl1pPr>
          </a:lstStyle>
          <a:p>
            <a:endParaRPr lang="he-IL"/>
          </a:p>
        </p:txBody>
      </p:sp>
      <p:sp>
        <p:nvSpPr>
          <p:cNvPr id="7" name="מציין מיקום של מספר שקופית 6"/>
          <p:cNvSpPr>
            <a:spLocks noGrp="1"/>
          </p:cNvSpPr>
          <p:nvPr>
            <p:ph type="sldNum" sz="quarter" idx="12"/>
          </p:nvPr>
        </p:nvSpPr>
        <p:spPr>
          <a:xfrm>
            <a:off x="8217192" y="6556248"/>
            <a:ext cx="365760" cy="301752"/>
          </a:xfrm>
        </p:spPr>
        <p:txBody>
          <a:bodyPr/>
          <a:lstStyle>
            <a:lvl1pPr algn="ctr">
              <a:defRPr sz="900"/>
            </a:lvl1pPr>
          </a:lstStyle>
          <a:p>
            <a:fld id="{7F26956C-0BF9-46A4-9A58-3E631AEEA99C}"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משולש ישר-זווית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מחבר ישר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מחבר ישר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מציין מיקום של כותרת 21"/>
          <p:cNvSpPr>
            <a:spLocks noGrp="1"/>
          </p:cNvSpPr>
          <p:nvPr>
            <p:ph type="title"/>
          </p:nvPr>
        </p:nvSpPr>
        <p:spPr>
          <a:xfrm>
            <a:off x="457200" y="267494"/>
            <a:ext cx="8229600" cy="1399032"/>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3976A77-4656-42F8-B1FC-B10E966F1D1D}" type="datetimeFigureOut">
              <a:rPr lang="he-IL" smtClean="0"/>
              <a:t>ט'/אדר ב/תשע"ו</a:t>
            </a:fld>
            <a:endParaRPr lang="he-IL"/>
          </a:p>
        </p:txBody>
      </p:sp>
      <p:sp>
        <p:nvSpPr>
          <p:cNvPr id="3" name="מציין מיקום של כותרת תחתונה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he-IL"/>
          </a:p>
        </p:txBody>
      </p:sp>
      <p:sp>
        <p:nvSpPr>
          <p:cNvPr id="23" name="מציין מיקום של מספר שקופית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F26956C-0BF9-46A4-9A58-3E631AEEA99C}" type="slidenum">
              <a:rPr lang="he-IL" smtClean="0"/>
              <a:t>‹#›</a:t>
            </a:fld>
            <a:endParaRPr lang="he-I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he.wikipedia.org/wiki/%D7%9B%D7%A0%D7%A8%D7%AA" TargetMode="External"/><Relationship Id="rId3" Type="http://schemas.openxmlformats.org/officeDocument/2006/relationships/hyperlink" Target="https://he.wikipedia.org/wiki/%D7%A8%D7%9E%D7%94_(%D7%92%D7%90%D7%95%D7%92%D7%A8%D7%A4%D7%99%D7%94)" TargetMode="External"/><Relationship Id="rId7" Type="http://schemas.openxmlformats.org/officeDocument/2006/relationships/hyperlink" Target="https://he.wikipedia.org/wiki/%D7%94%D7%97%D7%A8%D7%9E%D7%95%D7%9F"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he.wikipedia.org/wiki/%D7%94%D7%A8" TargetMode="External"/><Relationship Id="rId5" Type="http://schemas.openxmlformats.org/officeDocument/2006/relationships/hyperlink" Target="https://he.wikipedia.org/wiki/%D7%94%D7%99%D7%A8%D7%9E%D7%95%D7%9A" TargetMode="External"/><Relationship Id="rId10" Type="http://schemas.openxmlformats.org/officeDocument/2006/relationships/hyperlink" Target="https://he.wikipedia.org/wiki/%D7%97%D7%95%D7%A8%D7%9F" TargetMode="External"/><Relationship Id="rId4" Type="http://schemas.openxmlformats.org/officeDocument/2006/relationships/hyperlink" Target="https://he.wikipedia.org/wiki/%D7%A0%D7%94%D7%A8" TargetMode="External"/><Relationship Id="rId9" Type="http://schemas.openxmlformats.org/officeDocument/2006/relationships/hyperlink" Target="https://he.wikipedia.org/wiki/%D7%A2%D7%9E%D7%A7_%D7%94%D7%97%D7%95%D7%9C%D7%9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W65hBGgz_Ac"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603448"/>
            <a:ext cx="10849207" cy="8136904"/>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3995936" y="764704"/>
            <a:ext cx="1757212"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הגולן</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1331640" y="4653136"/>
            <a:ext cx="3744416" cy="1200329"/>
          </a:xfrm>
          <a:prstGeom prst="rect">
            <a:avLst/>
          </a:prstGeom>
          <a:noFill/>
        </p:spPr>
        <p:txBody>
          <a:bodyPr wrap="square" rtlCol="1">
            <a:spAutoFit/>
          </a:bodyPr>
          <a:lstStyle/>
          <a:p>
            <a:r>
              <a:rPr lang="he-IL" b="1" i="1" u="sng" dirty="0" smtClean="0">
                <a:solidFill>
                  <a:schemeClr val="bg1"/>
                </a:solidFill>
              </a:rPr>
              <a:t>מגישות: אגם וקסם</a:t>
            </a:r>
          </a:p>
          <a:p>
            <a:r>
              <a:rPr lang="he-IL" b="1" i="1" u="sng" dirty="0" smtClean="0">
                <a:solidFill>
                  <a:schemeClr val="bg1"/>
                </a:solidFill>
              </a:rPr>
              <a:t>כיתה: ז5</a:t>
            </a:r>
          </a:p>
          <a:p>
            <a:r>
              <a:rPr lang="he-IL" b="1" i="1" u="sng" dirty="0" smtClean="0">
                <a:solidFill>
                  <a:schemeClr val="bg1"/>
                </a:solidFill>
              </a:rPr>
              <a:t>מורה: רינת כהן</a:t>
            </a:r>
          </a:p>
          <a:p>
            <a:r>
              <a:rPr lang="he-IL" b="1" i="1" u="sng" dirty="0" smtClean="0">
                <a:solidFill>
                  <a:schemeClr val="bg1"/>
                </a:solidFill>
              </a:rPr>
              <a:t>תאריך הגשה:4.2.2016</a:t>
            </a:r>
          </a:p>
        </p:txBody>
      </p:sp>
    </p:spTree>
    <p:extLst>
      <p:ext uri="{BB962C8B-B14F-4D97-AF65-F5344CB8AC3E}">
        <p14:creationId xmlns:p14="http://schemas.microsoft.com/office/powerpoint/2010/main" val="3358942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5" y="0"/>
            <a:ext cx="10273143" cy="7704856"/>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2483768" y="548680"/>
            <a:ext cx="5016118"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התיישבות בגולן</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323528" y="2204864"/>
            <a:ext cx="7920880" cy="2585323"/>
          </a:xfrm>
          <a:prstGeom prst="rect">
            <a:avLst/>
          </a:prstGeom>
          <a:noFill/>
        </p:spPr>
        <p:txBody>
          <a:bodyPr wrap="square" rtlCol="1">
            <a:spAutoFit/>
          </a:bodyPr>
          <a:lstStyle/>
          <a:p>
            <a:r>
              <a:rPr lang="he-IL" b="1" dirty="0" smtClean="0">
                <a:solidFill>
                  <a:schemeClr val="bg1"/>
                </a:solidFill>
              </a:rPr>
              <a:t>מושב נטור שבגולן: נטור הוא מושב הנמצא בדרום רמת הגולן </a:t>
            </a:r>
          </a:p>
          <a:p>
            <a:r>
              <a:rPr lang="he-IL" b="1" dirty="0" smtClean="0">
                <a:solidFill>
                  <a:schemeClr val="bg1"/>
                </a:solidFill>
              </a:rPr>
              <a:t>נטור היה קיבוץ התיישבותי של תנועת הקיבוץ הארצי ובתחילת ינואר 2008 </a:t>
            </a:r>
          </a:p>
          <a:p>
            <a:r>
              <a:rPr lang="he-IL" b="1" dirty="0" smtClean="0">
                <a:solidFill>
                  <a:schemeClr val="bg1"/>
                </a:solidFill>
              </a:rPr>
              <a:t>עבר שינוי והפך למושב.</a:t>
            </a:r>
          </a:p>
          <a:p>
            <a:r>
              <a:rPr lang="he-IL" b="1" dirty="0" smtClean="0">
                <a:solidFill>
                  <a:schemeClr val="bg1"/>
                </a:solidFill>
              </a:rPr>
              <a:t>מרוק שמו של הישוב בא משמה הערבי של הגבעה</a:t>
            </a:r>
          </a:p>
          <a:p>
            <a:r>
              <a:rPr lang="he-IL" b="1" dirty="0" smtClean="0">
                <a:solidFill>
                  <a:schemeClr val="bg1"/>
                </a:solidFill>
              </a:rPr>
              <a:t>הישוב נמצא על הרמה שבדרומה של רמת הגולן </a:t>
            </a:r>
          </a:p>
          <a:p>
            <a:r>
              <a:rPr lang="he-IL" b="1" dirty="0" smtClean="0">
                <a:solidFill>
                  <a:schemeClr val="bg1"/>
                </a:solidFill>
              </a:rPr>
              <a:t>כ-5 </a:t>
            </a:r>
            <a:r>
              <a:rPr lang="he-IL" b="1" dirty="0" err="1" smtClean="0">
                <a:solidFill>
                  <a:schemeClr val="bg1"/>
                </a:solidFill>
              </a:rPr>
              <a:t>כילומטרים</a:t>
            </a:r>
            <a:r>
              <a:rPr lang="he-IL" b="1" dirty="0" smtClean="0">
                <a:solidFill>
                  <a:schemeClr val="bg1"/>
                </a:solidFill>
              </a:rPr>
              <a:t> מערבה לרמת מגשימים ובקרבת נחל סמך</a:t>
            </a:r>
          </a:p>
          <a:p>
            <a:r>
              <a:rPr lang="he-IL" b="1" dirty="0" smtClean="0">
                <a:solidFill>
                  <a:schemeClr val="bg1"/>
                </a:solidFill>
              </a:rPr>
              <a:t>ליד צומת הכניסה למושב נמצאת חורשה של עציי אקליפטוס הכוללת חניון </a:t>
            </a:r>
          </a:p>
          <a:p>
            <a:r>
              <a:rPr lang="he-IL" b="1" dirty="0" smtClean="0">
                <a:solidFill>
                  <a:schemeClr val="bg1"/>
                </a:solidFill>
              </a:rPr>
              <a:t>למטיילים שנקרא חניון </a:t>
            </a:r>
            <a:r>
              <a:rPr lang="he-IL" b="1" dirty="0" err="1" smtClean="0">
                <a:solidFill>
                  <a:schemeClr val="bg1"/>
                </a:solidFill>
              </a:rPr>
              <a:t>בו"גריה</a:t>
            </a:r>
            <a:r>
              <a:rPr lang="he-IL" b="1" dirty="0" smtClean="0">
                <a:solidFill>
                  <a:schemeClr val="bg1"/>
                </a:solidFill>
              </a:rPr>
              <a:t>.</a:t>
            </a:r>
          </a:p>
          <a:p>
            <a:r>
              <a:rPr lang="he-IL" b="1" dirty="0" smtClean="0">
                <a:solidFill>
                  <a:schemeClr val="bg1"/>
                </a:solidFill>
              </a:rPr>
              <a:t>בחורץ אפשר לראות ש שלוליות חורף.</a:t>
            </a:r>
          </a:p>
        </p:txBody>
      </p:sp>
    </p:spTree>
    <p:extLst>
      <p:ext uri="{BB962C8B-B14F-4D97-AF65-F5344CB8AC3E}">
        <p14:creationId xmlns:p14="http://schemas.microsoft.com/office/powerpoint/2010/main" val="1743064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5" y="0"/>
            <a:ext cx="10273143" cy="7704856"/>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2429258" y="404664"/>
            <a:ext cx="5086650"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סיכום- רפלקציה</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747156" y="1628800"/>
            <a:ext cx="6768752" cy="3416320"/>
          </a:xfrm>
          <a:prstGeom prst="rect">
            <a:avLst/>
          </a:prstGeom>
          <a:noFill/>
        </p:spPr>
        <p:txBody>
          <a:bodyPr wrap="square" rtlCol="1">
            <a:spAutoFit/>
          </a:bodyPr>
          <a:lstStyle/>
          <a:p>
            <a:r>
              <a:rPr lang="he-IL" b="1" dirty="0" smtClean="0">
                <a:solidFill>
                  <a:schemeClr val="bg1"/>
                </a:solidFill>
              </a:rPr>
              <a:t>בעבודה זו למדנו אודות האזור שהוא אזור מאוד מגוון ומעניין מאוד</a:t>
            </a:r>
          </a:p>
          <a:p>
            <a:r>
              <a:rPr lang="he-IL" b="1" dirty="0" smtClean="0">
                <a:solidFill>
                  <a:schemeClr val="bg1"/>
                </a:solidFill>
              </a:rPr>
              <a:t>יש בו המון אתרים חשובים וסיפור היסטורי מרתק </a:t>
            </a:r>
          </a:p>
          <a:p>
            <a:r>
              <a:rPr lang="he-IL" b="1" dirty="0" smtClean="0">
                <a:solidFill>
                  <a:schemeClr val="bg1"/>
                </a:solidFill>
              </a:rPr>
              <a:t>האזור של הגולן מאוד יפה ולמדנו שהוא עבר היסטוריה לא פשוטה עם המון מלחמות וכיבושים</a:t>
            </a:r>
          </a:p>
          <a:p>
            <a:r>
              <a:rPr lang="he-IL" b="1" dirty="0" smtClean="0">
                <a:solidFill>
                  <a:schemeClr val="bg1"/>
                </a:solidFill>
              </a:rPr>
              <a:t>בעבודה זאת היה לנו קשה בגלל שהיה המון מידע שצריך להוסיף למצגת ולא תמיד מצאנו </a:t>
            </a:r>
            <a:r>
              <a:rPr lang="he-IL" b="1" dirty="0" err="1" smtClean="0">
                <a:solidFill>
                  <a:schemeClr val="bg1"/>
                </a:solidFill>
              </a:rPr>
              <a:t>בויקפדייה</a:t>
            </a:r>
            <a:r>
              <a:rPr lang="he-IL" b="1" dirty="0" smtClean="0">
                <a:solidFill>
                  <a:schemeClr val="bg1"/>
                </a:solidFill>
              </a:rPr>
              <a:t> הינו צריכות לחפש בעוד אתרי מידע  </a:t>
            </a:r>
          </a:p>
          <a:p>
            <a:r>
              <a:rPr lang="he-IL" b="1" dirty="0" smtClean="0">
                <a:solidFill>
                  <a:schemeClr val="bg1"/>
                </a:solidFill>
              </a:rPr>
              <a:t>בעבודה זאת היה לנו קל כי הינו שנינו שותפות לעבודה ועזרנו אחת לשנייה המון</a:t>
            </a:r>
          </a:p>
          <a:p>
            <a:r>
              <a:rPr lang="he-IL" b="1" dirty="0" smtClean="0">
                <a:solidFill>
                  <a:schemeClr val="bg1"/>
                </a:solidFill>
              </a:rPr>
              <a:t>בעבודה זו נהניתי מעשיית העבודה ושיתוף הפעולה וידע חדש נרחב</a:t>
            </a:r>
          </a:p>
          <a:p>
            <a:r>
              <a:rPr lang="he-IL" b="1" dirty="0" smtClean="0">
                <a:solidFill>
                  <a:schemeClr val="bg1"/>
                </a:solidFill>
              </a:rPr>
              <a:t>הייתי רוצה להעמיק את הידע שלי בתחום האקלים </a:t>
            </a:r>
            <a:endParaRPr lang="he-IL" b="1" dirty="0">
              <a:solidFill>
                <a:schemeClr val="bg1"/>
              </a:solidFill>
            </a:endParaRPr>
          </a:p>
        </p:txBody>
      </p:sp>
    </p:spTree>
    <p:extLst>
      <p:ext uri="{BB962C8B-B14F-4D97-AF65-F5344CB8AC3E}">
        <p14:creationId xmlns:p14="http://schemas.microsoft.com/office/powerpoint/2010/main" val="899016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680" y="0"/>
            <a:ext cx="10849207" cy="8136904"/>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3902424" y="1025824"/>
            <a:ext cx="3911648"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תעודת זהות</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540544" y="2246313"/>
            <a:ext cx="7271817" cy="2462213"/>
          </a:xfrm>
          <a:prstGeom prst="rect">
            <a:avLst/>
          </a:prstGeom>
          <a:noFill/>
        </p:spPr>
        <p:txBody>
          <a:bodyPr wrap="square" rtlCol="1">
            <a:spAutoFit/>
          </a:bodyPr>
          <a:lstStyle/>
          <a:p>
            <a:r>
              <a:rPr lang="he-IL" sz="2000" b="1" dirty="0" smtClean="0">
                <a:solidFill>
                  <a:schemeClr val="bg1"/>
                </a:solidFill>
              </a:rPr>
              <a:t>מיקום: </a:t>
            </a:r>
            <a:r>
              <a:rPr lang="he-IL" sz="2000" b="1" dirty="0">
                <a:solidFill>
                  <a:schemeClr val="bg1"/>
                </a:solidFill>
              </a:rPr>
              <a:t>שטח שיפוט: 1,600,000 דונם (כולל החרמון) באזור </a:t>
            </a:r>
            <a:r>
              <a:rPr lang="he-IL" sz="2000" b="1" dirty="0" smtClean="0">
                <a:solidFill>
                  <a:schemeClr val="bg1"/>
                </a:solidFill>
              </a:rPr>
              <a:t>צפון מזרח ארץ ישראל, </a:t>
            </a:r>
            <a:r>
              <a:rPr lang="he-IL" sz="2000" dirty="0">
                <a:solidFill>
                  <a:schemeClr val="bg1"/>
                </a:solidFill>
              </a:rPr>
              <a:t>רמת הגולן היא </a:t>
            </a:r>
            <a:r>
              <a:rPr lang="he-IL" sz="2000" dirty="0">
                <a:solidFill>
                  <a:schemeClr val="bg1"/>
                </a:solidFill>
                <a:hlinkClick r:id="rId3" tooltip="רמה (גאוגרפיה)"/>
              </a:rPr>
              <a:t>רמה</a:t>
            </a:r>
            <a:r>
              <a:rPr lang="he-IL" sz="2000" dirty="0">
                <a:solidFill>
                  <a:schemeClr val="bg1"/>
                </a:solidFill>
              </a:rPr>
              <a:t> שטוחה השוכנת בין </a:t>
            </a:r>
            <a:r>
              <a:rPr lang="he-IL" sz="2000" dirty="0">
                <a:solidFill>
                  <a:schemeClr val="bg1"/>
                </a:solidFill>
                <a:hlinkClick r:id="rId4" tooltip="נהר"/>
              </a:rPr>
              <a:t>נהר</a:t>
            </a:r>
            <a:r>
              <a:rPr lang="he-IL" sz="2000" dirty="0">
                <a:solidFill>
                  <a:schemeClr val="bg1"/>
                </a:solidFill>
              </a:rPr>
              <a:t> </a:t>
            </a:r>
            <a:r>
              <a:rPr lang="he-IL" sz="2000" dirty="0">
                <a:solidFill>
                  <a:schemeClr val="bg1"/>
                </a:solidFill>
                <a:hlinkClick r:id="rId5" tooltip="הירמוך"/>
              </a:rPr>
              <a:t>הירמוך</a:t>
            </a:r>
            <a:r>
              <a:rPr lang="he-IL" sz="2000" dirty="0">
                <a:solidFill>
                  <a:schemeClr val="bg1"/>
                </a:solidFill>
              </a:rPr>
              <a:t> מדרום, </a:t>
            </a:r>
            <a:r>
              <a:rPr lang="he-IL" sz="2000" dirty="0">
                <a:solidFill>
                  <a:schemeClr val="bg1"/>
                </a:solidFill>
                <a:hlinkClick r:id="rId6" tooltip="הר"/>
              </a:rPr>
              <a:t>הר</a:t>
            </a:r>
            <a:r>
              <a:rPr lang="he-IL" sz="2000" dirty="0">
                <a:solidFill>
                  <a:schemeClr val="bg1"/>
                </a:solidFill>
              </a:rPr>
              <a:t> </a:t>
            </a:r>
            <a:r>
              <a:rPr lang="he-IL" sz="2000" dirty="0">
                <a:solidFill>
                  <a:schemeClr val="bg1"/>
                </a:solidFill>
                <a:hlinkClick r:id="rId7" tooltip="החרמון"/>
              </a:rPr>
              <a:t>החרמון</a:t>
            </a:r>
            <a:r>
              <a:rPr lang="he-IL" sz="2000" dirty="0">
                <a:solidFill>
                  <a:schemeClr val="bg1"/>
                </a:solidFill>
              </a:rPr>
              <a:t> מצפון, וה</a:t>
            </a:r>
            <a:r>
              <a:rPr lang="he-IL" sz="2000" dirty="0">
                <a:solidFill>
                  <a:schemeClr val="bg1"/>
                </a:solidFill>
                <a:hlinkClick r:id="rId8" tooltip="כנרת"/>
              </a:rPr>
              <a:t>כנרת</a:t>
            </a:r>
            <a:r>
              <a:rPr lang="he-IL" sz="2000" dirty="0">
                <a:solidFill>
                  <a:schemeClr val="bg1"/>
                </a:solidFill>
              </a:rPr>
              <a:t> ו</a:t>
            </a:r>
            <a:r>
              <a:rPr lang="he-IL" sz="2000" dirty="0">
                <a:solidFill>
                  <a:schemeClr val="bg1"/>
                </a:solidFill>
                <a:hlinkClick r:id="rId9" tooltip="עמק החולה"/>
              </a:rPr>
              <a:t>עמק החולה</a:t>
            </a:r>
            <a:r>
              <a:rPr lang="he-IL" sz="2000" dirty="0">
                <a:solidFill>
                  <a:schemeClr val="bg1"/>
                </a:solidFill>
              </a:rPr>
              <a:t> ממערב. במזרח גובל הגולן </a:t>
            </a:r>
            <a:r>
              <a:rPr lang="he-IL" sz="2000" dirty="0" smtClean="0">
                <a:solidFill>
                  <a:schemeClr val="bg1"/>
                </a:solidFill>
              </a:rPr>
              <a:t>ב</a:t>
            </a:r>
            <a:r>
              <a:rPr lang="he-IL" sz="2000" dirty="0" smtClean="0">
                <a:solidFill>
                  <a:schemeClr val="bg1"/>
                </a:solidFill>
                <a:hlinkClick r:id="rId10" tooltip="חורן"/>
              </a:rPr>
              <a:t>חורן</a:t>
            </a:r>
            <a:r>
              <a:rPr lang="he-IL" sz="2000" dirty="0" smtClean="0">
                <a:solidFill>
                  <a:schemeClr val="bg1"/>
                </a:solidFill>
              </a:rPr>
              <a:t>.</a:t>
            </a:r>
          </a:p>
          <a:p>
            <a:r>
              <a:rPr lang="he-IL" sz="2000" b="1" dirty="0" smtClean="0">
                <a:solidFill>
                  <a:schemeClr val="bg1"/>
                </a:solidFill>
              </a:rPr>
              <a:t>אוכלוסייה</a:t>
            </a:r>
            <a:r>
              <a:rPr lang="he-IL" sz="2000" b="1" dirty="0">
                <a:solidFill>
                  <a:schemeClr val="bg1"/>
                </a:solidFill>
              </a:rPr>
              <a:t>: 13,500 תושבים </a:t>
            </a:r>
            <a:endParaRPr lang="he-IL" sz="2000" b="1" dirty="0" smtClean="0">
              <a:solidFill>
                <a:schemeClr val="bg1"/>
              </a:solidFill>
            </a:endParaRPr>
          </a:p>
          <a:p>
            <a:r>
              <a:rPr lang="he-IL" b="1" dirty="0" smtClean="0">
                <a:solidFill>
                  <a:schemeClr val="bg1"/>
                </a:solidFill>
              </a:rPr>
              <a:t>טופוגרפיה: רמת הגולן היא חבל הארץ הצפוני ביותר והמזרחי ביותר שבשליטת מדינת ישראל והיחיד מבין אזורי המדינה המצוי מזרחית לבקעת הירדן.</a:t>
            </a:r>
            <a:endParaRPr lang="he-IL" b="1" dirty="0">
              <a:solidFill>
                <a:schemeClr val="bg1"/>
              </a:solidFill>
            </a:endParaRPr>
          </a:p>
        </p:txBody>
      </p:sp>
    </p:spTree>
    <p:extLst>
      <p:ext uri="{BB962C8B-B14F-4D97-AF65-F5344CB8AC3E}">
        <p14:creationId xmlns:p14="http://schemas.microsoft.com/office/powerpoint/2010/main" val="197373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603448"/>
            <a:ext cx="10849207" cy="8136904"/>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1517706" y="476672"/>
            <a:ext cx="7295588"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מאפיינים פיסיים-אקלים</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1296842" y="1628800"/>
            <a:ext cx="7272808" cy="1200329"/>
          </a:xfrm>
          <a:prstGeom prst="rect">
            <a:avLst/>
          </a:prstGeom>
          <a:noFill/>
        </p:spPr>
        <p:txBody>
          <a:bodyPr wrap="square" rtlCol="1">
            <a:spAutoFit/>
          </a:bodyPr>
          <a:lstStyle/>
          <a:p>
            <a:r>
              <a:rPr lang="he-IL" b="1" dirty="0" smtClean="0">
                <a:solidFill>
                  <a:schemeClr val="bg1"/>
                </a:solidFill>
                <a:effectLst/>
              </a:rPr>
              <a:t>סוג האקלים המאפיין את חבל הארץ הוא אקלים ים תיכוני -עונת הגשמים נמשכת על פני שבעה חודשים - ספטמבר עד מאי, אולם 70% מכמות הגשמים יורדת בחודשים דצמבר – פברואר</a:t>
            </a:r>
          </a:p>
          <a:p>
            <a:r>
              <a:rPr lang="he-IL" b="1" dirty="0" smtClean="0">
                <a:solidFill>
                  <a:schemeClr val="bg1"/>
                </a:solidFill>
              </a:rPr>
              <a:t>הטמפרטורה הממוצעת בגולן היא בין : 6 מעלות ל16 מעלות.</a:t>
            </a:r>
          </a:p>
        </p:txBody>
      </p:sp>
      <p:graphicFrame>
        <p:nvGraphicFramePr>
          <p:cNvPr id="8" name="טבלה 7"/>
          <p:cNvGraphicFramePr>
            <a:graphicFrameLocks noGrp="1"/>
          </p:cNvGraphicFramePr>
          <p:nvPr>
            <p:extLst>
              <p:ext uri="{D42A27DB-BD31-4B8C-83A1-F6EECF244321}">
                <p14:modId xmlns:p14="http://schemas.microsoft.com/office/powerpoint/2010/main" val="4228423158"/>
              </p:ext>
            </p:extLst>
          </p:nvPr>
        </p:nvGraphicFramePr>
        <p:xfrm>
          <a:off x="1970574" y="3498225"/>
          <a:ext cx="5925344" cy="2774918"/>
        </p:xfrm>
        <a:graphic>
          <a:graphicData uri="http://schemas.openxmlformats.org/drawingml/2006/table">
            <a:tbl>
              <a:tblPr/>
              <a:tblGrid>
                <a:gridCol w="2962672"/>
                <a:gridCol w="2962672"/>
              </a:tblGrid>
              <a:tr h="852528">
                <a:tc gridSpan="2">
                  <a:txBody>
                    <a:bodyPr/>
                    <a:lstStyle/>
                    <a:p>
                      <a:pPr algn="ctr"/>
                      <a:r>
                        <a:rPr lang="he-IL" b="1" dirty="0">
                          <a:solidFill>
                            <a:schemeClr val="bg1"/>
                          </a:solidFill>
                          <a:effectLst/>
                        </a:rPr>
                        <a:t>כמות המשקעים הממוצעת:</a:t>
                      </a:r>
                      <a:endParaRPr lang="he-IL" dirty="0">
                        <a:solidFill>
                          <a:schemeClr val="bg1"/>
                        </a:solidFill>
                        <a:effectLst/>
                      </a:endParaRPr>
                    </a:p>
                  </a:txBody>
                  <a:tcPr marL="28575" marR="28575" marT="28575" marB="28575" anchor="ctr">
                    <a:lnL>
                      <a:noFill/>
                    </a:lnL>
                    <a:lnR>
                      <a:noFill/>
                    </a:lnR>
                    <a:lnT>
                      <a:noFill/>
                    </a:lnT>
                    <a:lnB>
                      <a:noFill/>
                    </a:lnB>
                    <a:solidFill>
                      <a:srgbClr val="CCCCFF"/>
                    </a:solidFill>
                  </a:tcPr>
                </a:tc>
                <a:tc hMerge="1">
                  <a:txBody>
                    <a:bodyPr/>
                    <a:lstStyle/>
                    <a:p>
                      <a:pPr rtl="1"/>
                      <a:endParaRPr lang="he-IL"/>
                    </a:p>
                  </a:txBody>
                  <a:tcPr/>
                </a:tc>
              </a:tr>
              <a:tr h="384478">
                <a:tc>
                  <a:txBody>
                    <a:bodyPr/>
                    <a:lstStyle/>
                    <a:p>
                      <a:pPr algn="ctr"/>
                      <a:r>
                        <a:rPr lang="he-IL" b="1">
                          <a:solidFill>
                            <a:schemeClr val="bg1"/>
                          </a:solidFill>
                          <a:effectLst/>
                        </a:rPr>
                        <a:t>אזור</a:t>
                      </a:r>
                      <a:endParaRPr lang="he-IL">
                        <a:solidFill>
                          <a:schemeClr val="bg1"/>
                        </a:solidFill>
                        <a:effectLst/>
                      </a:endParaRPr>
                    </a:p>
                  </a:txBody>
                  <a:tcPr marL="28575" marR="28575" marT="28575" marB="28575" anchor="ctr">
                    <a:lnL>
                      <a:noFill/>
                    </a:lnL>
                    <a:lnR>
                      <a:noFill/>
                    </a:lnR>
                    <a:lnT>
                      <a:noFill/>
                    </a:lnT>
                    <a:lnB>
                      <a:noFill/>
                    </a:lnB>
                    <a:solidFill>
                      <a:srgbClr val="CCCCFF"/>
                    </a:solidFill>
                  </a:tcPr>
                </a:tc>
                <a:tc>
                  <a:txBody>
                    <a:bodyPr/>
                    <a:lstStyle/>
                    <a:p>
                      <a:pPr algn="ctr"/>
                      <a:r>
                        <a:rPr lang="he-IL" b="1" dirty="0">
                          <a:solidFill>
                            <a:schemeClr val="bg1"/>
                          </a:solidFill>
                          <a:effectLst/>
                        </a:rPr>
                        <a:t>כמות משקעים ממוצעת</a:t>
                      </a:r>
                      <a:endParaRPr lang="he-IL" dirty="0">
                        <a:solidFill>
                          <a:schemeClr val="bg1"/>
                        </a:solidFill>
                        <a:effectLst/>
                      </a:endParaRPr>
                    </a:p>
                  </a:txBody>
                  <a:tcPr marL="28575" marR="28575" marT="28575" marB="28575" anchor="ctr">
                    <a:lnL>
                      <a:noFill/>
                    </a:lnL>
                    <a:lnR>
                      <a:noFill/>
                    </a:lnR>
                    <a:lnT>
                      <a:noFill/>
                    </a:lnT>
                    <a:lnB>
                      <a:noFill/>
                    </a:lnB>
                    <a:solidFill>
                      <a:srgbClr val="CCCCFF"/>
                    </a:solidFill>
                  </a:tcPr>
                </a:tc>
              </a:tr>
              <a:tr h="384478">
                <a:tc>
                  <a:txBody>
                    <a:bodyPr/>
                    <a:lstStyle/>
                    <a:p>
                      <a:pPr algn="ctr"/>
                      <a:r>
                        <a:rPr lang="he-IL" b="1" dirty="0" smtClean="0">
                          <a:solidFill>
                            <a:schemeClr val="bg1"/>
                          </a:solidFill>
                          <a:effectLst/>
                        </a:rPr>
                        <a:t>החרמון</a:t>
                      </a:r>
                      <a:endParaRPr lang="he-IL" b="1" dirty="0">
                        <a:solidFill>
                          <a:schemeClr val="bg1"/>
                        </a:solidFill>
                        <a:effectLst/>
                      </a:endParaRPr>
                    </a:p>
                  </a:txBody>
                  <a:tcPr marL="28575" marR="28575" marT="28575" marB="28575" anchor="ctr">
                    <a:lnL>
                      <a:noFill/>
                    </a:lnL>
                    <a:lnR>
                      <a:noFill/>
                    </a:lnR>
                    <a:lnT>
                      <a:noFill/>
                    </a:lnT>
                    <a:lnB>
                      <a:noFill/>
                    </a:lnB>
                    <a:solidFill>
                      <a:srgbClr val="CCCCFF"/>
                    </a:solidFill>
                  </a:tcPr>
                </a:tc>
                <a:tc>
                  <a:txBody>
                    <a:bodyPr/>
                    <a:lstStyle/>
                    <a:p>
                      <a:pPr algn="ctr"/>
                      <a:r>
                        <a:rPr lang="he-IL" b="1" dirty="0">
                          <a:solidFill>
                            <a:schemeClr val="bg1"/>
                          </a:solidFill>
                          <a:effectLst/>
                        </a:rPr>
                        <a:t>כ-1,600 מילימטרים</a:t>
                      </a:r>
                    </a:p>
                  </a:txBody>
                  <a:tcPr marL="28575" marR="28575" marT="28575" marB="28575" anchor="ctr">
                    <a:lnL>
                      <a:noFill/>
                    </a:lnL>
                    <a:lnR>
                      <a:noFill/>
                    </a:lnR>
                    <a:lnT>
                      <a:noFill/>
                    </a:lnT>
                    <a:lnB>
                      <a:noFill/>
                    </a:lnB>
                    <a:solidFill>
                      <a:srgbClr val="CCCCFF"/>
                    </a:solidFill>
                  </a:tcPr>
                </a:tc>
              </a:tr>
              <a:tr h="384478">
                <a:tc>
                  <a:txBody>
                    <a:bodyPr/>
                    <a:lstStyle/>
                    <a:p>
                      <a:pPr algn="ctr"/>
                      <a:r>
                        <a:rPr lang="he-IL" b="1">
                          <a:solidFill>
                            <a:schemeClr val="bg1"/>
                          </a:solidFill>
                          <a:effectLst/>
                        </a:rPr>
                        <a:t>צפון רמת הגולן</a:t>
                      </a:r>
                    </a:p>
                  </a:txBody>
                  <a:tcPr marL="28575" marR="28575" marT="28575" marB="28575" anchor="ctr">
                    <a:lnL>
                      <a:noFill/>
                    </a:lnL>
                    <a:lnR>
                      <a:noFill/>
                    </a:lnR>
                    <a:lnT>
                      <a:noFill/>
                    </a:lnT>
                    <a:lnB>
                      <a:noFill/>
                    </a:lnB>
                    <a:solidFill>
                      <a:srgbClr val="CCCCFF"/>
                    </a:solidFill>
                  </a:tcPr>
                </a:tc>
                <a:tc>
                  <a:txBody>
                    <a:bodyPr/>
                    <a:lstStyle/>
                    <a:p>
                      <a:pPr algn="ctr"/>
                      <a:r>
                        <a:rPr lang="he-IL" b="1">
                          <a:solidFill>
                            <a:schemeClr val="bg1"/>
                          </a:solidFill>
                          <a:effectLst/>
                        </a:rPr>
                        <a:t>1,000 - 1,300 מילמטרים</a:t>
                      </a:r>
                    </a:p>
                  </a:txBody>
                  <a:tcPr marL="28575" marR="28575" marT="28575" marB="28575" anchor="ctr">
                    <a:lnL>
                      <a:noFill/>
                    </a:lnL>
                    <a:lnR>
                      <a:noFill/>
                    </a:lnR>
                    <a:lnT>
                      <a:noFill/>
                    </a:lnT>
                    <a:lnB>
                      <a:noFill/>
                    </a:lnB>
                    <a:solidFill>
                      <a:srgbClr val="CCCCFF"/>
                    </a:solidFill>
                  </a:tcPr>
                </a:tc>
              </a:tr>
              <a:tr h="384478">
                <a:tc>
                  <a:txBody>
                    <a:bodyPr/>
                    <a:lstStyle/>
                    <a:p>
                      <a:pPr algn="ctr"/>
                      <a:r>
                        <a:rPr lang="he-IL" b="1">
                          <a:solidFill>
                            <a:schemeClr val="bg1"/>
                          </a:solidFill>
                          <a:effectLst/>
                        </a:rPr>
                        <a:t>מרכז רמת הגולן</a:t>
                      </a:r>
                    </a:p>
                  </a:txBody>
                  <a:tcPr marL="28575" marR="28575" marT="28575" marB="28575" anchor="ctr">
                    <a:lnL>
                      <a:noFill/>
                    </a:lnL>
                    <a:lnR>
                      <a:noFill/>
                    </a:lnR>
                    <a:lnT>
                      <a:noFill/>
                    </a:lnT>
                    <a:lnB>
                      <a:noFill/>
                    </a:lnB>
                    <a:solidFill>
                      <a:srgbClr val="CCCCFF"/>
                    </a:solidFill>
                  </a:tcPr>
                </a:tc>
                <a:tc>
                  <a:txBody>
                    <a:bodyPr/>
                    <a:lstStyle/>
                    <a:p>
                      <a:pPr algn="ctr"/>
                      <a:r>
                        <a:rPr lang="he-IL" b="1" dirty="0">
                          <a:solidFill>
                            <a:schemeClr val="bg1"/>
                          </a:solidFill>
                          <a:effectLst/>
                        </a:rPr>
                        <a:t>700 - 900 מילימטרים</a:t>
                      </a:r>
                    </a:p>
                  </a:txBody>
                  <a:tcPr marL="28575" marR="28575" marT="28575" marB="28575" anchor="ctr">
                    <a:lnL>
                      <a:noFill/>
                    </a:lnL>
                    <a:lnR>
                      <a:noFill/>
                    </a:lnR>
                    <a:lnT>
                      <a:noFill/>
                    </a:lnT>
                    <a:lnB>
                      <a:noFill/>
                    </a:lnB>
                    <a:solidFill>
                      <a:srgbClr val="CCCCFF"/>
                    </a:solidFill>
                  </a:tcPr>
                </a:tc>
              </a:tr>
              <a:tr h="384478">
                <a:tc>
                  <a:txBody>
                    <a:bodyPr/>
                    <a:lstStyle/>
                    <a:p>
                      <a:pPr algn="ctr"/>
                      <a:r>
                        <a:rPr lang="he-IL" b="1" dirty="0">
                          <a:solidFill>
                            <a:schemeClr val="bg1"/>
                          </a:solidFill>
                          <a:effectLst/>
                        </a:rPr>
                        <a:t>דרום רמת הגולן</a:t>
                      </a:r>
                    </a:p>
                  </a:txBody>
                  <a:tcPr marL="28575" marR="28575" marT="28575" marB="28575" anchor="ctr">
                    <a:lnL>
                      <a:noFill/>
                    </a:lnL>
                    <a:lnR>
                      <a:noFill/>
                    </a:lnR>
                    <a:lnT>
                      <a:noFill/>
                    </a:lnT>
                    <a:lnB>
                      <a:noFill/>
                    </a:lnB>
                    <a:solidFill>
                      <a:srgbClr val="CCCCFF"/>
                    </a:solidFill>
                  </a:tcPr>
                </a:tc>
                <a:tc>
                  <a:txBody>
                    <a:bodyPr/>
                    <a:lstStyle/>
                    <a:p>
                      <a:pPr algn="ctr"/>
                      <a:r>
                        <a:rPr lang="he-IL" b="1" dirty="0">
                          <a:solidFill>
                            <a:schemeClr val="bg1"/>
                          </a:solidFill>
                          <a:effectLst/>
                        </a:rPr>
                        <a:t>400 - 600 מילימטרים</a:t>
                      </a:r>
                    </a:p>
                  </a:txBody>
                  <a:tcPr marL="28575" marR="28575" marT="28575" marB="28575" anchor="ctr">
                    <a:lnL>
                      <a:noFill/>
                    </a:lnL>
                    <a:lnR>
                      <a:noFill/>
                    </a:lnR>
                    <a:lnT>
                      <a:noFill/>
                    </a:lnT>
                    <a:lnB>
                      <a:noFill/>
                    </a:lnB>
                    <a:solidFill>
                      <a:srgbClr val="CCCCFF"/>
                    </a:solidFill>
                  </a:tcPr>
                </a:tc>
              </a:tr>
            </a:tbl>
          </a:graphicData>
        </a:graphic>
      </p:graphicFrame>
    </p:spTree>
    <p:extLst>
      <p:ext uri="{BB962C8B-B14F-4D97-AF65-F5344CB8AC3E}">
        <p14:creationId xmlns:p14="http://schemas.microsoft.com/office/powerpoint/2010/main" val="423479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32" y="-171400"/>
            <a:ext cx="10273143" cy="7704856"/>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1229678" y="332656"/>
            <a:ext cx="8028160"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תופעת טבע </a:t>
            </a:r>
            <a:r>
              <a:rPr lang="he-IL"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יחודית</a:t>
            </a: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-הגולן</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TextBox 5"/>
          <p:cNvSpPr txBox="1"/>
          <p:nvPr/>
        </p:nvSpPr>
        <p:spPr>
          <a:xfrm>
            <a:off x="1187623" y="1676182"/>
            <a:ext cx="7488832" cy="2585323"/>
          </a:xfrm>
          <a:prstGeom prst="rect">
            <a:avLst/>
          </a:prstGeom>
          <a:noFill/>
        </p:spPr>
        <p:txBody>
          <a:bodyPr wrap="square" rtlCol="1">
            <a:spAutoFit/>
          </a:bodyPr>
          <a:lstStyle/>
          <a:p>
            <a:r>
              <a:rPr lang="he-IL" b="1" dirty="0" smtClean="0">
                <a:solidFill>
                  <a:schemeClr val="bg1"/>
                </a:solidFill>
              </a:rPr>
              <a:t>תופעות הטבע שבאות לידיי ביטוי ברמת הגולן תופעות וולקניות אחדות שהבולטת שבהן היא של הרי הגעש שאינם פעילים ,</a:t>
            </a:r>
          </a:p>
          <a:p>
            <a:r>
              <a:rPr lang="he-IL" b="1" dirty="0" smtClean="0">
                <a:solidFill>
                  <a:schemeClr val="bg1"/>
                </a:solidFill>
              </a:rPr>
              <a:t>רמת </a:t>
            </a:r>
            <a:r>
              <a:rPr lang="he-IL" b="1" dirty="0">
                <a:solidFill>
                  <a:schemeClr val="bg1"/>
                </a:solidFill>
              </a:rPr>
              <a:t>הגולן אפשר </a:t>
            </a:r>
            <a:r>
              <a:rPr lang="he-IL" b="1" dirty="0" smtClean="0">
                <a:solidFill>
                  <a:schemeClr val="bg1"/>
                </a:solidFill>
              </a:rPr>
              <a:t>לראות </a:t>
            </a:r>
            <a:r>
              <a:rPr lang="he-IL" b="1" dirty="0">
                <a:solidFill>
                  <a:schemeClr val="bg1"/>
                </a:solidFill>
              </a:rPr>
              <a:t>תופעת טבע מעניינת. רוב רמת הגולן הינו שטח שהיה פעיל געשית בעבר. סלעי בזלת שהתמצקו (הפכו מנוזל למוצק) שמרו בקרבם תכונות מגנטיות שונות מהתכונות היום. קירוב מצפן לסלעים אלו יבלבל את המצפן שיצביע להרבה מאד מקומות אך לא לצפון. בסלעים מסוימים השינוי נגרם עקב מכת ברק </a:t>
            </a:r>
            <a:r>
              <a:rPr lang="he-IL" b="1" dirty="0" smtClean="0">
                <a:solidFill>
                  <a:schemeClr val="bg1"/>
                </a:solidFill>
              </a:rPr>
              <a:t>מדויקת.</a:t>
            </a:r>
          </a:p>
          <a:p>
            <a:endParaRPr lang="en-US" b="1" dirty="0">
              <a:solidFill>
                <a:schemeClr val="bg1"/>
              </a:solidFill>
            </a:endParaRPr>
          </a:p>
          <a:p>
            <a:endParaRPr lang="he-IL" b="1" dirty="0">
              <a:solidFill>
                <a:schemeClr val="bg1"/>
              </a:solidFill>
            </a:endParaRPr>
          </a:p>
        </p:txBody>
      </p:sp>
    </p:spTree>
    <p:extLst>
      <p:ext uri="{BB962C8B-B14F-4D97-AF65-F5344CB8AC3E}">
        <p14:creationId xmlns:p14="http://schemas.microsoft.com/office/powerpoint/2010/main" val="2198960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16" y="-633498"/>
            <a:ext cx="10273143" cy="7704856"/>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2976050" y="-300418"/>
            <a:ext cx="3191900"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סוגי קרקע</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TextBox 5"/>
          <p:cNvSpPr txBox="1"/>
          <p:nvPr/>
        </p:nvSpPr>
        <p:spPr>
          <a:xfrm>
            <a:off x="-1332656" y="955991"/>
            <a:ext cx="7776864" cy="954107"/>
          </a:xfrm>
          <a:prstGeom prst="rect">
            <a:avLst/>
          </a:prstGeom>
          <a:noFill/>
        </p:spPr>
        <p:txBody>
          <a:bodyPr wrap="square" rtlCol="1">
            <a:spAutoFit/>
          </a:bodyPr>
          <a:lstStyle/>
          <a:p>
            <a:r>
              <a:rPr lang="he-IL" sz="1400" b="1" dirty="0" smtClean="0">
                <a:solidFill>
                  <a:schemeClr val="bg1"/>
                </a:solidFill>
              </a:rPr>
              <a:t>בגולן לרוב משתמשים לבנייה סלע הכורכר, סלע משקע פריך ונקבובי</a:t>
            </a:r>
          </a:p>
          <a:p>
            <a:r>
              <a:rPr lang="he-IL" sz="1400" b="1" dirty="0" smtClean="0">
                <a:solidFill>
                  <a:schemeClr val="bg1"/>
                </a:solidFill>
              </a:rPr>
              <a:t>הכורכר נוצר כתוצאה מהתאבנות חולות , והתלכדות גרגירי הקוורץ</a:t>
            </a:r>
          </a:p>
          <a:p>
            <a:r>
              <a:rPr lang="he-IL" sz="1400" b="1" dirty="0" smtClean="0">
                <a:solidFill>
                  <a:schemeClr val="bg1"/>
                </a:solidFill>
              </a:rPr>
              <a:t>בחול בעזרת  חומר גירי. הכורכר מצטבר לאורך שפת הים ומופיע </a:t>
            </a:r>
          </a:p>
          <a:p>
            <a:r>
              <a:rPr lang="he-IL" sz="1400" b="1" dirty="0" smtClean="0">
                <a:solidFill>
                  <a:schemeClr val="bg1"/>
                </a:solidFill>
              </a:rPr>
              <a:t>בצורת רכסים מהתאבנות חולית.</a:t>
            </a:r>
          </a:p>
        </p:txBody>
      </p:sp>
    </p:spTree>
    <p:extLst>
      <p:ext uri="{BB962C8B-B14F-4D97-AF65-F5344CB8AC3E}">
        <p14:creationId xmlns:p14="http://schemas.microsoft.com/office/powerpoint/2010/main" val="764481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799783"/>
            <a:ext cx="9829235" cy="765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4139952" y="188640"/>
            <a:ext cx="1931940"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סרטון</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2411760" y="1628800"/>
            <a:ext cx="1872208" cy="1368152"/>
          </a:xfrm>
          <a:prstGeom prst="rect">
            <a:avLst/>
          </a:prstGeom>
          <a:noFill/>
        </p:spPr>
        <p:txBody>
          <a:bodyPr wrap="square" rtlCol="1">
            <a:spAutoFit/>
          </a:bodyPr>
          <a:lstStyle/>
          <a:p>
            <a:endParaRPr lang="he-IL" dirty="0"/>
          </a:p>
        </p:txBody>
      </p:sp>
      <p:sp>
        <p:nvSpPr>
          <p:cNvPr id="4" name="TextBox 3"/>
          <p:cNvSpPr txBox="1"/>
          <p:nvPr/>
        </p:nvSpPr>
        <p:spPr>
          <a:xfrm>
            <a:off x="0" y="1270928"/>
            <a:ext cx="4176464" cy="369332"/>
          </a:xfrm>
          <a:prstGeom prst="rect">
            <a:avLst/>
          </a:prstGeom>
          <a:noFill/>
        </p:spPr>
        <p:txBody>
          <a:bodyPr wrap="square" rtlCol="1">
            <a:spAutoFit/>
          </a:bodyPr>
          <a:lstStyle/>
          <a:p>
            <a:r>
              <a:rPr lang="en-US" u="sng" dirty="0">
                <a:solidFill>
                  <a:schemeClr val="bg1"/>
                </a:solidFill>
                <a:hlinkClick r:id="rId3"/>
              </a:rPr>
              <a:t>https://youtu.be/W65hBGgz_Ac</a:t>
            </a:r>
            <a:endParaRPr lang="en-US" dirty="0">
              <a:solidFill>
                <a:schemeClr val="bg1"/>
              </a:solidFill>
            </a:endParaRPr>
          </a:p>
        </p:txBody>
      </p:sp>
    </p:spTree>
    <p:extLst>
      <p:ext uri="{BB962C8B-B14F-4D97-AF65-F5344CB8AC3E}">
        <p14:creationId xmlns:p14="http://schemas.microsoft.com/office/powerpoint/2010/main" val="2209215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65" y="-428196"/>
            <a:ext cx="9714930" cy="7286196"/>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1554729" y="-8094"/>
            <a:ext cx="6075702"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בתי גידול-ארץ </a:t>
            </a:r>
            <a:r>
              <a:rPr lang="he-IL"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גשור</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812899" y="1196752"/>
            <a:ext cx="6984776" cy="2585323"/>
          </a:xfrm>
          <a:prstGeom prst="rect">
            <a:avLst/>
          </a:prstGeom>
          <a:noFill/>
        </p:spPr>
        <p:txBody>
          <a:bodyPr wrap="square" rtlCol="1">
            <a:spAutoFit/>
          </a:bodyPr>
          <a:lstStyle/>
          <a:p>
            <a:r>
              <a:rPr lang="he-IL" b="1" dirty="0" smtClean="0">
                <a:solidFill>
                  <a:schemeClr val="bg1"/>
                </a:solidFill>
              </a:rPr>
              <a:t>בארץ </a:t>
            </a:r>
            <a:r>
              <a:rPr lang="he-IL" b="1" dirty="0" err="1" smtClean="0">
                <a:solidFill>
                  <a:schemeClr val="bg1"/>
                </a:solidFill>
              </a:rPr>
              <a:t>גשור</a:t>
            </a:r>
            <a:r>
              <a:rPr lang="he-IL" b="1" dirty="0" smtClean="0">
                <a:solidFill>
                  <a:schemeClr val="bg1"/>
                </a:solidFill>
              </a:rPr>
              <a:t> ברמת הגולן מראים את התהליך היפה שבו נוצר שמן הזית בגולן</a:t>
            </a:r>
          </a:p>
          <a:p>
            <a:r>
              <a:rPr lang="he-IL" b="1" dirty="0" smtClean="0">
                <a:solidFill>
                  <a:schemeClr val="bg1"/>
                </a:solidFill>
              </a:rPr>
              <a:t>בעבודת יד</a:t>
            </a:r>
          </a:p>
          <a:p>
            <a:r>
              <a:rPr lang="he-IL" b="1" dirty="0" smtClean="0">
                <a:solidFill>
                  <a:schemeClr val="bg1"/>
                </a:solidFill>
              </a:rPr>
              <a:t>בארץ </a:t>
            </a:r>
            <a:r>
              <a:rPr lang="he-IL" b="1" dirty="0" err="1" smtClean="0">
                <a:solidFill>
                  <a:schemeClr val="bg1"/>
                </a:solidFill>
              </a:rPr>
              <a:t>גשור</a:t>
            </a:r>
            <a:r>
              <a:rPr lang="he-IL" b="1" dirty="0" smtClean="0">
                <a:solidFill>
                  <a:schemeClr val="bg1"/>
                </a:solidFill>
              </a:rPr>
              <a:t> שבגולן מראים את על תהליך הכנת שמת הזית </a:t>
            </a:r>
            <a:r>
              <a:rPr lang="he-IL" b="1" dirty="0" err="1" smtClean="0">
                <a:solidFill>
                  <a:schemeClr val="bg1"/>
                </a:solidFill>
              </a:rPr>
              <a:t>מהיותו</a:t>
            </a:r>
            <a:r>
              <a:rPr lang="he-IL" b="1" dirty="0" smtClean="0">
                <a:solidFill>
                  <a:schemeClr val="bg1"/>
                </a:solidFill>
              </a:rPr>
              <a:t>  זית</a:t>
            </a:r>
          </a:p>
          <a:p>
            <a:r>
              <a:rPr lang="he-IL" b="1" dirty="0" smtClean="0">
                <a:solidFill>
                  <a:schemeClr val="bg1"/>
                </a:solidFill>
              </a:rPr>
              <a:t>עד הפיכתו לשמן זית טהור ומוכן לשימוש </a:t>
            </a:r>
          </a:p>
          <a:p>
            <a:r>
              <a:rPr lang="he-IL" b="1" dirty="0" smtClean="0">
                <a:solidFill>
                  <a:schemeClr val="bg1"/>
                </a:solidFill>
              </a:rPr>
              <a:t>מראים את התהליך על ידי טרקטור שאוסף את על הזיתים</a:t>
            </a:r>
          </a:p>
          <a:p>
            <a:r>
              <a:rPr lang="he-IL" b="1" dirty="0" smtClean="0">
                <a:solidFill>
                  <a:schemeClr val="bg1"/>
                </a:solidFill>
              </a:rPr>
              <a:t>מן הכרם ולקוח אותם למקום בו כותשים אותם</a:t>
            </a:r>
          </a:p>
          <a:p>
            <a:r>
              <a:rPr lang="he-IL" b="1" dirty="0" smtClean="0">
                <a:solidFill>
                  <a:schemeClr val="bg1"/>
                </a:solidFill>
              </a:rPr>
              <a:t>ומכינים את השמן זהו בית בגידול הבולט ביותר בגולן</a:t>
            </a:r>
            <a:endParaRPr lang="he-IL" b="1"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77072"/>
            <a:ext cx="2592761" cy="230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60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3" y="-423428"/>
            <a:ext cx="10273143" cy="7704856"/>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3923928" y="0"/>
            <a:ext cx="3054042"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היסטוריה</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1475656" y="1412776"/>
            <a:ext cx="6840760" cy="5078313"/>
          </a:xfrm>
          <a:prstGeom prst="rect">
            <a:avLst/>
          </a:prstGeom>
          <a:noFill/>
        </p:spPr>
        <p:txBody>
          <a:bodyPr wrap="square" rtlCol="1">
            <a:spAutoFit/>
          </a:bodyPr>
          <a:lstStyle/>
          <a:p>
            <a:r>
              <a:rPr lang="he-IL" b="1" dirty="0" smtClean="0">
                <a:solidFill>
                  <a:schemeClr val="bg1"/>
                </a:solidFill>
              </a:rPr>
              <a:t>התיישבות אנושית התקיימה ברמת הגולן כבר לפני מאות אלפי שנים . ממצא ידוע מתקופה זו הו ונוס מברכת האלים שנחשב לממצא עתיק ביותר של דמות אנושית מתקופת הברונזה בקדומה פזורים ברמת הגולן מאות דולמנים. מבניים </a:t>
            </a:r>
            <a:r>
              <a:rPr lang="he-IL" b="1" dirty="0" err="1" smtClean="0">
                <a:solidFill>
                  <a:schemeClr val="bg1"/>
                </a:solidFill>
              </a:rPr>
              <a:t>מגליתיים</a:t>
            </a:r>
            <a:r>
              <a:rPr lang="he-IL" b="1" dirty="0" smtClean="0">
                <a:solidFill>
                  <a:schemeClr val="bg1"/>
                </a:solidFill>
              </a:rPr>
              <a:t> מבזלת שהגדול מבניהם הוא גלגל הרפאים</a:t>
            </a:r>
          </a:p>
          <a:p>
            <a:r>
              <a:rPr lang="he-IL" b="1" dirty="0" smtClean="0">
                <a:solidFill>
                  <a:schemeClr val="bg1"/>
                </a:solidFill>
              </a:rPr>
              <a:t>במאה השנייה לפני הספירה התיישבו באזור </a:t>
            </a:r>
            <a:r>
              <a:rPr lang="he-IL" b="1" dirty="0" err="1" smtClean="0">
                <a:solidFill>
                  <a:schemeClr val="bg1"/>
                </a:solidFill>
              </a:rPr>
              <a:t>היטורים</a:t>
            </a:r>
            <a:r>
              <a:rPr lang="he-IL" b="1" dirty="0" smtClean="0">
                <a:solidFill>
                  <a:schemeClr val="bg1"/>
                </a:solidFill>
              </a:rPr>
              <a:t>.</a:t>
            </a:r>
          </a:p>
          <a:p>
            <a:r>
              <a:rPr lang="he-IL" b="1" dirty="0" smtClean="0">
                <a:solidFill>
                  <a:schemeClr val="bg1"/>
                </a:solidFill>
              </a:rPr>
              <a:t>המלך החשמונאי אלכסנדר ינאי כבש את הגולן במאה הראשונה</a:t>
            </a:r>
          </a:p>
          <a:p>
            <a:r>
              <a:rPr lang="he-IL" b="1" dirty="0" smtClean="0">
                <a:solidFill>
                  <a:schemeClr val="bg1"/>
                </a:solidFill>
              </a:rPr>
              <a:t>לפני הספירה ויישב את העיר  גמלא ביהודים בתקופה זו הוקמו ישובים רבים מאוד בגולן וצפיפות </a:t>
            </a:r>
            <a:r>
              <a:rPr lang="he-IL" b="1" dirty="0" err="1" smtClean="0">
                <a:solidFill>
                  <a:schemeClr val="bg1"/>
                </a:solidFill>
              </a:rPr>
              <a:t>האוכלוסיה</a:t>
            </a:r>
            <a:r>
              <a:rPr lang="he-IL" b="1" dirty="0" smtClean="0">
                <a:solidFill>
                  <a:schemeClr val="bg1"/>
                </a:solidFill>
              </a:rPr>
              <a:t> גדלה מאוד </a:t>
            </a:r>
          </a:p>
          <a:p>
            <a:r>
              <a:rPr lang="he-IL" b="1" dirty="0" smtClean="0">
                <a:solidFill>
                  <a:schemeClr val="bg1"/>
                </a:solidFill>
              </a:rPr>
              <a:t>בימי המרד הגדול התחולל קרב חשוב ביותר  המתואר על יוסף בן מתתיהו</a:t>
            </a:r>
          </a:p>
          <a:p>
            <a:r>
              <a:rPr lang="he-IL" b="1" dirty="0" smtClean="0">
                <a:solidFill>
                  <a:schemeClr val="bg1"/>
                </a:solidFill>
              </a:rPr>
              <a:t>בין הרומאים לגמלא וכל העיר חרבה במאה השביעית התחולל באזור דרום רמת הגולן קרב הירמוך הקרב החשוב ביותר המכריע בין האימפריה הביזנטית לבין האימפריה המוסלמית </a:t>
            </a:r>
          </a:p>
          <a:p>
            <a:r>
              <a:rPr lang="he-IL" b="1" dirty="0" smtClean="0">
                <a:solidFill>
                  <a:schemeClr val="bg1"/>
                </a:solidFill>
              </a:rPr>
              <a:t>קרב זה היה אחד הקרבות החשובים בהיסטוריה </a:t>
            </a:r>
            <a:r>
              <a:rPr lang="he-IL" b="1" dirty="0" err="1" smtClean="0">
                <a:solidFill>
                  <a:schemeClr val="bg1"/>
                </a:solidFill>
              </a:rPr>
              <a:t>ובעקובתיו</a:t>
            </a:r>
            <a:r>
              <a:rPr lang="he-IL" b="1" dirty="0" smtClean="0">
                <a:solidFill>
                  <a:schemeClr val="bg1"/>
                </a:solidFill>
              </a:rPr>
              <a:t> השתלטו ערבים רבים על האזור .</a:t>
            </a:r>
          </a:p>
          <a:p>
            <a:r>
              <a:rPr lang="he-IL" b="1" dirty="0" smtClean="0">
                <a:solidFill>
                  <a:schemeClr val="bg1"/>
                </a:solidFill>
              </a:rPr>
              <a:t>במהלך המאה ה-19 התיישבו ברמת הגולן </a:t>
            </a:r>
            <a:r>
              <a:rPr lang="he-IL" b="1" dirty="0" err="1" smtClean="0">
                <a:solidFill>
                  <a:schemeClr val="bg1"/>
                </a:solidFill>
              </a:rPr>
              <a:t>צר"קסים</a:t>
            </a:r>
            <a:r>
              <a:rPr lang="he-IL" b="1" dirty="0" smtClean="0">
                <a:solidFill>
                  <a:schemeClr val="bg1"/>
                </a:solidFill>
              </a:rPr>
              <a:t> עקב כיבוש מולדתם בקווקז.</a:t>
            </a:r>
            <a:endParaRPr lang="he-IL" b="1" dirty="0">
              <a:solidFill>
                <a:schemeClr val="bg1"/>
              </a:solidFill>
            </a:endParaRPr>
          </a:p>
        </p:txBody>
      </p:sp>
    </p:spTree>
    <p:extLst>
      <p:ext uri="{BB962C8B-B14F-4D97-AF65-F5344CB8AC3E}">
        <p14:creationId xmlns:p14="http://schemas.microsoft.com/office/powerpoint/2010/main" val="2325866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pic>
        <p:nvPicPr>
          <p:cNvPr id="1026" name="Picture 2" descr="http://images.photolight.co.il/photo/2007-09-24/11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3" y="-356537"/>
            <a:ext cx="10273143" cy="7704856"/>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2339752" y="548680"/>
            <a:ext cx="6032421" cy="923330"/>
          </a:xfrm>
          <a:prstGeom prst="rect">
            <a:avLst/>
          </a:prstGeom>
          <a:noFill/>
        </p:spPr>
        <p:txBody>
          <a:bodyPr wrap="none" lIns="91440" tIns="45720" rIns="91440" bIns="45720">
            <a:spAutoFit/>
          </a:bodyPr>
          <a:lstStyle/>
          <a:p>
            <a:pPr algn="ctr"/>
            <a:r>
              <a:rPr lang="he-I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שומרת הטבע גמלא</a:t>
            </a:r>
            <a:endParaRPr lang="he-I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218198" y="1511325"/>
            <a:ext cx="8707603" cy="2585323"/>
          </a:xfrm>
          <a:prstGeom prst="rect">
            <a:avLst/>
          </a:prstGeom>
          <a:noFill/>
        </p:spPr>
        <p:txBody>
          <a:bodyPr wrap="square" rtlCol="1">
            <a:spAutoFit/>
          </a:bodyPr>
          <a:lstStyle/>
          <a:p>
            <a:r>
              <a:rPr lang="he-IL" b="1" dirty="0" smtClean="0">
                <a:solidFill>
                  <a:schemeClr val="bg1"/>
                </a:solidFill>
              </a:rPr>
              <a:t>גמלא הייתה עיר ברמת הגולן שחרבה במרד הגדול בסוף ימי הבית השני</a:t>
            </a:r>
          </a:p>
          <a:p>
            <a:r>
              <a:rPr lang="he-IL" b="1" dirty="0" smtClean="0">
                <a:solidFill>
                  <a:schemeClr val="bg1"/>
                </a:solidFill>
              </a:rPr>
              <a:t>חפירות נרחבות התקיימו בגמלא מ 1978 ועד 1991 בניהולו של שמריה גוטמן.</a:t>
            </a:r>
          </a:p>
          <a:p>
            <a:r>
              <a:rPr lang="he-IL" b="1" dirty="0" smtClean="0">
                <a:solidFill>
                  <a:schemeClr val="bg1"/>
                </a:solidFill>
              </a:rPr>
              <a:t>היום מהווה אתר החפירות של העיר גמלא חלק משמומרת הטבע הגדולה </a:t>
            </a:r>
          </a:p>
          <a:p>
            <a:r>
              <a:rPr lang="he-IL" b="1" dirty="0" smtClean="0">
                <a:solidFill>
                  <a:schemeClr val="bg1"/>
                </a:solidFill>
              </a:rPr>
              <a:t>בגולן. ונחשב לאתר תיירות חשוב ביותר סך </a:t>
            </a:r>
            <a:r>
              <a:rPr lang="he-IL" b="1" dirty="0" err="1" smtClean="0">
                <a:solidFill>
                  <a:schemeClr val="bg1"/>
                </a:solidFill>
              </a:rPr>
              <a:t>הכל</a:t>
            </a:r>
            <a:r>
              <a:rPr lang="he-IL" b="1" dirty="0" smtClean="0">
                <a:solidFill>
                  <a:schemeClr val="bg1"/>
                </a:solidFill>
              </a:rPr>
              <a:t> השטח הבנוי של העיר היה כ-</a:t>
            </a:r>
          </a:p>
          <a:p>
            <a:r>
              <a:rPr lang="he-IL" b="1" dirty="0" smtClean="0">
                <a:solidFill>
                  <a:schemeClr val="bg1"/>
                </a:solidFill>
              </a:rPr>
              <a:t>180 דונם שטח שנחשב גדול בעת העיר העתיקה </a:t>
            </a:r>
          </a:p>
          <a:p>
            <a:r>
              <a:rPr lang="he-IL" b="1" dirty="0" smtClean="0">
                <a:solidFill>
                  <a:schemeClr val="bg1"/>
                </a:solidFill>
              </a:rPr>
              <a:t>שמה של העיר נגזר מהשם "גמל" על שם הגבעה דמוית דבשת כמו הגמל</a:t>
            </a:r>
          </a:p>
          <a:p>
            <a:r>
              <a:rPr lang="he-IL" b="1" dirty="0" smtClean="0">
                <a:solidFill>
                  <a:schemeClr val="bg1"/>
                </a:solidFill>
              </a:rPr>
              <a:t>מיקומו של גמלא נשכח עם השנים ועם תחילת חקירת ארץ ישראל </a:t>
            </a:r>
          </a:p>
          <a:p>
            <a:r>
              <a:rPr lang="he-IL" b="1" dirty="0" smtClean="0">
                <a:solidFill>
                  <a:schemeClr val="bg1"/>
                </a:solidFill>
              </a:rPr>
              <a:t>הוצעו לגולן מספר אתרים שונים אך התושבים סירבו וביקשו </a:t>
            </a:r>
            <a:r>
              <a:rPr lang="he-IL" b="1" dirty="0" err="1" smtClean="0">
                <a:solidFill>
                  <a:schemeClr val="bg1"/>
                </a:solidFill>
              </a:rPr>
              <a:t>להשאר</a:t>
            </a:r>
            <a:r>
              <a:rPr lang="he-IL" b="1" dirty="0" smtClean="0">
                <a:solidFill>
                  <a:schemeClr val="bg1"/>
                </a:solidFill>
              </a:rPr>
              <a:t> עם</a:t>
            </a:r>
          </a:p>
          <a:p>
            <a:r>
              <a:rPr lang="he-IL" b="1" dirty="0" smtClean="0">
                <a:solidFill>
                  <a:schemeClr val="bg1"/>
                </a:solidFill>
              </a:rPr>
              <a:t>האתר המקורי והקומי " גמלא: </a:t>
            </a:r>
            <a:endParaRPr lang="he-IL" b="1" dirty="0">
              <a:solidFill>
                <a:schemeClr val="bg1"/>
              </a:solidFill>
            </a:endParaRPr>
          </a:p>
        </p:txBody>
      </p:sp>
    </p:spTree>
    <p:extLst>
      <p:ext uri="{BB962C8B-B14F-4D97-AF65-F5344CB8AC3E}">
        <p14:creationId xmlns:p14="http://schemas.microsoft.com/office/powerpoint/2010/main" val="1623175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התלהבות">
  <a:themeElements>
    <a:clrScheme name="התלהבות">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התלהבות">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התלהבות">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439</TotalTime>
  <Words>765</Words>
  <Application>Microsoft Office PowerPoint</Application>
  <PresentationFormat>‫הצגה על המסך (4:3)</PresentationFormat>
  <Paragraphs>78</Paragraphs>
  <Slides>11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התלהבות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אגם דולברג</dc:creator>
  <cp:lastModifiedBy>User</cp:lastModifiedBy>
  <cp:revision>40</cp:revision>
  <dcterms:created xsi:type="dcterms:W3CDTF">2016-02-03T15:59:37Z</dcterms:created>
  <dcterms:modified xsi:type="dcterms:W3CDTF">2016-03-19T15:36:42Z</dcterms:modified>
</cp:coreProperties>
</file>